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04"/>
  </p:notesMasterIdLst>
  <p:sldIdLst>
    <p:sldId id="285" r:id="rId2"/>
    <p:sldId id="287" r:id="rId3"/>
    <p:sldId id="404" r:id="rId4"/>
    <p:sldId id="346" r:id="rId5"/>
    <p:sldId id="429" r:id="rId6"/>
    <p:sldId id="430" r:id="rId7"/>
    <p:sldId id="431" r:id="rId8"/>
    <p:sldId id="432" r:id="rId9"/>
    <p:sldId id="433" r:id="rId10"/>
    <p:sldId id="428" r:id="rId11"/>
    <p:sldId id="438" r:id="rId12"/>
    <p:sldId id="434" r:id="rId13"/>
    <p:sldId id="435" r:id="rId14"/>
    <p:sldId id="436" r:id="rId15"/>
    <p:sldId id="437" r:id="rId16"/>
    <p:sldId id="439" r:id="rId17"/>
    <p:sldId id="446" r:id="rId18"/>
    <p:sldId id="440" r:id="rId19"/>
    <p:sldId id="441" r:id="rId20"/>
    <p:sldId id="442" r:id="rId21"/>
    <p:sldId id="443" r:id="rId22"/>
    <p:sldId id="484" r:id="rId23"/>
    <p:sldId id="444" r:id="rId24"/>
    <p:sldId id="445" r:id="rId25"/>
    <p:sldId id="448" r:id="rId26"/>
    <p:sldId id="447" r:id="rId27"/>
    <p:sldId id="449" r:id="rId28"/>
    <p:sldId id="450" r:id="rId29"/>
    <p:sldId id="451" r:id="rId30"/>
    <p:sldId id="452" r:id="rId31"/>
    <p:sldId id="453" r:id="rId32"/>
    <p:sldId id="482" r:id="rId33"/>
    <p:sldId id="327" r:id="rId34"/>
    <p:sldId id="481" r:id="rId35"/>
    <p:sldId id="456" r:id="rId36"/>
    <p:sldId id="458" r:id="rId37"/>
    <p:sldId id="459" r:id="rId38"/>
    <p:sldId id="460" r:id="rId39"/>
    <p:sldId id="461" r:id="rId40"/>
    <p:sldId id="462" r:id="rId41"/>
    <p:sldId id="463" r:id="rId42"/>
    <p:sldId id="464" r:id="rId43"/>
    <p:sldId id="465" r:id="rId44"/>
    <p:sldId id="466" r:id="rId45"/>
    <p:sldId id="467" r:id="rId46"/>
    <p:sldId id="468" r:id="rId47"/>
    <p:sldId id="469" r:id="rId48"/>
    <p:sldId id="470" r:id="rId49"/>
    <p:sldId id="471" r:id="rId50"/>
    <p:sldId id="472" r:id="rId51"/>
    <p:sldId id="473" r:id="rId52"/>
    <p:sldId id="483" r:id="rId53"/>
    <p:sldId id="479" r:id="rId54"/>
    <p:sldId id="485" r:id="rId55"/>
    <p:sldId id="474" r:id="rId56"/>
    <p:sldId id="486" r:id="rId57"/>
    <p:sldId id="480" r:id="rId58"/>
    <p:sldId id="476" r:id="rId59"/>
    <p:sldId id="487" r:id="rId60"/>
    <p:sldId id="488" r:id="rId61"/>
    <p:sldId id="475" r:id="rId62"/>
    <p:sldId id="489" r:id="rId63"/>
    <p:sldId id="498" r:id="rId64"/>
    <p:sldId id="506" r:id="rId65"/>
    <p:sldId id="477" r:id="rId66"/>
    <p:sldId id="350" r:id="rId67"/>
    <p:sldId id="478" r:id="rId68"/>
    <p:sldId id="496" r:id="rId69"/>
    <p:sldId id="493" r:id="rId70"/>
    <p:sldId id="503" r:id="rId71"/>
    <p:sldId id="499" r:id="rId72"/>
    <p:sldId id="497" r:id="rId73"/>
    <p:sldId id="509" r:id="rId74"/>
    <p:sldId id="495" r:id="rId75"/>
    <p:sldId id="504" r:id="rId76"/>
    <p:sldId id="505" r:id="rId77"/>
    <p:sldId id="510" r:id="rId78"/>
    <p:sldId id="492" r:id="rId79"/>
    <p:sldId id="511" r:id="rId80"/>
    <p:sldId id="507" r:id="rId81"/>
    <p:sldId id="508" r:id="rId82"/>
    <p:sldId id="500" r:id="rId83"/>
    <p:sldId id="514" r:id="rId84"/>
    <p:sldId id="513" r:id="rId85"/>
    <p:sldId id="494" r:id="rId86"/>
    <p:sldId id="340" r:id="rId87"/>
    <p:sldId id="515" r:id="rId88"/>
    <p:sldId id="526" r:id="rId89"/>
    <p:sldId id="512" r:id="rId90"/>
    <p:sldId id="501" r:id="rId91"/>
    <p:sldId id="524" r:id="rId92"/>
    <p:sldId id="516" r:id="rId93"/>
    <p:sldId id="502" r:id="rId94"/>
    <p:sldId id="523" r:id="rId95"/>
    <p:sldId id="517" r:id="rId96"/>
    <p:sldId id="518" r:id="rId97"/>
    <p:sldId id="525" r:id="rId98"/>
    <p:sldId id="519" r:id="rId99"/>
    <p:sldId id="527" r:id="rId100"/>
    <p:sldId id="520" r:id="rId101"/>
    <p:sldId id="521" r:id="rId102"/>
    <p:sldId id="522"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BFBFBF"/>
    <a:srgbClr val="843C0C"/>
    <a:srgbClr val="808000"/>
    <a:srgbClr val="9E6A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3" autoAdjust="0"/>
    <p:restoredTop sz="44093" autoAdjust="0"/>
  </p:normalViewPr>
  <p:slideViewPr>
    <p:cSldViewPr snapToGrid="0">
      <p:cViewPr varScale="1">
        <p:scale>
          <a:sx n="48" d="100"/>
          <a:sy n="48" d="100"/>
        </p:scale>
        <p:origin x="2886" y="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2006E-C899-4BCC-943A-325031E63B71}" type="datetimeFigureOut">
              <a:rPr lang="en-US" smtClean="0"/>
              <a:t>2023-06-06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E9E91A-515E-41A9-9264-6A301FE91206}" type="slidenum">
              <a:rPr lang="en-US" smtClean="0"/>
              <a:t>‹#›</a:t>
            </a:fld>
            <a:endParaRPr lang="en-US"/>
          </a:p>
        </p:txBody>
      </p:sp>
    </p:spTree>
    <p:extLst>
      <p:ext uri="{BB962C8B-B14F-4D97-AF65-F5344CB8AC3E}">
        <p14:creationId xmlns:p14="http://schemas.microsoft.com/office/powerpoint/2010/main" val="306528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Anish Rana and you are watching Kubernetes web series.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727227-0633-4FD9-AB2A-03675A359E6B}" type="slidenum">
              <a:rPr lang="en-US" smtClean="0"/>
              <a:t>1</a:t>
            </a:fld>
            <a:endParaRPr lang="en-US"/>
          </a:p>
        </p:txBody>
      </p:sp>
    </p:spTree>
    <p:extLst>
      <p:ext uri="{BB962C8B-B14F-4D97-AF65-F5344CB8AC3E}">
        <p14:creationId xmlns:p14="http://schemas.microsoft.com/office/powerpoint/2010/main" val="1051131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10</a:t>
            </a:fld>
            <a:endParaRPr lang="en-US"/>
          </a:p>
        </p:txBody>
      </p:sp>
    </p:spTree>
    <p:extLst>
      <p:ext uri="{BB962C8B-B14F-4D97-AF65-F5344CB8AC3E}">
        <p14:creationId xmlns:p14="http://schemas.microsoft.com/office/powerpoint/2010/main" val="4267854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11</a:t>
            </a:fld>
            <a:endParaRPr lang="en-US"/>
          </a:p>
        </p:txBody>
      </p:sp>
    </p:spTree>
    <p:extLst>
      <p:ext uri="{BB962C8B-B14F-4D97-AF65-F5344CB8AC3E}">
        <p14:creationId xmlns:p14="http://schemas.microsoft.com/office/powerpoint/2010/main" val="3907998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13</a:t>
            </a:fld>
            <a:endParaRPr lang="en-US"/>
          </a:p>
        </p:txBody>
      </p:sp>
    </p:spTree>
    <p:extLst>
      <p:ext uri="{BB962C8B-B14F-4D97-AF65-F5344CB8AC3E}">
        <p14:creationId xmlns:p14="http://schemas.microsoft.com/office/powerpoint/2010/main" val="950221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14</a:t>
            </a:fld>
            <a:endParaRPr lang="en-US"/>
          </a:p>
        </p:txBody>
      </p:sp>
    </p:spTree>
    <p:extLst>
      <p:ext uri="{BB962C8B-B14F-4D97-AF65-F5344CB8AC3E}">
        <p14:creationId xmlns:p14="http://schemas.microsoft.com/office/powerpoint/2010/main" val="290727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15</a:t>
            </a:fld>
            <a:endParaRPr lang="en-US"/>
          </a:p>
        </p:txBody>
      </p:sp>
    </p:spTree>
    <p:extLst>
      <p:ext uri="{BB962C8B-B14F-4D97-AF65-F5344CB8AC3E}">
        <p14:creationId xmlns:p14="http://schemas.microsoft.com/office/powerpoint/2010/main" val="4238000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16</a:t>
            </a:fld>
            <a:endParaRPr lang="en-US"/>
          </a:p>
        </p:txBody>
      </p:sp>
    </p:spTree>
    <p:extLst>
      <p:ext uri="{BB962C8B-B14F-4D97-AF65-F5344CB8AC3E}">
        <p14:creationId xmlns:p14="http://schemas.microsoft.com/office/powerpoint/2010/main" val="1892282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17</a:t>
            </a:fld>
            <a:endParaRPr lang="en-US"/>
          </a:p>
        </p:txBody>
      </p:sp>
    </p:spTree>
    <p:extLst>
      <p:ext uri="{BB962C8B-B14F-4D97-AF65-F5344CB8AC3E}">
        <p14:creationId xmlns:p14="http://schemas.microsoft.com/office/powerpoint/2010/main" val="2695027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18</a:t>
            </a:fld>
            <a:endParaRPr lang="en-US"/>
          </a:p>
        </p:txBody>
      </p:sp>
    </p:spTree>
    <p:extLst>
      <p:ext uri="{BB962C8B-B14F-4D97-AF65-F5344CB8AC3E}">
        <p14:creationId xmlns:p14="http://schemas.microsoft.com/office/powerpoint/2010/main" val="4409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19</a:t>
            </a:fld>
            <a:endParaRPr lang="en-US"/>
          </a:p>
        </p:txBody>
      </p:sp>
    </p:spTree>
    <p:extLst>
      <p:ext uri="{BB962C8B-B14F-4D97-AF65-F5344CB8AC3E}">
        <p14:creationId xmlns:p14="http://schemas.microsoft.com/office/powerpoint/2010/main" val="4006680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20</a:t>
            </a:fld>
            <a:endParaRPr lang="en-US"/>
          </a:p>
        </p:txBody>
      </p:sp>
    </p:spTree>
    <p:extLst>
      <p:ext uri="{BB962C8B-B14F-4D97-AF65-F5344CB8AC3E}">
        <p14:creationId xmlns:p14="http://schemas.microsoft.com/office/powerpoint/2010/main" val="1561731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a:t>
            </a:fld>
            <a:endParaRPr lang="en-US"/>
          </a:p>
        </p:txBody>
      </p:sp>
    </p:spTree>
    <p:extLst>
      <p:ext uri="{BB962C8B-B14F-4D97-AF65-F5344CB8AC3E}">
        <p14:creationId xmlns:p14="http://schemas.microsoft.com/office/powerpoint/2010/main" val="4238283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21</a:t>
            </a:fld>
            <a:endParaRPr lang="en-US"/>
          </a:p>
        </p:txBody>
      </p:sp>
    </p:spTree>
    <p:extLst>
      <p:ext uri="{BB962C8B-B14F-4D97-AF65-F5344CB8AC3E}">
        <p14:creationId xmlns:p14="http://schemas.microsoft.com/office/powerpoint/2010/main" val="571448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22</a:t>
            </a:fld>
            <a:endParaRPr lang="en-US"/>
          </a:p>
        </p:txBody>
      </p:sp>
    </p:spTree>
    <p:extLst>
      <p:ext uri="{BB962C8B-B14F-4D97-AF65-F5344CB8AC3E}">
        <p14:creationId xmlns:p14="http://schemas.microsoft.com/office/powerpoint/2010/main" val="4106315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23</a:t>
            </a:fld>
            <a:endParaRPr lang="en-US"/>
          </a:p>
        </p:txBody>
      </p:sp>
    </p:spTree>
    <p:extLst>
      <p:ext uri="{BB962C8B-B14F-4D97-AF65-F5344CB8AC3E}">
        <p14:creationId xmlns:p14="http://schemas.microsoft.com/office/powerpoint/2010/main" val="2393469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24</a:t>
            </a:fld>
            <a:endParaRPr lang="en-US"/>
          </a:p>
        </p:txBody>
      </p:sp>
    </p:spTree>
    <p:extLst>
      <p:ext uri="{BB962C8B-B14F-4D97-AF65-F5344CB8AC3E}">
        <p14:creationId xmlns:p14="http://schemas.microsoft.com/office/powerpoint/2010/main" val="354239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25</a:t>
            </a:fld>
            <a:endParaRPr lang="en-US"/>
          </a:p>
        </p:txBody>
      </p:sp>
    </p:spTree>
    <p:extLst>
      <p:ext uri="{BB962C8B-B14F-4D97-AF65-F5344CB8AC3E}">
        <p14:creationId xmlns:p14="http://schemas.microsoft.com/office/powerpoint/2010/main" val="119264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26</a:t>
            </a:fld>
            <a:endParaRPr lang="en-US"/>
          </a:p>
        </p:txBody>
      </p:sp>
    </p:spTree>
    <p:extLst>
      <p:ext uri="{BB962C8B-B14F-4D97-AF65-F5344CB8AC3E}">
        <p14:creationId xmlns:p14="http://schemas.microsoft.com/office/powerpoint/2010/main" val="2287345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27</a:t>
            </a:fld>
            <a:endParaRPr lang="en-US"/>
          </a:p>
        </p:txBody>
      </p:sp>
    </p:spTree>
    <p:extLst>
      <p:ext uri="{BB962C8B-B14F-4D97-AF65-F5344CB8AC3E}">
        <p14:creationId xmlns:p14="http://schemas.microsoft.com/office/powerpoint/2010/main" val="3823731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28</a:t>
            </a:fld>
            <a:endParaRPr lang="en-US"/>
          </a:p>
        </p:txBody>
      </p:sp>
    </p:spTree>
    <p:extLst>
      <p:ext uri="{BB962C8B-B14F-4D97-AF65-F5344CB8AC3E}">
        <p14:creationId xmlns:p14="http://schemas.microsoft.com/office/powerpoint/2010/main" val="860314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29</a:t>
            </a:fld>
            <a:endParaRPr lang="en-US"/>
          </a:p>
        </p:txBody>
      </p:sp>
    </p:spTree>
    <p:extLst>
      <p:ext uri="{BB962C8B-B14F-4D97-AF65-F5344CB8AC3E}">
        <p14:creationId xmlns:p14="http://schemas.microsoft.com/office/powerpoint/2010/main" val="952226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30</a:t>
            </a:fld>
            <a:endParaRPr lang="en-US"/>
          </a:p>
        </p:txBody>
      </p:sp>
    </p:spTree>
    <p:extLst>
      <p:ext uri="{BB962C8B-B14F-4D97-AF65-F5344CB8AC3E}">
        <p14:creationId xmlns:p14="http://schemas.microsoft.com/office/powerpoint/2010/main" val="279636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a:t>
            </a:fld>
            <a:endParaRPr lang="en-US"/>
          </a:p>
        </p:txBody>
      </p:sp>
    </p:spTree>
    <p:extLst>
      <p:ext uri="{BB962C8B-B14F-4D97-AF65-F5344CB8AC3E}">
        <p14:creationId xmlns:p14="http://schemas.microsoft.com/office/powerpoint/2010/main" val="163490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31</a:t>
            </a:fld>
            <a:endParaRPr lang="en-US"/>
          </a:p>
        </p:txBody>
      </p:sp>
    </p:spTree>
    <p:extLst>
      <p:ext uri="{BB962C8B-B14F-4D97-AF65-F5344CB8AC3E}">
        <p14:creationId xmlns:p14="http://schemas.microsoft.com/office/powerpoint/2010/main" val="1469268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32</a:t>
            </a:fld>
            <a:endParaRPr lang="en-US"/>
          </a:p>
        </p:txBody>
      </p:sp>
    </p:spTree>
    <p:extLst>
      <p:ext uri="{BB962C8B-B14F-4D97-AF65-F5344CB8AC3E}">
        <p14:creationId xmlns:p14="http://schemas.microsoft.com/office/powerpoint/2010/main" val="2857283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33</a:t>
            </a:fld>
            <a:endParaRPr lang="en-US"/>
          </a:p>
        </p:txBody>
      </p:sp>
    </p:spTree>
    <p:extLst>
      <p:ext uri="{BB962C8B-B14F-4D97-AF65-F5344CB8AC3E}">
        <p14:creationId xmlns:p14="http://schemas.microsoft.com/office/powerpoint/2010/main" val="4254920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34</a:t>
            </a:fld>
            <a:endParaRPr lang="en-US"/>
          </a:p>
        </p:txBody>
      </p:sp>
    </p:spTree>
    <p:extLst>
      <p:ext uri="{BB962C8B-B14F-4D97-AF65-F5344CB8AC3E}">
        <p14:creationId xmlns:p14="http://schemas.microsoft.com/office/powerpoint/2010/main" val="2688306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35</a:t>
            </a:fld>
            <a:endParaRPr lang="en-US"/>
          </a:p>
        </p:txBody>
      </p:sp>
    </p:spTree>
    <p:extLst>
      <p:ext uri="{BB962C8B-B14F-4D97-AF65-F5344CB8AC3E}">
        <p14:creationId xmlns:p14="http://schemas.microsoft.com/office/powerpoint/2010/main" val="2160467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36</a:t>
            </a:fld>
            <a:endParaRPr lang="en-US"/>
          </a:p>
        </p:txBody>
      </p:sp>
    </p:spTree>
    <p:extLst>
      <p:ext uri="{BB962C8B-B14F-4D97-AF65-F5344CB8AC3E}">
        <p14:creationId xmlns:p14="http://schemas.microsoft.com/office/powerpoint/2010/main" val="3631148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39</a:t>
            </a:fld>
            <a:endParaRPr lang="en-US"/>
          </a:p>
        </p:txBody>
      </p:sp>
    </p:spTree>
    <p:extLst>
      <p:ext uri="{BB962C8B-B14F-4D97-AF65-F5344CB8AC3E}">
        <p14:creationId xmlns:p14="http://schemas.microsoft.com/office/powerpoint/2010/main" val="906445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40</a:t>
            </a:fld>
            <a:endParaRPr lang="en-US"/>
          </a:p>
        </p:txBody>
      </p:sp>
    </p:spTree>
    <p:extLst>
      <p:ext uri="{BB962C8B-B14F-4D97-AF65-F5344CB8AC3E}">
        <p14:creationId xmlns:p14="http://schemas.microsoft.com/office/powerpoint/2010/main" val="1932314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41</a:t>
            </a:fld>
            <a:endParaRPr lang="en-US"/>
          </a:p>
        </p:txBody>
      </p:sp>
    </p:spTree>
    <p:extLst>
      <p:ext uri="{BB962C8B-B14F-4D97-AF65-F5344CB8AC3E}">
        <p14:creationId xmlns:p14="http://schemas.microsoft.com/office/powerpoint/2010/main" val="3641458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42</a:t>
            </a:fld>
            <a:endParaRPr lang="en-US"/>
          </a:p>
        </p:txBody>
      </p:sp>
    </p:spTree>
    <p:extLst>
      <p:ext uri="{BB962C8B-B14F-4D97-AF65-F5344CB8AC3E}">
        <p14:creationId xmlns:p14="http://schemas.microsoft.com/office/powerpoint/2010/main" val="9197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a:t>
            </a:fld>
            <a:endParaRPr lang="en-US"/>
          </a:p>
        </p:txBody>
      </p:sp>
    </p:spTree>
    <p:extLst>
      <p:ext uri="{BB962C8B-B14F-4D97-AF65-F5344CB8AC3E}">
        <p14:creationId xmlns:p14="http://schemas.microsoft.com/office/powerpoint/2010/main" val="2264837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43</a:t>
            </a:fld>
            <a:endParaRPr lang="en-US"/>
          </a:p>
        </p:txBody>
      </p:sp>
    </p:spTree>
    <p:extLst>
      <p:ext uri="{BB962C8B-B14F-4D97-AF65-F5344CB8AC3E}">
        <p14:creationId xmlns:p14="http://schemas.microsoft.com/office/powerpoint/2010/main" val="1166665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44</a:t>
            </a:fld>
            <a:endParaRPr lang="en-US"/>
          </a:p>
        </p:txBody>
      </p:sp>
    </p:spTree>
    <p:extLst>
      <p:ext uri="{BB962C8B-B14F-4D97-AF65-F5344CB8AC3E}">
        <p14:creationId xmlns:p14="http://schemas.microsoft.com/office/powerpoint/2010/main" val="991072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47</a:t>
            </a:fld>
            <a:endParaRPr lang="en-US"/>
          </a:p>
        </p:txBody>
      </p:sp>
    </p:spTree>
    <p:extLst>
      <p:ext uri="{BB962C8B-B14F-4D97-AF65-F5344CB8AC3E}">
        <p14:creationId xmlns:p14="http://schemas.microsoft.com/office/powerpoint/2010/main" val="196176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E9E91A-515E-41A9-9264-6A301FE91206}" type="slidenum">
              <a:rPr lang="en-US" smtClean="0"/>
              <a:t>48</a:t>
            </a:fld>
            <a:endParaRPr lang="en-US"/>
          </a:p>
        </p:txBody>
      </p:sp>
    </p:spTree>
    <p:extLst>
      <p:ext uri="{BB962C8B-B14F-4D97-AF65-F5344CB8AC3E}">
        <p14:creationId xmlns:p14="http://schemas.microsoft.com/office/powerpoint/2010/main" val="247336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50</a:t>
            </a:fld>
            <a:endParaRPr lang="en-US"/>
          </a:p>
        </p:txBody>
      </p:sp>
    </p:spTree>
    <p:extLst>
      <p:ext uri="{BB962C8B-B14F-4D97-AF65-F5344CB8AC3E}">
        <p14:creationId xmlns:p14="http://schemas.microsoft.com/office/powerpoint/2010/main" val="1926180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51</a:t>
            </a:fld>
            <a:endParaRPr lang="en-US"/>
          </a:p>
        </p:txBody>
      </p:sp>
    </p:spTree>
    <p:extLst>
      <p:ext uri="{BB962C8B-B14F-4D97-AF65-F5344CB8AC3E}">
        <p14:creationId xmlns:p14="http://schemas.microsoft.com/office/powerpoint/2010/main" val="649985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52</a:t>
            </a:fld>
            <a:endParaRPr lang="en-US"/>
          </a:p>
        </p:txBody>
      </p:sp>
    </p:spTree>
    <p:extLst>
      <p:ext uri="{BB962C8B-B14F-4D97-AF65-F5344CB8AC3E}">
        <p14:creationId xmlns:p14="http://schemas.microsoft.com/office/powerpoint/2010/main" val="2306686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53</a:t>
            </a:fld>
            <a:endParaRPr lang="en-US"/>
          </a:p>
        </p:txBody>
      </p:sp>
    </p:spTree>
    <p:extLst>
      <p:ext uri="{BB962C8B-B14F-4D97-AF65-F5344CB8AC3E}">
        <p14:creationId xmlns:p14="http://schemas.microsoft.com/office/powerpoint/2010/main" val="22695665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54</a:t>
            </a:fld>
            <a:endParaRPr lang="en-US"/>
          </a:p>
        </p:txBody>
      </p:sp>
    </p:spTree>
    <p:extLst>
      <p:ext uri="{BB962C8B-B14F-4D97-AF65-F5344CB8AC3E}">
        <p14:creationId xmlns:p14="http://schemas.microsoft.com/office/powerpoint/2010/main" val="2451197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56</a:t>
            </a:fld>
            <a:endParaRPr lang="en-US"/>
          </a:p>
        </p:txBody>
      </p:sp>
    </p:spTree>
    <p:extLst>
      <p:ext uri="{BB962C8B-B14F-4D97-AF65-F5344CB8AC3E}">
        <p14:creationId xmlns:p14="http://schemas.microsoft.com/office/powerpoint/2010/main" val="304019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5</a:t>
            </a:fld>
            <a:endParaRPr lang="en-US"/>
          </a:p>
        </p:txBody>
      </p:sp>
    </p:spTree>
    <p:extLst>
      <p:ext uri="{BB962C8B-B14F-4D97-AF65-F5344CB8AC3E}">
        <p14:creationId xmlns:p14="http://schemas.microsoft.com/office/powerpoint/2010/main" val="2179797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57</a:t>
            </a:fld>
            <a:endParaRPr lang="en-US"/>
          </a:p>
        </p:txBody>
      </p:sp>
    </p:spTree>
    <p:extLst>
      <p:ext uri="{BB962C8B-B14F-4D97-AF65-F5344CB8AC3E}">
        <p14:creationId xmlns:p14="http://schemas.microsoft.com/office/powerpoint/2010/main" val="2923377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58</a:t>
            </a:fld>
            <a:endParaRPr lang="en-US"/>
          </a:p>
        </p:txBody>
      </p:sp>
    </p:spTree>
    <p:extLst>
      <p:ext uri="{BB962C8B-B14F-4D97-AF65-F5344CB8AC3E}">
        <p14:creationId xmlns:p14="http://schemas.microsoft.com/office/powerpoint/2010/main" val="24287967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59</a:t>
            </a:fld>
            <a:endParaRPr lang="en-US"/>
          </a:p>
        </p:txBody>
      </p:sp>
    </p:spTree>
    <p:extLst>
      <p:ext uri="{BB962C8B-B14F-4D97-AF65-F5344CB8AC3E}">
        <p14:creationId xmlns:p14="http://schemas.microsoft.com/office/powerpoint/2010/main" val="42919394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60</a:t>
            </a:fld>
            <a:endParaRPr lang="en-US"/>
          </a:p>
        </p:txBody>
      </p:sp>
    </p:spTree>
    <p:extLst>
      <p:ext uri="{BB962C8B-B14F-4D97-AF65-F5344CB8AC3E}">
        <p14:creationId xmlns:p14="http://schemas.microsoft.com/office/powerpoint/2010/main" val="1642071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E9E91A-515E-41A9-9264-6A301FE91206}" type="slidenum">
              <a:rPr lang="en-US" smtClean="0"/>
              <a:t>61</a:t>
            </a:fld>
            <a:endParaRPr lang="en-US"/>
          </a:p>
        </p:txBody>
      </p:sp>
    </p:spTree>
    <p:extLst>
      <p:ext uri="{BB962C8B-B14F-4D97-AF65-F5344CB8AC3E}">
        <p14:creationId xmlns:p14="http://schemas.microsoft.com/office/powerpoint/2010/main" val="4154784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62</a:t>
            </a:fld>
            <a:endParaRPr lang="en-US"/>
          </a:p>
        </p:txBody>
      </p:sp>
    </p:spTree>
    <p:extLst>
      <p:ext uri="{BB962C8B-B14F-4D97-AF65-F5344CB8AC3E}">
        <p14:creationId xmlns:p14="http://schemas.microsoft.com/office/powerpoint/2010/main" val="2429620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of this video are :</a:t>
            </a:r>
          </a:p>
        </p:txBody>
      </p:sp>
      <p:sp>
        <p:nvSpPr>
          <p:cNvPr id="4" name="Slide Number Placeholder 3"/>
          <p:cNvSpPr>
            <a:spLocks noGrp="1"/>
          </p:cNvSpPr>
          <p:nvPr>
            <p:ph type="sldNum" sz="quarter" idx="5"/>
          </p:nvPr>
        </p:nvSpPr>
        <p:spPr/>
        <p:txBody>
          <a:bodyPr/>
          <a:lstStyle/>
          <a:p>
            <a:fld id="{C1E9E91A-515E-41A9-9264-6A301FE91206}" type="slidenum">
              <a:rPr lang="en-US" smtClean="0"/>
              <a:t>63</a:t>
            </a:fld>
            <a:endParaRPr lang="en-US"/>
          </a:p>
        </p:txBody>
      </p:sp>
    </p:spTree>
    <p:extLst>
      <p:ext uri="{BB962C8B-B14F-4D97-AF65-F5344CB8AC3E}">
        <p14:creationId xmlns:p14="http://schemas.microsoft.com/office/powerpoint/2010/main" val="39288192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64</a:t>
            </a:fld>
            <a:endParaRPr lang="en-US"/>
          </a:p>
        </p:txBody>
      </p:sp>
    </p:spTree>
    <p:extLst>
      <p:ext uri="{BB962C8B-B14F-4D97-AF65-F5344CB8AC3E}">
        <p14:creationId xmlns:p14="http://schemas.microsoft.com/office/powerpoint/2010/main" val="19596685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65</a:t>
            </a:fld>
            <a:endParaRPr lang="en-US"/>
          </a:p>
        </p:txBody>
      </p:sp>
    </p:spTree>
    <p:extLst>
      <p:ext uri="{BB962C8B-B14F-4D97-AF65-F5344CB8AC3E}">
        <p14:creationId xmlns:p14="http://schemas.microsoft.com/office/powerpoint/2010/main" val="653516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66</a:t>
            </a:fld>
            <a:endParaRPr lang="en-US"/>
          </a:p>
        </p:txBody>
      </p:sp>
    </p:spTree>
    <p:extLst>
      <p:ext uri="{BB962C8B-B14F-4D97-AF65-F5344CB8AC3E}">
        <p14:creationId xmlns:p14="http://schemas.microsoft.com/office/powerpoint/2010/main" val="1940502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6</a:t>
            </a:fld>
            <a:endParaRPr lang="en-US"/>
          </a:p>
        </p:txBody>
      </p:sp>
    </p:spTree>
    <p:extLst>
      <p:ext uri="{BB962C8B-B14F-4D97-AF65-F5344CB8AC3E}">
        <p14:creationId xmlns:p14="http://schemas.microsoft.com/office/powerpoint/2010/main" val="13216054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67</a:t>
            </a:fld>
            <a:endParaRPr lang="en-US"/>
          </a:p>
        </p:txBody>
      </p:sp>
    </p:spTree>
    <p:extLst>
      <p:ext uri="{BB962C8B-B14F-4D97-AF65-F5344CB8AC3E}">
        <p14:creationId xmlns:p14="http://schemas.microsoft.com/office/powerpoint/2010/main" val="34441900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68</a:t>
            </a:fld>
            <a:endParaRPr lang="en-US"/>
          </a:p>
        </p:txBody>
      </p:sp>
    </p:spTree>
    <p:extLst>
      <p:ext uri="{BB962C8B-B14F-4D97-AF65-F5344CB8AC3E}">
        <p14:creationId xmlns:p14="http://schemas.microsoft.com/office/powerpoint/2010/main" val="15902119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69</a:t>
            </a:fld>
            <a:endParaRPr lang="en-US"/>
          </a:p>
        </p:txBody>
      </p:sp>
    </p:spTree>
    <p:extLst>
      <p:ext uri="{BB962C8B-B14F-4D97-AF65-F5344CB8AC3E}">
        <p14:creationId xmlns:p14="http://schemas.microsoft.com/office/powerpoint/2010/main" val="33241409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70</a:t>
            </a:fld>
            <a:endParaRPr lang="en-US"/>
          </a:p>
        </p:txBody>
      </p:sp>
    </p:spTree>
    <p:extLst>
      <p:ext uri="{BB962C8B-B14F-4D97-AF65-F5344CB8AC3E}">
        <p14:creationId xmlns:p14="http://schemas.microsoft.com/office/powerpoint/2010/main" val="23073122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71</a:t>
            </a:fld>
            <a:endParaRPr lang="en-US"/>
          </a:p>
        </p:txBody>
      </p:sp>
    </p:spTree>
    <p:extLst>
      <p:ext uri="{BB962C8B-B14F-4D97-AF65-F5344CB8AC3E}">
        <p14:creationId xmlns:p14="http://schemas.microsoft.com/office/powerpoint/2010/main" val="38402145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72</a:t>
            </a:fld>
            <a:endParaRPr lang="en-US"/>
          </a:p>
        </p:txBody>
      </p:sp>
    </p:spTree>
    <p:extLst>
      <p:ext uri="{BB962C8B-B14F-4D97-AF65-F5344CB8AC3E}">
        <p14:creationId xmlns:p14="http://schemas.microsoft.com/office/powerpoint/2010/main" val="20530355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73</a:t>
            </a:fld>
            <a:endParaRPr lang="en-US"/>
          </a:p>
        </p:txBody>
      </p:sp>
    </p:spTree>
    <p:extLst>
      <p:ext uri="{BB962C8B-B14F-4D97-AF65-F5344CB8AC3E}">
        <p14:creationId xmlns:p14="http://schemas.microsoft.com/office/powerpoint/2010/main" val="32508089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74</a:t>
            </a:fld>
            <a:endParaRPr lang="en-US"/>
          </a:p>
        </p:txBody>
      </p:sp>
    </p:spTree>
    <p:extLst>
      <p:ext uri="{BB962C8B-B14F-4D97-AF65-F5344CB8AC3E}">
        <p14:creationId xmlns:p14="http://schemas.microsoft.com/office/powerpoint/2010/main" val="26362639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75</a:t>
            </a:fld>
            <a:endParaRPr lang="en-US"/>
          </a:p>
        </p:txBody>
      </p:sp>
    </p:spTree>
    <p:extLst>
      <p:ext uri="{BB962C8B-B14F-4D97-AF65-F5344CB8AC3E}">
        <p14:creationId xmlns:p14="http://schemas.microsoft.com/office/powerpoint/2010/main" val="29019225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76</a:t>
            </a:fld>
            <a:endParaRPr lang="en-US"/>
          </a:p>
        </p:txBody>
      </p:sp>
    </p:spTree>
    <p:extLst>
      <p:ext uri="{BB962C8B-B14F-4D97-AF65-F5344CB8AC3E}">
        <p14:creationId xmlns:p14="http://schemas.microsoft.com/office/powerpoint/2010/main" val="324420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7</a:t>
            </a:fld>
            <a:endParaRPr lang="en-US"/>
          </a:p>
        </p:txBody>
      </p:sp>
    </p:spTree>
    <p:extLst>
      <p:ext uri="{BB962C8B-B14F-4D97-AF65-F5344CB8AC3E}">
        <p14:creationId xmlns:p14="http://schemas.microsoft.com/office/powerpoint/2010/main" val="31121448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77</a:t>
            </a:fld>
            <a:endParaRPr lang="en-US"/>
          </a:p>
        </p:txBody>
      </p:sp>
    </p:spTree>
    <p:extLst>
      <p:ext uri="{BB962C8B-B14F-4D97-AF65-F5344CB8AC3E}">
        <p14:creationId xmlns:p14="http://schemas.microsoft.com/office/powerpoint/2010/main" val="2750642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78</a:t>
            </a:fld>
            <a:endParaRPr lang="en-US"/>
          </a:p>
        </p:txBody>
      </p:sp>
    </p:spTree>
    <p:extLst>
      <p:ext uri="{BB962C8B-B14F-4D97-AF65-F5344CB8AC3E}">
        <p14:creationId xmlns:p14="http://schemas.microsoft.com/office/powerpoint/2010/main" val="41276150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79</a:t>
            </a:fld>
            <a:endParaRPr lang="en-US"/>
          </a:p>
        </p:txBody>
      </p:sp>
    </p:spTree>
    <p:extLst>
      <p:ext uri="{BB962C8B-B14F-4D97-AF65-F5344CB8AC3E}">
        <p14:creationId xmlns:p14="http://schemas.microsoft.com/office/powerpoint/2010/main" val="27508085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80</a:t>
            </a:fld>
            <a:endParaRPr lang="en-US"/>
          </a:p>
        </p:txBody>
      </p:sp>
    </p:spTree>
    <p:extLst>
      <p:ext uri="{BB962C8B-B14F-4D97-AF65-F5344CB8AC3E}">
        <p14:creationId xmlns:p14="http://schemas.microsoft.com/office/powerpoint/2010/main" val="7606406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81</a:t>
            </a:fld>
            <a:endParaRPr lang="en-US"/>
          </a:p>
        </p:txBody>
      </p:sp>
    </p:spTree>
    <p:extLst>
      <p:ext uri="{BB962C8B-B14F-4D97-AF65-F5344CB8AC3E}">
        <p14:creationId xmlns:p14="http://schemas.microsoft.com/office/powerpoint/2010/main" val="14505931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82</a:t>
            </a:fld>
            <a:endParaRPr lang="en-US"/>
          </a:p>
        </p:txBody>
      </p:sp>
    </p:spTree>
    <p:extLst>
      <p:ext uri="{BB962C8B-B14F-4D97-AF65-F5344CB8AC3E}">
        <p14:creationId xmlns:p14="http://schemas.microsoft.com/office/powerpoint/2010/main" val="35090030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83</a:t>
            </a:fld>
            <a:endParaRPr lang="en-US"/>
          </a:p>
        </p:txBody>
      </p:sp>
    </p:spTree>
    <p:extLst>
      <p:ext uri="{BB962C8B-B14F-4D97-AF65-F5344CB8AC3E}">
        <p14:creationId xmlns:p14="http://schemas.microsoft.com/office/powerpoint/2010/main" val="41891632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84</a:t>
            </a:fld>
            <a:endParaRPr lang="en-US"/>
          </a:p>
        </p:txBody>
      </p:sp>
    </p:spTree>
    <p:extLst>
      <p:ext uri="{BB962C8B-B14F-4D97-AF65-F5344CB8AC3E}">
        <p14:creationId xmlns:p14="http://schemas.microsoft.com/office/powerpoint/2010/main" val="33512744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85</a:t>
            </a:fld>
            <a:endParaRPr lang="en-US"/>
          </a:p>
        </p:txBody>
      </p:sp>
    </p:spTree>
    <p:extLst>
      <p:ext uri="{BB962C8B-B14F-4D97-AF65-F5344CB8AC3E}">
        <p14:creationId xmlns:p14="http://schemas.microsoft.com/office/powerpoint/2010/main" val="34921369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86</a:t>
            </a:fld>
            <a:endParaRPr lang="en-US"/>
          </a:p>
        </p:txBody>
      </p:sp>
    </p:spTree>
    <p:extLst>
      <p:ext uri="{BB962C8B-B14F-4D97-AF65-F5344CB8AC3E}">
        <p14:creationId xmlns:p14="http://schemas.microsoft.com/office/powerpoint/2010/main" val="2510486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8</a:t>
            </a:fld>
            <a:endParaRPr lang="en-US"/>
          </a:p>
        </p:txBody>
      </p:sp>
    </p:spTree>
    <p:extLst>
      <p:ext uri="{BB962C8B-B14F-4D97-AF65-F5344CB8AC3E}">
        <p14:creationId xmlns:p14="http://schemas.microsoft.com/office/powerpoint/2010/main" val="16607068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87</a:t>
            </a:fld>
            <a:endParaRPr lang="en-US"/>
          </a:p>
        </p:txBody>
      </p:sp>
    </p:spTree>
    <p:extLst>
      <p:ext uri="{BB962C8B-B14F-4D97-AF65-F5344CB8AC3E}">
        <p14:creationId xmlns:p14="http://schemas.microsoft.com/office/powerpoint/2010/main" val="28555500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88</a:t>
            </a:fld>
            <a:endParaRPr lang="en-US"/>
          </a:p>
        </p:txBody>
      </p:sp>
    </p:spTree>
    <p:extLst>
      <p:ext uri="{BB962C8B-B14F-4D97-AF65-F5344CB8AC3E}">
        <p14:creationId xmlns:p14="http://schemas.microsoft.com/office/powerpoint/2010/main" val="36914578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89</a:t>
            </a:fld>
            <a:endParaRPr lang="en-US"/>
          </a:p>
        </p:txBody>
      </p:sp>
    </p:spTree>
    <p:extLst>
      <p:ext uri="{BB962C8B-B14F-4D97-AF65-F5344CB8AC3E}">
        <p14:creationId xmlns:p14="http://schemas.microsoft.com/office/powerpoint/2010/main" val="12870797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90</a:t>
            </a:fld>
            <a:endParaRPr lang="en-US"/>
          </a:p>
        </p:txBody>
      </p:sp>
    </p:spTree>
    <p:extLst>
      <p:ext uri="{BB962C8B-B14F-4D97-AF65-F5344CB8AC3E}">
        <p14:creationId xmlns:p14="http://schemas.microsoft.com/office/powerpoint/2010/main" val="18293969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91</a:t>
            </a:fld>
            <a:endParaRPr lang="en-US"/>
          </a:p>
        </p:txBody>
      </p:sp>
    </p:spTree>
    <p:extLst>
      <p:ext uri="{BB962C8B-B14F-4D97-AF65-F5344CB8AC3E}">
        <p14:creationId xmlns:p14="http://schemas.microsoft.com/office/powerpoint/2010/main" val="34201461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92</a:t>
            </a:fld>
            <a:endParaRPr lang="en-US"/>
          </a:p>
        </p:txBody>
      </p:sp>
    </p:spTree>
    <p:extLst>
      <p:ext uri="{BB962C8B-B14F-4D97-AF65-F5344CB8AC3E}">
        <p14:creationId xmlns:p14="http://schemas.microsoft.com/office/powerpoint/2010/main" val="36376972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93</a:t>
            </a:fld>
            <a:endParaRPr lang="en-US"/>
          </a:p>
        </p:txBody>
      </p:sp>
    </p:spTree>
    <p:extLst>
      <p:ext uri="{BB962C8B-B14F-4D97-AF65-F5344CB8AC3E}">
        <p14:creationId xmlns:p14="http://schemas.microsoft.com/office/powerpoint/2010/main" val="37531454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94</a:t>
            </a:fld>
            <a:endParaRPr lang="en-US"/>
          </a:p>
        </p:txBody>
      </p:sp>
    </p:spTree>
    <p:extLst>
      <p:ext uri="{BB962C8B-B14F-4D97-AF65-F5344CB8AC3E}">
        <p14:creationId xmlns:p14="http://schemas.microsoft.com/office/powerpoint/2010/main" val="42645518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95</a:t>
            </a:fld>
            <a:endParaRPr lang="en-US"/>
          </a:p>
        </p:txBody>
      </p:sp>
    </p:spTree>
    <p:extLst>
      <p:ext uri="{BB962C8B-B14F-4D97-AF65-F5344CB8AC3E}">
        <p14:creationId xmlns:p14="http://schemas.microsoft.com/office/powerpoint/2010/main" val="2035481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96</a:t>
            </a:fld>
            <a:endParaRPr lang="en-US"/>
          </a:p>
        </p:txBody>
      </p:sp>
    </p:spTree>
    <p:extLst>
      <p:ext uri="{BB962C8B-B14F-4D97-AF65-F5344CB8AC3E}">
        <p14:creationId xmlns:p14="http://schemas.microsoft.com/office/powerpoint/2010/main" val="304118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a:t>
            </a:fld>
            <a:endParaRPr lang="en-US"/>
          </a:p>
        </p:txBody>
      </p:sp>
    </p:spTree>
    <p:extLst>
      <p:ext uri="{BB962C8B-B14F-4D97-AF65-F5344CB8AC3E}">
        <p14:creationId xmlns:p14="http://schemas.microsoft.com/office/powerpoint/2010/main" val="8659574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97</a:t>
            </a:fld>
            <a:endParaRPr lang="en-US"/>
          </a:p>
        </p:txBody>
      </p:sp>
    </p:spTree>
    <p:extLst>
      <p:ext uri="{BB962C8B-B14F-4D97-AF65-F5344CB8AC3E}">
        <p14:creationId xmlns:p14="http://schemas.microsoft.com/office/powerpoint/2010/main" val="30953355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98</a:t>
            </a:fld>
            <a:endParaRPr lang="en-US"/>
          </a:p>
        </p:txBody>
      </p:sp>
    </p:spTree>
    <p:extLst>
      <p:ext uri="{BB962C8B-B14F-4D97-AF65-F5344CB8AC3E}">
        <p14:creationId xmlns:p14="http://schemas.microsoft.com/office/powerpoint/2010/main" val="9293491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99</a:t>
            </a:fld>
            <a:endParaRPr lang="en-US"/>
          </a:p>
        </p:txBody>
      </p:sp>
    </p:spTree>
    <p:extLst>
      <p:ext uri="{BB962C8B-B14F-4D97-AF65-F5344CB8AC3E}">
        <p14:creationId xmlns:p14="http://schemas.microsoft.com/office/powerpoint/2010/main" val="25039626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100</a:t>
            </a:fld>
            <a:endParaRPr lang="en-US"/>
          </a:p>
        </p:txBody>
      </p:sp>
    </p:spTree>
    <p:extLst>
      <p:ext uri="{BB962C8B-B14F-4D97-AF65-F5344CB8AC3E}">
        <p14:creationId xmlns:p14="http://schemas.microsoft.com/office/powerpoint/2010/main" val="17879178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101</a:t>
            </a:fld>
            <a:endParaRPr lang="en-US"/>
          </a:p>
        </p:txBody>
      </p:sp>
    </p:spTree>
    <p:extLst>
      <p:ext uri="{BB962C8B-B14F-4D97-AF65-F5344CB8AC3E}">
        <p14:creationId xmlns:p14="http://schemas.microsoft.com/office/powerpoint/2010/main" val="25162441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E9E91A-515E-41A9-9264-6A301FE91206}" type="slidenum">
              <a:rPr lang="en-US" smtClean="0"/>
              <a:t>102</a:t>
            </a:fld>
            <a:endParaRPr lang="en-US"/>
          </a:p>
        </p:txBody>
      </p:sp>
    </p:spTree>
    <p:extLst>
      <p:ext uri="{BB962C8B-B14F-4D97-AF65-F5344CB8AC3E}">
        <p14:creationId xmlns:p14="http://schemas.microsoft.com/office/powerpoint/2010/main" val="93904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F85D-4D50-10A2-16B3-C235874693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4176B9-8CF5-26CC-F39F-901C47187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078388-7C92-88B1-2114-2A3F25C7F153}"/>
              </a:ext>
            </a:extLst>
          </p:cNvPr>
          <p:cNvSpPr>
            <a:spLocks noGrp="1"/>
          </p:cNvSpPr>
          <p:nvPr>
            <p:ph type="dt" sz="half" idx="10"/>
          </p:nvPr>
        </p:nvSpPr>
        <p:spPr/>
        <p:txBody>
          <a:bodyPr/>
          <a:lstStyle/>
          <a:p>
            <a:fld id="{5851F156-3BAB-4C63-951C-B5FE388E24BB}" type="datetimeFigureOut">
              <a:rPr lang="en-US" smtClean="0"/>
              <a:t>2023-06-06</a:t>
            </a:fld>
            <a:endParaRPr lang="en-US"/>
          </a:p>
        </p:txBody>
      </p:sp>
      <p:sp>
        <p:nvSpPr>
          <p:cNvPr id="5" name="Footer Placeholder 4">
            <a:extLst>
              <a:ext uri="{FF2B5EF4-FFF2-40B4-BE49-F238E27FC236}">
                <a16:creationId xmlns:a16="http://schemas.microsoft.com/office/drawing/2014/main" id="{05C71AA0-8FB0-8BBB-A4B5-EE5BAB844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C53DB1-807C-F69E-4896-65422BF3B230}"/>
              </a:ext>
            </a:extLst>
          </p:cNvPr>
          <p:cNvSpPr>
            <a:spLocks noGrp="1"/>
          </p:cNvSpPr>
          <p:nvPr>
            <p:ph type="sldNum" sz="quarter" idx="12"/>
          </p:nvPr>
        </p:nvSpPr>
        <p:spPr/>
        <p:txBody>
          <a:bodyPr/>
          <a:lstStyle/>
          <a:p>
            <a:fld id="{C3FA4D1E-C178-4106-99E8-7CE984183352}" type="slidenum">
              <a:rPr lang="en-US" smtClean="0"/>
              <a:t>‹#›</a:t>
            </a:fld>
            <a:endParaRPr lang="en-US"/>
          </a:p>
        </p:txBody>
      </p:sp>
    </p:spTree>
    <p:extLst>
      <p:ext uri="{BB962C8B-B14F-4D97-AF65-F5344CB8AC3E}">
        <p14:creationId xmlns:p14="http://schemas.microsoft.com/office/powerpoint/2010/main" val="4052383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B219B-CF46-2883-6201-A44E1BAE88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67B217-A5DE-C57F-7C0A-417629BF92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F13DB-F958-2F59-9348-29B3C8FCC8CF}"/>
              </a:ext>
            </a:extLst>
          </p:cNvPr>
          <p:cNvSpPr>
            <a:spLocks noGrp="1"/>
          </p:cNvSpPr>
          <p:nvPr>
            <p:ph type="dt" sz="half" idx="10"/>
          </p:nvPr>
        </p:nvSpPr>
        <p:spPr/>
        <p:txBody>
          <a:bodyPr/>
          <a:lstStyle/>
          <a:p>
            <a:fld id="{5851F156-3BAB-4C63-951C-B5FE388E24BB}" type="datetimeFigureOut">
              <a:rPr lang="en-US" smtClean="0"/>
              <a:t>2023-06-06</a:t>
            </a:fld>
            <a:endParaRPr lang="en-US"/>
          </a:p>
        </p:txBody>
      </p:sp>
      <p:sp>
        <p:nvSpPr>
          <p:cNvPr id="5" name="Footer Placeholder 4">
            <a:extLst>
              <a:ext uri="{FF2B5EF4-FFF2-40B4-BE49-F238E27FC236}">
                <a16:creationId xmlns:a16="http://schemas.microsoft.com/office/drawing/2014/main" id="{279BBCA1-4E7A-386C-62E4-8730E5F79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768644-B810-929C-3604-D97E8F9E5077}"/>
              </a:ext>
            </a:extLst>
          </p:cNvPr>
          <p:cNvSpPr>
            <a:spLocks noGrp="1"/>
          </p:cNvSpPr>
          <p:nvPr>
            <p:ph type="sldNum" sz="quarter" idx="12"/>
          </p:nvPr>
        </p:nvSpPr>
        <p:spPr/>
        <p:txBody>
          <a:bodyPr/>
          <a:lstStyle/>
          <a:p>
            <a:fld id="{C3FA4D1E-C178-4106-99E8-7CE984183352}" type="slidenum">
              <a:rPr lang="en-US" smtClean="0"/>
              <a:t>‹#›</a:t>
            </a:fld>
            <a:endParaRPr lang="en-US"/>
          </a:p>
        </p:txBody>
      </p:sp>
    </p:spTree>
    <p:extLst>
      <p:ext uri="{BB962C8B-B14F-4D97-AF65-F5344CB8AC3E}">
        <p14:creationId xmlns:p14="http://schemas.microsoft.com/office/powerpoint/2010/main" val="37284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A003BA-68E1-C57E-7408-43384E25A5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2B9C38-050F-64F6-DB56-72188D7A24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88D85-B347-0063-99C2-5C3BAFA62862}"/>
              </a:ext>
            </a:extLst>
          </p:cNvPr>
          <p:cNvSpPr>
            <a:spLocks noGrp="1"/>
          </p:cNvSpPr>
          <p:nvPr>
            <p:ph type="dt" sz="half" idx="10"/>
          </p:nvPr>
        </p:nvSpPr>
        <p:spPr/>
        <p:txBody>
          <a:bodyPr/>
          <a:lstStyle/>
          <a:p>
            <a:fld id="{5851F156-3BAB-4C63-951C-B5FE388E24BB}" type="datetimeFigureOut">
              <a:rPr lang="en-US" smtClean="0"/>
              <a:t>2023-06-06</a:t>
            </a:fld>
            <a:endParaRPr lang="en-US"/>
          </a:p>
        </p:txBody>
      </p:sp>
      <p:sp>
        <p:nvSpPr>
          <p:cNvPr id="5" name="Footer Placeholder 4">
            <a:extLst>
              <a:ext uri="{FF2B5EF4-FFF2-40B4-BE49-F238E27FC236}">
                <a16:creationId xmlns:a16="http://schemas.microsoft.com/office/drawing/2014/main" id="{7F220316-56C9-A30E-95D6-00EAA9622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C65E80-E600-0585-7343-78A6C8E6C8FB}"/>
              </a:ext>
            </a:extLst>
          </p:cNvPr>
          <p:cNvSpPr>
            <a:spLocks noGrp="1"/>
          </p:cNvSpPr>
          <p:nvPr>
            <p:ph type="sldNum" sz="quarter" idx="12"/>
          </p:nvPr>
        </p:nvSpPr>
        <p:spPr/>
        <p:txBody>
          <a:bodyPr/>
          <a:lstStyle/>
          <a:p>
            <a:fld id="{C3FA4D1E-C178-4106-99E8-7CE984183352}" type="slidenum">
              <a:rPr lang="en-US" smtClean="0"/>
              <a:t>‹#›</a:t>
            </a:fld>
            <a:endParaRPr lang="en-US"/>
          </a:p>
        </p:txBody>
      </p:sp>
    </p:spTree>
    <p:extLst>
      <p:ext uri="{BB962C8B-B14F-4D97-AF65-F5344CB8AC3E}">
        <p14:creationId xmlns:p14="http://schemas.microsoft.com/office/powerpoint/2010/main" val="88519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CAE3-1073-7AFC-BF4C-F532397FEF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1393C-D83D-6361-5043-BE9DEFB18C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2E1BB7-6A53-2891-4D6D-1CE1FCB343D7}"/>
              </a:ext>
            </a:extLst>
          </p:cNvPr>
          <p:cNvSpPr>
            <a:spLocks noGrp="1"/>
          </p:cNvSpPr>
          <p:nvPr>
            <p:ph type="dt" sz="half" idx="10"/>
          </p:nvPr>
        </p:nvSpPr>
        <p:spPr/>
        <p:txBody>
          <a:bodyPr/>
          <a:lstStyle/>
          <a:p>
            <a:fld id="{5851F156-3BAB-4C63-951C-B5FE388E24BB}" type="datetimeFigureOut">
              <a:rPr lang="en-US" smtClean="0"/>
              <a:t>2023-06-06</a:t>
            </a:fld>
            <a:endParaRPr lang="en-US"/>
          </a:p>
        </p:txBody>
      </p:sp>
      <p:sp>
        <p:nvSpPr>
          <p:cNvPr id="5" name="Footer Placeholder 4">
            <a:extLst>
              <a:ext uri="{FF2B5EF4-FFF2-40B4-BE49-F238E27FC236}">
                <a16:creationId xmlns:a16="http://schemas.microsoft.com/office/drawing/2014/main" id="{81D26E82-30B3-32CD-6650-0AF32E49A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8A5E1-379E-3231-C546-68143B209DD5}"/>
              </a:ext>
            </a:extLst>
          </p:cNvPr>
          <p:cNvSpPr>
            <a:spLocks noGrp="1"/>
          </p:cNvSpPr>
          <p:nvPr>
            <p:ph type="sldNum" sz="quarter" idx="12"/>
          </p:nvPr>
        </p:nvSpPr>
        <p:spPr/>
        <p:txBody>
          <a:bodyPr/>
          <a:lstStyle/>
          <a:p>
            <a:fld id="{C3FA4D1E-C178-4106-99E8-7CE984183352}" type="slidenum">
              <a:rPr lang="en-US" smtClean="0"/>
              <a:t>‹#›</a:t>
            </a:fld>
            <a:endParaRPr lang="en-US"/>
          </a:p>
        </p:txBody>
      </p:sp>
    </p:spTree>
    <p:extLst>
      <p:ext uri="{BB962C8B-B14F-4D97-AF65-F5344CB8AC3E}">
        <p14:creationId xmlns:p14="http://schemas.microsoft.com/office/powerpoint/2010/main" val="4004652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A4F7C-6240-F73F-751D-DF25DBAB7A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8B4A85-3AE9-7B31-797F-32190363AB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97A0FC-1ECA-E0A5-780D-59C5CDB18248}"/>
              </a:ext>
            </a:extLst>
          </p:cNvPr>
          <p:cNvSpPr>
            <a:spLocks noGrp="1"/>
          </p:cNvSpPr>
          <p:nvPr>
            <p:ph type="dt" sz="half" idx="10"/>
          </p:nvPr>
        </p:nvSpPr>
        <p:spPr/>
        <p:txBody>
          <a:bodyPr/>
          <a:lstStyle/>
          <a:p>
            <a:fld id="{5851F156-3BAB-4C63-951C-B5FE388E24BB}" type="datetimeFigureOut">
              <a:rPr lang="en-US" smtClean="0"/>
              <a:t>2023-06-06</a:t>
            </a:fld>
            <a:endParaRPr lang="en-US"/>
          </a:p>
        </p:txBody>
      </p:sp>
      <p:sp>
        <p:nvSpPr>
          <p:cNvPr id="5" name="Footer Placeholder 4">
            <a:extLst>
              <a:ext uri="{FF2B5EF4-FFF2-40B4-BE49-F238E27FC236}">
                <a16:creationId xmlns:a16="http://schemas.microsoft.com/office/drawing/2014/main" id="{FB509EF0-B6EE-8359-82C0-568E13355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7E00CC-FBFD-364A-FCA2-4C4E06602E99}"/>
              </a:ext>
            </a:extLst>
          </p:cNvPr>
          <p:cNvSpPr>
            <a:spLocks noGrp="1"/>
          </p:cNvSpPr>
          <p:nvPr>
            <p:ph type="sldNum" sz="quarter" idx="12"/>
          </p:nvPr>
        </p:nvSpPr>
        <p:spPr/>
        <p:txBody>
          <a:bodyPr/>
          <a:lstStyle/>
          <a:p>
            <a:fld id="{C3FA4D1E-C178-4106-99E8-7CE984183352}" type="slidenum">
              <a:rPr lang="en-US" smtClean="0"/>
              <a:t>‹#›</a:t>
            </a:fld>
            <a:endParaRPr lang="en-US"/>
          </a:p>
        </p:txBody>
      </p:sp>
    </p:spTree>
    <p:extLst>
      <p:ext uri="{BB962C8B-B14F-4D97-AF65-F5344CB8AC3E}">
        <p14:creationId xmlns:p14="http://schemas.microsoft.com/office/powerpoint/2010/main" val="112983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51DD7-00AE-8DC0-0566-9C6B7D752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0C7582-F9C5-DF17-DB4E-DB9EB9A9EA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55DAEA-68C4-377B-DB40-C814A61F81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DC68F7-62B4-513B-350A-DEEC99E4D49A}"/>
              </a:ext>
            </a:extLst>
          </p:cNvPr>
          <p:cNvSpPr>
            <a:spLocks noGrp="1"/>
          </p:cNvSpPr>
          <p:nvPr>
            <p:ph type="dt" sz="half" idx="10"/>
          </p:nvPr>
        </p:nvSpPr>
        <p:spPr/>
        <p:txBody>
          <a:bodyPr/>
          <a:lstStyle/>
          <a:p>
            <a:fld id="{5851F156-3BAB-4C63-951C-B5FE388E24BB}" type="datetimeFigureOut">
              <a:rPr lang="en-US" smtClean="0"/>
              <a:t>2023-06-06</a:t>
            </a:fld>
            <a:endParaRPr lang="en-US"/>
          </a:p>
        </p:txBody>
      </p:sp>
      <p:sp>
        <p:nvSpPr>
          <p:cNvPr id="6" name="Footer Placeholder 5">
            <a:extLst>
              <a:ext uri="{FF2B5EF4-FFF2-40B4-BE49-F238E27FC236}">
                <a16:creationId xmlns:a16="http://schemas.microsoft.com/office/drawing/2014/main" id="{BBFC40D1-2E8B-98F7-8870-E6ACE41AC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A7926-E2DF-0EBB-AE0E-F746BA583223}"/>
              </a:ext>
            </a:extLst>
          </p:cNvPr>
          <p:cNvSpPr>
            <a:spLocks noGrp="1"/>
          </p:cNvSpPr>
          <p:nvPr>
            <p:ph type="sldNum" sz="quarter" idx="12"/>
          </p:nvPr>
        </p:nvSpPr>
        <p:spPr/>
        <p:txBody>
          <a:bodyPr/>
          <a:lstStyle/>
          <a:p>
            <a:fld id="{C3FA4D1E-C178-4106-99E8-7CE984183352}" type="slidenum">
              <a:rPr lang="en-US" smtClean="0"/>
              <a:t>‹#›</a:t>
            </a:fld>
            <a:endParaRPr lang="en-US"/>
          </a:p>
        </p:txBody>
      </p:sp>
    </p:spTree>
    <p:extLst>
      <p:ext uri="{BB962C8B-B14F-4D97-AF65-F5344CB8AC3E}">
        <p14:creationId xmlns:p14="http://schemas.microsoft.com/office/powerpoint/2010/main" val="395159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8489-8A4F-52C1-BD08-310664E72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AF686E-5F82-524D-E444-7F601FF6C0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231608-010A-A2E3-8878-41084BD2FE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CCAD0C-B8F9-39DF-91AC-5F379690D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911107-200B-BA40-1A9C-BAA2F4FDD1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665771-05C8-A58A-3197-B4125DFA6486}"/>
              </a:ext>
            </a:extLst>
          </p:cNvPr>
          <p:cNvSpPr>
            <a:spLocks noGrp="1"/>
          </p:cNvSpPr>
          <p:nvPr>
            <p:ph type="dt" sz="half" idx="10"/>
          </p:nvPr>
        </p:nvSpPr>
        <p:spPr/>
        <p:txBody>
          <a:bodyPr/>
          <a:lstStyle/>
          <a:p>
            <a:fld id="{5851F156-3BAB-4C63-951C-B5FE388E24BB}" type="datetimeFigureOut">
              <a:rPr lang="en-US" smtClean="0"/>
              <a:t>2023-06-06</a:t>
            </a:fld>
            <a:endParaRPr lang="en-US"/>
          </a:p>
        </p:txBody>
      </p:sp>
      <p:sp>
        <p:nvSpPr>
          <p:cNvPr id="8" name="Footer Placeholder 7">
            <a:extLst>
              <a:ext uri="{FF2B5EF4-FFF2-40B4-BE49-F238E27FC236}">
                <a16:creationId xmlns:a16="http://schemas.microsoft.com/office/drawing/2014/main" id="{155CC53C-74B9-8847-B60A-8F0BC2AA59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1CFB54-46AF-CE7F-E2CC-C6FD33FEBFC4}"/>
              </a:ext>
            </a:extLst>
          </p:cNvPr>
          <p:cNvSpPr>
            <a:spLocks noGrp="1"/>
          </p:cNvSpPr>
          <p:nvPr>
            <p:ph type="sldNum" sz="quarter" idx="12"/>
          </p:nvPr>
        </p:nvSpPr>
        <p:spPr/>
        <p:txBody>
          <a:bodyPr/>
          <a:lstStyle/>
          <a:p>
            <a:fld id="{C3FA4D1E-C178-4106-99E8-7CE984183352}" type="slidenum">
              <a:rPr lang="en-US" smtClean="0"/>
              <a:t>‹#›</a:t>
            </a:fld>
            <a:endParaRPr lang="en-US"/>
          </a:p>
        </p:txBody>
      </p:sp>
    </p:spTree>
    <p:extLst>
      <p:ext uri="{BB962C8B-B14F-4D97-AF65-F5344CB8AC3E}">
        <p14:creationId xmlns:p14="http://schemas.microsoft.com/office/powerpoint/2010/main" val="894571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D0A4-971E-F85B-0665-C182F35966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CDA224-7147-8262-EDD9-3BABD3A80F4C}"/>
              </a:ext>
            </a:extLst>
          </p:cNvPr>
          <p:cNvSpPr>
            <a:spLocks noGrp="1"/>
          </p:cNvSpPr>
          <p:nvPr>
            <p:ph type="dt" sz="half" idx="10"/>
          </p:nvPr>
        </p:nvSpPr>
        <p:spPr/>
        <p:txBody>
          <a:bodyPr/>
          <a:lstStyle/>
          <a:p>
            <a:fld id="{5851F156-3BAB-4C63-951C-B5FE388E24BB}" type="datetimeFigureOut">
              <a:rPr lang="en-US" smtClean="0"/>
              <a:t>2023-06-06</a:t>
            </a:fld>
            <a:endParaRPr lang="en-US"/>
          </a:p>
        </p:txBody>
      </p:sp>
      <p:sp>
        <p:nvSpPr>
          <p:cNvPr id="4" name="Footer Placeholder 3">
            <a:extLst>
              <a:ext uri="{FF2B5EF4-FFF2-40B4-BE49-F238E27FC236}">
                <a16:creationId xmlns:a16="http://schemas.microsoft.com/office/drawing/2014/main" id="{B9536C9D-F35A-21A5-7970-9625EE2311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163557-3894-26C0-DB55-2825D17D0560}"/>
              </a:ext>
            </a:extLst>
          </p:cNvPr>
          <p:cNvSpPr>
            <a:spLocks noGrp="1"/>
          </p:cNvSpPr>
          <p:nvPr>
            <p:ph type="sldNum" sz="quarter" idx="12"/>
          </p:nvPr>
        </p:nvSpPr>
        <p:spPr/>
        <p:txBody>
          <a:bodyPr/>
          <a:lstStyle/>
          <a:p>
            <a:fld id="{C3FA4D1E-C178-4106-99E8-7CE984183352}" type="slidenum">
              <a:rPr lang="en-US" smtClean="0"/>
              <a:t>‹#›</a:t>
            </a:fld>
            <a:endParaRPr lang="en-US"/>
          </a:p>
        </p:txBody>
      </p:sp>
    </p:spTree>
    <p:extLst>
      <p:ext uri="{BB962C8B-B14F-4D97-AF65-F5344CB8AC3E}">
        <p14:creationId xmlns:p14="http://schemas.microsoft.com/office/powerpoint/2010/main" val="1581220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08BE0C-868C-5586-1100-885463699242}"/>
              </a:ext>
            </a:extLst>
          </p:cNvPr>
          <p:cNvSpPr>
            <a:spLocks noGrp="1"/>
          </p:cNvSpPr>
          <p:nvPr>
            <p:ph type="dt" sz="half" idx="10"/>
          </p:nvPr>
        </p:nvSpPr>
        <p:spPr/>
        <p:txBody>
          <a:bodyPr/>
          <a:lstStyle/>
          <a:p>
            <a:fld id="{5851F156-3BAB-4C63-951C-B5FE388E24BB}" type="datetimeFigureOut">
              <a:rPr lang="en-US" smtClean="0"/>
              <a:t>2023-06-06</a:t>
            </a:fld>
            <a:endParaRPr lang="en-US"/>
          </a:p>
        </p:txBody>
      </p:sp>
      <p:sp>
        <p:nvSpPr>
          <p:cNvPr id="3" name="Footer Placeholder 2">
            <a:extLst>
              <a:ext uri="{FF2B5EF4-FFF2-40B4-BE49-F238E27FC236}">
                <a16:creationId xmlns:a16="http://schemas.microsoft.com/office/drawing/2014/main" id="{1B242483-3F78-336E-B1C3-561AC04C68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FFA849-E2F2-B37A-DD36-7D572B6C5915}"/>
              </a:ext>
            </a:extLst>
          </p:cNvPr>
          <p:cNvSpPr>
            <a:spLocks noGrp="1"/>
          </p:cNvSpPr>
          <p:nvPr>
            <p:ph type="sldNum" sz="quarter" idx="12"/>
          </p:nvPr>
        </p:nvSpPr>
        <p:spPr/>
        <p:txBody>
          <a:bodyPr/>
          <a:lstStyle/>
          <a:p>
            <a:fld id="{C3FA4D1E-C178-4106-99E8-7CE984183352}" type="slidenum">
              <a:rPr lang="en-US" smtClean="0"/>
              <a:t>‹#›</a:t>
            </a:fld>
            <a:endParaRPr lang="en-US"/>
          </a:p>
        </p:txBody>
      </p:sp>
    </p:spTree>
    <p:extLst>
      <p:ext uri="{BB962C8B-B14F-4D97-AF65-F5344CB8AC3E}">
        <p14:creationId xmlns:p14="http://schemas.microsoft.com/office/powerpoint/2010/main" val="224482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497C-4D32-B8FB-2D0B-F97B463ABC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E3E679-E50C-FB99-127A-A197ED3E57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188E7F-94F3-538C-E36D-0848083FA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55712B-D6D7-9B8E-E358-11481F3992BE}"/>
              </a:ext>
            </a:extLst>
          </p:cNvPr>
          <p:cNvSpPr>
            <a:spLocks noGrp="1"/>
          </p:cNvSpPr>
          <p:nvPr>
            <p:ph type="dt" sz="half" idx="10"/>
          </p:nvPr>
        </p:nvSpPr>
        <p:spPr/>
        <p:txBody>
          <a:bodyPr/>
          <a:lstStyle/>
          <a:p>
            <a:fld id="{5851F156-3BAB-4C63-951C-B5FE388E24BB}" type="datetimeFigureOut">
              <a:rPr lang="en-US" smtClean="0"/>
              <a:t>2023-06-06</a:t>
            </a:fld>
            <a:endParaRPr lang="en-US"/>
          </a:p>
        </p:txBody>
      </p:sp>
      <p:sp>
        <p:nvSpPr>
          <p:cNvPr id="6" name="Footer Placeholder 5">
            <a:extLst>
              <a:ext uri="{FF2B5EF4-FFF2-40B4-BE49-F238E27FC236}">
                <a16:creationId xmlns:a16="http://schemas.microsoft.com/office/drawing/2014/main" id="{370335F3-26EF-CF23-AD7F-A3983119AA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A887DD-1281-6277-C0AC-8183815A9C72}"/>
              </a:ext>
            </a:extLst>
          </p:cNvPr>
          <p:cNvSpPr>
            <a:spLocks noGrp="1"/>
          </p:cNvSpPr>
          <p:nvPr>
            <p:ph type="sldNum" sz="quarter" idx="12"/>
          </p:nvPr>
        </p:nvSpPr>
        <p:spPr/>
        <p:txBody>
          <a:bodyPr/>
          <a:lstStyle/>
          <a:p>
            <a:fld id="{C3FA4D1E-C178-4106-99E8-7CE984183352}" type="slidenum">
              <a:rPr lang="en-US" smtClean="0"/>
              <a:t>‹#›</a:t>
            </a:fld>
            <a:endParaRPr lang="en-US"/>
          </a:p>
        </p:txBody>
      </p:sp>
    </p:spTree>
    <p:extLst>
      <p:ext uri="{BB962C8B-B14F-4D97-AF65-F5344CB8AC3E}">
        <p14:creationId xmlns:p14="http://schemas.microsoft.com/office/powerpoint/2010/main" val="940216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8408C-7CF8-6BDE-38BC-F02571D55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F26E9A-299F-4EBE-4E02-DB4E0DC364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D00401-4055-81BA-E0E1-3140B67AC4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29BDD6-8D9A-F05F-523A-AA91886CD3A2}"/>
              </a:ext>
            </a:extLst>
          </p:cNvPr>
          <p:cNvSpPr>
            <a:spLocks noGrp="1"/>
          </p:cNvSpPr>
          <p:nvPr>
            <p:ph type="dt" sz="half" idx="10"/>
          </p:nvPr>
        </p:nvSpPr>
        <p:spPr/>
        <p:txBody>
          <a:bodyPr/>
          <a:lstStyle/>
          <a:p>
            <a:fld id="{5851F156-3BAB-4C63-951C-B5FE388E24BB}" type="datetimeFigureOut">
              <a:rPr lang="en-US" smtClean="0"/>
              <a:t>2023-06-06</a:t>
            </a:fld>
            <a:endParaRPr lang="en-US"/>
          </a:p>
        </p:txBody>
      </p:sp>
      <p:sp>
        <p:nvSpPr>
          <p:cNvPr id="6" name="Footer Placeholder 5">
            <a:extLst>
              <a:ext uri="{FF2B5EF4-FFF2-40B4-BE49-F238E27FC236}">
                <a16:creationId xmlns:a16="http://schemas.microsoft.com/office/drawing/2014/main" id="{8688AD49-C30B-1C9C-BB4B-9517717525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BF58CB-8F0F-267A-B0C6-BA255ED83E0F}"/>
              </a:ext>
            </a:extLst>
          </p:cNvPr>
          <p:cNvSpPr>
            <a:spLocks noGrp="1"/>
          </p:cNvSpPr>
          <p:nvPr>
            <p:ph type="sldNum" sz="quarter" idx="12"/>
          </p:nvPr>
        </p:nvSpPr>
        <p:spPr/>
        <p:txBody>
          <a:bodyPr/>
          <a:lstStyle/>
          <a:p>
            <a:fld id="{C3FA4D1E-C178-4106-99E8-7CE984183352}" type="slidenum">
              <a:rPr lang="en-US" smtClean="0"/>
              <a:t>‹#›</a:t>
            </a:fld>
            <a:endParaRPr lang="en-US"/>
          </a:p>
        </p:txBody>
      </p:sp>
    </p:spTree>
    <p:extLst>
      <p:ext uri="{BB962C8B-B14F-4D97-AF65-F5344CB8AC3E}">
        <p14:creationId xmlns:p14="http://schemas.microsoft.com/office/powerpoint/2010/main" val="121485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09EB65-9349-B06C-CBBF-A5687A7A7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4C583E-211A-2D43-0851-A5FC412D43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944283-055D-02F3-1C87-E6803F9E9B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51F156-3BAB-4C63-951C-B5FE388E24BB}" type="datetimeFigureOut">
              <a:rPr lang="en-US" smtClean="0"/>
              <a:t>2023-06-06</a:t>
            </a:fld>
            <a:endParaRPr lang="en-US"/>
          </a:p>
        </p:txBody>
      </p:sp>
      <p:sp>
        <p:nvSpPr>
          <p:cNvPr id="5" name="Footer Placeholder 4">
            <a:extLst>
              <a:ext uri="{FF2B5EF4-FFF2-40B4-BE49-F238E27FC236}">
                <a16:creationId xmlns:a16="http://schemas.microsoft.com/office/drawing/2014/main" id="{30396E60-AA08-B180-81A8-F11B33C0AF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8636C8-1B5F-0735-2BE5-51C52EF459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FA4D1E-C178-4106-99E8-7CE984183352}" type="slidenum">
              <a:rPr lang="en-US" smtClean="0"/>
              <a:t>‹#›</a:t>
            </a:fld>
            <a:endParaRPr lang="en-US"/>
          </a:p>
        </p:txBody>
      </p:sp>
    </p:spTree>
    <p:extLst>
      <p:ext uri="{BB962C8B-B14F-4D97-AF65-F5344CB8AC3E}">
        <p14:creationId xmlns:p14="http://schemas.microsoft.com/office/powerpoint/2010/main" val="205290574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slide" Target="slide7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slide" Target="slide7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slide" Target="slide7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slide" Target="slide80.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210.png"/><Relationship Id="rId4" Type="http://schemas.openxmlformats.org/officeDocument/2006/relationships/slide" Target="slide8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9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53713D-BAD9-4B32-97FE-270DCA41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48" y="1836055"/>
            <a:ext cx="7670287" cy="5044442"/>
          </a:xfrm>
          <a:prstGeom prst="rect">
            <a:avLst/>
          </a:prstGeom>
        </p:spPr>
      </p:pic>
      <p:pic>
        <p:nvPicPr>
          <p:cNvPr id="16" name="Picture 15">
            <a:extLst>
              <a:ext uri="{FF2B5EF4-FFF2-40B4-BE49-F238E27FC236}">
                <a16:creationId xmlns:a16="http://schemas.microsoft.com/office/drawing/2014/main" id="{D9506481-CD3B-4A61-BB16-71FC152C1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2" y="3279634"/>
            <a:ext cx="5612744" cy="3600863"/>
          </a:xfrm>
          <a:prstGeom prst="rect">
            <a:avLst/>
          </a:prstGeom>
        </p:spPr>
      </p:pic>
      <p:grpSp>
        <p:nvGrpSpPr>
          <p:cNvPr id="8" name="Group 7">
            <a:extLst>
              <a:ext uri="{FF2B5EF4-FFF2-40B4-BE49-F238E27FC236}">
                <a16:creationId xmlns:a16="http://schemas.microsoft.com/office/drawing/2014/main" id="{F2785A76-1A39-4884-87BD-D54ABEE2F163}"/>
              </a:ext>
            </a:extLst>
          </p:cNvPr>
          <p:cNvGrpSpPr/>
          <p:nvPr/>
        </p:nvGrpSpPr>
        <p:grpSpPr>
          <a:xfrm>
            <a:off x="8536923" y="5613399"/>
            <a:ext cx="3461113" cy="1041400"/>
            <a:chOff x="1485900" y="1143000"/>
            <a:chExt cx="3543300" cy="1041400"/>
          </a:xfrm>
        </p:grpSpPr>
        <p:sp>
          <p:nvSpPr>
            <p:cNvPr id="4" name="Rectangle: Rounded Corners 3">
              <a:extLst>
                <a:ext uri="{FF2B5EF4-FFF2-40B4-BE49-F238E27FC236}">
                  <a16:creationId xmlns:a16="http://schemas.microsoft.com/office/drawing/2014/main" id="{8B56D767-A8DB-4D92-9B52-E9F23B82366C}"/>
                </a:ext>
              </a:extLst>
            </p:cNvPr>
            <p:cNvSpPr/>
            <p:nvPr/>
          </p:nvSpPr>
          <p:spPr>
            <a:xfrm>
              <a:off x="1485900" y="1143000"/>
              <a:ext cx="3543300" cy="10414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BFDCFAC-B0B4-4C81-8A22-3397FBE16CCF}"/>
                </a:ext>
              </a:extLst>
            </p:cNvPr>
            <p:cNvSpPr/>
            <p:nvPr/>
          </p:nvSpPr>
          <p:spPr>
            <a:xfrm>
              <a:off x="1600200" y="1346200"/>
              <a:ext cx="8001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A0959D67-536F-43DF-A3E1-9896EF3547EB}"/>
                </a:ext>
              </a:extLst>
            </p:cNvPr>
            <p:cNvSpPr/>
            <p:nvPr/>
          </p:nvSpPr>
          <p:spPr>
            <a:xfrm rot="5400000">
              <a:off x="1854200" y="1536700"/>
              <a:ext cx="381000" cy="3175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80FF32-6B90-434C-A713-7D5FFE4F8F4A}"/>
                </a:ext>
              </a:extLst>
            </p:cNvPr>
            <p:cNvSpPr txBox="1"/>
            <p:nvPr/>
          </p:nvSpPr>
          <p:spPr>
            <a:xfrm>
              <a:off x="2641600" y="1433840"/>
              <a:ext cx="2298700" cy="523220"/>
            </a:xfrm>
            <a:prstGeom prst="rect">
              <a:avLst/>
            </a:prstGeom>
            <a:noFill/>
          </p:spPr>
          <p:txBody>
            <a:bodyPr wrap="square" rtlCol="0">
              <a:spAutoFit/>
            </a:bodyPr>
            <a:lstStyle/>
            <a:p>
              <a:r>
                <a:rPr lang="en-US" sz="2800" dirty="0">
                  <a:solidFill>
                    <a:schemeClr val="bg1"/>
                  </a:solidFill>
                </a:rPr>
                <a:t>WATCH NOW</a:t>
              </a:r>
            </a:p>
          </p:txBody>
        </p:sp>
      </p:grpSp>
      <p:pic>
        <p:nvPicPr>
          <p:cNvPr id="10" name="Picture 9">
            <a:extLst>
              <a:ext uri="{FF2B5EF4-FFF2-40B4-BE49-F238E27FC236}">
                <a16:creationId xmlns:a16="http://schemas.microsoft.com/office/drawing/2014/main" id="{D71DDF5E-8DDB-438C-8940-DEAB95AE81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780" y="-35562"/>
            <a:ext cx="4176220" cy="3698241"/>
          </a:xfrm>
          <a:prstGeom prst="rect">
            <a:avLst/>
          </a:prstGeom>
        </p:spPr>
      </p:pic>
      <p:sp>
        <p:nvSpPr>
          <p:cNvPr id="17" name="Rectangle: Rounded Corners 16">
            <a:extLst>
              <a:ext uri="{FF2B5EF4-FFF2-40B4-BE49-F238E27FC236}">
                <a16:creationId xmlns:a16="http://schemas.microsoft.com/office/drawing/2014/main" id="{0F1C8CA3-9835-4DE5-B9FC-5A30AF9283B8}"/>
              </a:ext>
            </a:extLst>
          </p:cNvPr>
          <p:cNvSpPr/>
          <p:nvPr/>
        </p:nvSpPr>
        <p:spPr>
          <a:xfrm>
            <a:off x="645967" y="5384800"/>
            <a:ext cx="4056662" cy="14956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800000"/>
                </a:highlight>
              </a:rPr>
              <a:t>Theory + LAB + Documents </a:t>
            </a:r>
            <a:r>
              <a:rPr lang="en-US" dirty="0">
                <a:highlight>
                  <a:srgbClr val="000000"/>
                </a:highlight>
                <a:sym typeface="Wingdings" panose="05000000000000000000" pitchFamily="2" charset="2"/>
              </a:rPr>
              <a:t></a:t>
            </a:r>
            <a:r>
              <a:rPr lang="en-US" dirty="0">
                <a:highlight>
                  <a:srgbClr val="800000"/>
                </a:highlight>
              </a:rPr>
              <a:t> All free</a:t>
            </a:r>
          </a:p>
        </p:txBody>
      </p:sp>
      <p:pic>
        <p:nvPicPr>
          <p:cNvPr id="14" name="Picture 13">
            <a:extLst>
              <a:ext uri="{FF2B5EF4-FFF2-40B4-BE49-F238E27FC236}">
                <a16:creationId xmlns:a16="http://schemas.microsoft.com/office/drawing/2014/main" id="{2715342E-7CE1-4A9F-BEC7-04DEDCA71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924902" cy="3279634"/>
          </a:xfrm>
          <a:prstGeom prst="rect">
            <a:avLst/>
          </a:prstGeom>
        </p:spPr>
      </p:pic>
      <p:sp>
        <p:nvSpPr>
          <p:cNvPr id="18" name="Scroll: Horizontal 17">
            <a:extLst>
              <a:ext uri="{FF2B5EF4-FFF2-40B4-BE49-F238E27FC236}">
                <a16:creationId xmlns:a16="http://schemas.microsoft.com/office/drawing/2014/main" id="{D55DA684-871E-4081-8520-FB99D4CB1390}"/>
              </a:ext>
            </a:extLst>
          </p:cNvPr>
          <p:cNvSpPr/>
          <p:nvPr/>
        </p:nvSpPr>
        <p:spPr>
          <a:xfrm>
            <a:off x="3361300" y="3369799"/>
            <a:ext cx="3136880" cy="2333765"/>
          </a:xfrm>
          <a:prstGeom prst="horizontalScroll">
            <a:avLst/>
          </a:prstGeom>
          <a:solidFill>
            <a:schemeClr val="tx1">
              <a:lumMod val="95000"/>
              <a:lumOff val="5000"/>
            </a:schemeClr>
          </a:solidFill>
          <a:ln>
            <a:noFill/>
          </a:ln>
          <a:scene3d>
            <a:camera prst="perspectiveAbove"/>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3" name="Rectangle 2">
            <a:extLst>
              <a:ext uri="{FF2B5EF4-FFF2-40B4-BE49-F238E27FC236}">
                <a16:creationId xmlns:a16="http://schemas.microsoft.com/office/drawing/2014/main" id="{A639E636-CA3C-4DD1-88E5-CCC4F0C3C880}"/>
              </a:ext>
            </a:extLst>
          </p:cNvPr>
          <p:cNvSpPr/>
          <p:nvPr/>
        </p:nvSpPr>
        <p:spPr>
          <a:xfrm rot="18815978">
            <a:off x="3166223" y="4237584"/>
            <a:ext cx="1415884" cy="448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highlight>
                  <a:srgbClr val="000080"/>
                </a:highlight>
              </a:rPr>
              <a:t>Volume</a:t>
            </a:r>
            <a:endParaRPr lang="en-US" b="1" dirty="0">
              <a:highlight>
                <a:srgbClr val="000080"/>
              </a:highlight>
            </a:endParaRPr>
          </a:p>
        </p:txBody>
      </p:sp>
      <p:pic>
        <p:nvPicPr>
          <p:cNvPr id="2" name="Picture 1">
            <a:extLst>
              <a:ext uri="{FF2B5EF4-FFF2-40B4-BE49-F238E27FC236}">
                <a16:creationId xmlns:a16="http://schemas.microsoft.com/office/drawing/2014/main" id="{9493C1ED-B8B9-E9E7-8309-31C05967E1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0140" y="3970151"/>
            <a:ext cx="1219200" cy="1181100"/>
          </a:xfrm>
          <a:prstGeom prst="rect">
            <a:avLst/>
          </a:prstGeom>
        </p:spPr>
      </p:pic>
    </p:spTree>
    <p:extLst>
      <p:ext uri="{BB962C8B-B14F-4D97-AF65-F5344CB8AC3E}">
        <p14:creationId xmlns:p14="http://schemas.microsoft.com/office/powerpoint/2010/main" val="4044254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6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66000">
                                          <p:cBhvr additive="base">
                                            <p:cTn id="7" dur="3000" fill="hold"/>
                                            <p:tgtEl>
                                              <p:spTgt spid="12"/>
                                            </p:tgtEl>
                                            <p:attrNameLst>
                                              <p:attrName>ppt_x</p:attrName>
                                            </p:attrNameLst>
                                          </p:cBhvr>
                                          <p:tavLst>
                                            <p:tav tm="0">
                                              <p:val>
                                                <p:strVal val="#ppt_x"/>
                                              </p:val>
                                            </p:tav>
                                            <p:tav tm="100000">
                                              <p:val>
                                                <p:strVal val="#ppt_x"/>
                                              </p:val>
                                            </p:tav>
                                          </p:tavLst>
                                        </p:anim>
                                        <p:anim calcmode="lin" valueType="num" p14:bounceEnd="66000">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6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6000">
                                          <p:cBhvr additive="base">
                                            <p:cTn id="11" dur="3000" fill="hold"/>
                                            <p:tgtEl>
                                              <p:spTgt spid="8"/>
                                            </p:tgtEl>
                                            <p:attrNameLst>
                                              <p:attrName>ppt_x</p:attrName>
                                            </p:attrNameLst>
                                          </p:cBhvr>
                                          <p:tavLst>
                                            <p:tav tm="0">
                                              <p:val>
                                                <p:strVal val="#ppt_x"/>
                                              </p:val>
                                            </p:tav>
                                            <p:tav tm="100000">
                                              <p:val>
                                                <p:strVal val="#ppt_x"/>
                                              </p:val>
                                            </p:tav>
                                          </p:tavLst>
                                        </p:anim>
                                        <p:anim calcmode="lin" valueType="num" p14:bounceEnd="66000">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6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6000">
                                          <p:cBhvr additive="base">
                                            <p:cTn id="15" dur="3000" fill="hold"/>
                                            <p:tgtEl>
                                              <p:spTgt spid="10"/>
                                            </p:tgtEl>
                                            <p:attrNameLst>
                                              <p:attrName>ppt_x</p:attrName>
                                            </p:attrNameLst>
                                          </p:cBhvr>
                                          <p:tavLst>
                                            <p:tav tm="0">
                                              <p:val>
                                                <p:strVal val="#ppt_x"/>
                                              </p:val>
                                            </p:tav>
                                            <p:tav tm="100000">
                                              <p:val>
                                                <p:strVal val="#ppt_x"/>
                                              </p:val>
                                            </p:tav>
                                          </p:tavLst>
                                        </p:anim>
                                        <p:anim calcmode="lin" valueType="num" p14:bounceEnd="66000">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6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66000">
                                          <p:cBhvr additive="base">
                                            <p:cTn id="19" dur="3000" fill="hold"/>
                                            <p:tgtEl>
                                              <p:spTgt spid="14"/>
                                            </p:tgtEl>
                                            <p:attrNameLst>
                                              <p:attrName>ppt_x</p:attrName>
                                            </p:attrNameLst>
                                          </p:cBhvr>
                                          <p:tavLst>
                                            <p:tav tm="0">
                                              <p:val>
                                                <p:strVal val="#ppt_x"/>
                                              </p:val>
                                            </p:tav>
                                            <p:tav tm="100000">
                                              <p:val>
                                                <p:strVal val="#ppt_x"/>
                                              </p:val>
                                            </p:tav>
                                          </p:tavLst>
                                        </p:anim>
                                        <p:anim calcmode="lin" valueType="num" p14:bounceEnd="66000">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66000">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14:bounceEnd="66000">
                                          <p:cBhvr additive="base">
                                            <p:cTn id="23" dur="3000" fill="hold"/>
                                            <p:tgtEl>
                                              <p:spTgt spid="16"/>
                                            </p:tgtEl>
                                            <p:attrNameLst>
                                              <p:attrName>ppt_x</p:attrName>
                                            </p:attrNameLst>
                                          </p:cBhvr>
                                          <p:tavLst>
                                            <p:tav tm="0">
                                              <p:val>
                                                <p:strVal val="#ppt_x"/>
                                              </p:val>
                                            </p:tav>
                                            <p:tav tm="100000">
                                              <p:val>
                                                <p:strVal val="#ppt_x"/>
                                              </p:val>
                                            </p:tav>
                                          </p:tavLst>
                                        </p:anim>
                                        <p:anim calcmode="lin" valueType="num" p14:bounceEnd="66000">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6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66000">
                                          <p:cBhvr additive="base">
                                            <p:cTn id="27" dur="3000" fill="hold"/>
                                            <p:tgtEl>
                                              <p:spTgt spid="17"/>
                                            </p:tgtEl>
                                            <p:attrNameLst>
                                              <p:attrName>ppt_x</p:attrName>
                                            </p:attrNameLst>
                                          </p:cBhvr>
                                          <p:tavLst>
                                            <p:tav tm="0">
                                              <p:val>
                                                <p:strVal val="#ppt_x"/>
                                              </p:val>
                                            </p:tav>
                                            <p:tav tm="100000">
                                              <p:val>
                                                <p:strVal val="#ppt_x"/>
                                              </p:val>
                                            </p:tav>
                                          </p:tavLst>
                                        </p:anim>
                                        <p:anim calcmode="lin" valueType="num" p14:bounceEnd="66000">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6000">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14:bounceEnd="66000">
                                          <p:cBhvr additive="base">
                                            <p:cTn id="31" dur="3000" fill="hold"/>
                                            <p:tgtEl>
                                              <p:spTgt spid="18"/>
                                            </p:tgtEl>
                                            <p:attrNameLst>
                                              <p:attrName>ppt_x</p:attrName>
                                            </p:attrNameLst>
                                          </p:cBhvr>
                                          <p:tavLst>
                                            <p:tav tm="0">
                                              <p:val>
                                                <p:strVal val="#ppt_x"/>
                                              </p:val>
                                            </p:tav>
                                            <p:tav tm="100000">
                                              <p:val>
                                                <p:strVal val="#ppt_x"/>
                                              </p:val>
                                            </p:tav>
                                          </p:tavLst>
                                        </p:anim>
                                        <p:anim calcmode="lin" valueType="num" p14:bounceEnd="66000">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250" autoRev="1" fill="remove"/>
                                            <p:tgtEl>
                                              <p:spTgt spid="18"/>
                                            </p:tgtEl>
                                            <p:attrNameLst>
                                              <p:attrName>style.color</p:attrName>
                                            </p:attrNameLst>
                                          </p:cBhvr>
                                          <p:to>
                                            <a:schemeClr val="bg1"/>
                                          </p:to>
                                        </p:animClr>
                                        <p:animClr clrSpc="rgb" dir="cw">
                                          <p:cBhvr>
                                            <p:cTn id="36" dur="250" autoRev="1" fill="remove"/>
                                            <p:tgtEl>
                                              <p:spTgt spid="18"/>
                                            </p:tgtEl>
                                            <p:attrNameLst>
                                              <p:attrName>fillcolor</p:attrName>
                                            </p:attrNameLst>
                                          </p:cBhvr>
                                          <p:to>
                                            <a:schemeClr val="bg1"/>
                                          </p:to>
                                        </p:animClr>
                                        <p:set>
                                          <p:cBhvr>
                                            <p:cTn id="37" dur="250" autoRev="1" fill="remove"/>
                                            <p:tgtEl>
                                              <p:spTgt spid="18"/>
                                            </p:tgtEl>
                                            <p:attrNameLst>
                                              <p:attrName>fill.type</p:attrName>
                                            </p:attrNameLst>
                                          </p:cBhvr>
                                          <p:to>
                                            <p:strVal val="solid"/>
                                          </p:to>
                                        </p:set>
                                        <p:set>
                                          <p:cBhvr>
                                            <p:cTn id="38" dur="250" autoRev="1" fill="remove"/>
                                            <p:tgtEl>
                                              <p:spTgt spid="18"/>
                                            </p:tgtEl>
                                            <p:attrNameLst>
                                              <p:attrName>fill.on</p:attrName>
                                            </p:attrNameLst>
                                          </p:cBhvr>
                                          <p:to>
                                            <p:strVal val="true"/>
                                          </p:to>
                                        </p:set>
                                      </p:childTnLst>
                                    </p:cTn>
                                  </p:par>
                                </p:childTnLst>
                              </p:cTn>
                            </p:par>
                            <p:par>
                              <p:cTn id="39" fill="hold">
                                <p:stCondLst>
                                  <p:cond delay="3500"/>
                                </p:stCondLst>
                                <p:childTnLst>
                                  <p:par>
                                    <p:cTn id="40" presetID="34" presetClass="emph" presetSubtype="0" fill="hold" grpId="2" nodeType="afterEffect">
                                      <p:stCondLst>
                                        <p:cond delay="0"/>
                                      </p:stCondLst>
                                      <p:iterate type="lt">
                                        <p:tmPct val="10000"/>
                                      </p:iterate>
                                      <p:childTnLst>
                                        <p:animMotion origin="layout" path="M 3.125E-6 -4.07407E-6 L 3.125E-6 -0.07222 " pathEditMode="relative" rAng="0" ptsTypes="AA">
                                          <p:cBhvr>
                                            <p:cTn id="41" dur="250" accel="50000" decel="50000" autoRev="1" fill="hold">
                                              <p:stCondLst>
                                                <p:cond delay="0"/>
                                              </p:stCondLst>
                                            </p:cTn>
                                            <p:tgtEl>
                                              <p:spTgt spid="18"/>
                                            </p:tgtEl>
                                            <p:attrNameLst>
                                              <p:attrName>ppt_x</p:attrName>
                                              <p:attrName>ppt_y</p:attrName>
                                            </p:attrNameLst>
                                          </p:cBhvr>
                                          <p:rCtr x="0" y="-3611"/>
                                        </p:animMotion>
                                        <p:animRot by="1500000">
                                          <p:cBhvr>
                                            <p:cTn id="42" dur="125" fill="hold">
                                              <p:stCondLst>
                                                <p:cond delay="0"/>
                                              </p:stCondLst>
                                            </p:cTn>
                                            <p:tgtEl>
                                              <p:spTgt spid="18"/>
                                            </p:tgtEl>
                                            <p:attrNameLst>
                                              <p:attrName>r</p:attrName>
                                            </p:attrNameLst>
                                          </p:cBhvr>
                                        </p:animRot>
                                        <p:animRot by="-1500000">
                                          <p:cBhvr>
                                            <p:cTn id="43" dur="125" fill="hold">
                                              <p:stCondLst>
                                                <p:cond delay="125"/>
                                              </p:stCondLst>
                                            </p:cTn>
                                            <p:tgtEl>
                                              <p:spTgt spid="18"/>
                                            </p:tgtEl>
                                            <p:attrNameLst>
                                              <p:attrName>r</p:attrName>
                                            </p:attrNameLst>
                                          </p:cBhvr>
                                        </p:animRot>
                                        <p:animRot by="-1500000">
                                          <p:cBhvr>
                                            <p:cTn id="44" dur="125" fill="hold">
                                              <p:stCondLst>
                                                <p:cond delay="250"/>
                                              </p:stCondLst>
                                            </p:cTn>
                                            <p:tgtEl>
                                              <p:spTgt spid="18"/>
                                            </p:tgtEl>
                                            <p:attrNameLst>
                                              <p:attrName>r</p:attrName>
                                            </p:attrNameLst>
                                          </p:cBhvr>
                                        </p:animRot>
                                        <p:animRot by="1500000">
                                          <p:cBhvr>
                                            <p:cTn id="45" dur="125" fill="hold">
                                              <p:stCondLst>
                                                <p:cond delay="375"/>
                                              </p:stCondLst>
                                            </p:cTn>
                                            <p:tgtEl>
                                              <p:spTgt spid="18"/>
                                            </p:tgtEl>
                                            <p:attrNameLst>
                                              <p:attrName>r</p:attrName>
                                            </p:attrNameLst>
                                          </p:cBhvr>
                                        </p:animRot>
                                      </p:childTnLst>
                                    </p:cTn>
                                  </p:par>
                                  <p:par>
                                    <p:cTn id="46" presetID="2" presetClass="entr" presetSubtype="1" fill="hold" grpId="0" nodeType="withEffect" p14:presetBounceEnd="66000">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14:bounceEnd="66000">
                                          <p:cBhvr additive="base">
                                            <p:cTn id="48" dur="3000" fill="hold"/>
                                            <p:tgtEl>
                                              <p:spTgt spid="3"/>
                                            </p:tgtEl>
                                            <p:attrNameLst>
                                              <p:attrName>ppt_x</p:attrName>
                                            </p:attrNameLst>
                                          </p:cBhvr>
                                          <p:tavLst>
                                            <p:tav tm="0">
                                              <p:val>
                                                <p:strVal val="#ppt_x"/>
                                              </p:val>
                                            </p:tav>
                                            <p:tav tm="100000">
                                              <p:val>
                                                <p:strVal val="#ppt_x"/>
                                              </p:val>
                                            </p:tav>
                                          </p:tavLst>
                                        </p:anim>
                                        <p:anim calcmode="lin" valueType="num" p14:bounceEnd="66000">
                                          <p:cBhvr additive="base">
                                            <p:cTn id="49" dur="3000" fill="hold"/>
                                            <p:tgtEl>
                                              <p:spTgt spid="3"/>
                                            </p:tgtEl>
                                            <p:attrNameLst>
                                              <p:attrName>ppt_y</p:attrName>
                                            </p:attrNameLst>
                                          </p:cBhvr>
                                          <p:tavLst>
                                            <p:tav tm="0">
                                              <p:val>
                                                <p:strVal val="0-#ppt_h/2"/>
                                              </p:val>
                                            </p:tav>
                                            <p:tav tm="100000">
                                              <p:val>
                                                <p:strVal val="#ppt_y"/>
                                              </p:val>
                                            </p:tav>
                                          </p:tavLst>
                                        </p:anim>
                                      </p:childTnLst>
                                    </p:cTn>
                                  </p:par>
                                  <p:par>
                                    <p:cTn id="50" presetID="2" presetClass="entr" presetSubtype="1" fill="hold" nodeType="withEffect" p14:presetBounceEnd="76000">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14:bounceEnd="76000">
                                          <p:cBhvr additive="base">
                                            <p:cTn id="52" dur="3000" fill="hold"/>
                                            <p:tgtEl>
                                              <p:spTgt spid="2"/>
                                            </p:tgtEl>
                                            <p:attrNameLst>
                                              <p:attrName>ppt_x</p:attrName>
                                            </p:attrNameLst>
                                          </p:cBhvr>
                                          <p:tavLst>
                                            <p:tav tm="0">
                                              <p:val>
                                                <p:strVal val="#ppt_x"/>
                                              </p:val>
                                            </p:tav>
                                            <p:tav tm="100000">
                                              <p:val>
                                                <p:strVal val="#ppt_x"/>
                                              </p:val>
                                            </p:tav>
                                          </p:tavLst>
                                        </p:anim>
                                        <p:anim calcmode="lin" valueType="num" p14:bounceEnd="76000">
                                          <p:cBhvr additive="base">
                                            <p:cTn id="53" dur="3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0" fill="hold"/>
                                            <p:tgtEl>
                                              <p:spTgt spid="12"/>
                                            </p:tgtEl>
                                            <p:attrNameLst>
                                              <p:attrName>ppt_x</p:attrName>
                                            </p:attrNameLst>
                                          </p:cBhvr>
                                          <p:tavLst>
                                            <p:tav tm="0">
                                              <p:val>
                                                <p:strVal val="#ppt_x"/>
                                              </p:val>
                                            </p:tav>
                                            <p:tav tm="100000">
                                              <p:val>
                                                <p:strVal val="#ppt_x"/>
                                              </p:val>
                                            </p:tav>
                                          </p:tavLst>
                                        </p:anim>
                                        <p:anim calcmode="lin" valueType="num">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0" fill="hold"/>
                                            <p:tgtEl>
                                              <p:spTgt spid="8"/>
                                            </p:tgtEl>
                                            <p:attrNameLst>
                                              <p:attrName>ppt_x</p:attrName>
                                            </p:attrNameLst>
                                          </p:cBhvr>
                                          <p:tavLst>
                                            <p:tav tm="0">
                                              <p:val>
                                                <p:strVal val="#ppt_x"/>
                                              </p:val>
                                            </p:tav>
                                            <p:tav tm="100000">
                                              <p:val>
                                                <p:strVal val="#ppt_x"/>
                                              </p:val>
                                            </p:tav>
                                          </p:tavLst>
                                        </p:anim>
                                        <p:anim calcmode="lin" valueType="num">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000" fill="hold"/>
                                            <p:tgtEl>
                                              <p:spTgt spid="10"/>
                                            </p:tgtEl>
                                            <p:attrNameLst>
                                              <p:attrName>ppt_x</p:attrName>
                                            </p:attrNameLst>
                                          </p:cBhvr>
                                          <p:tavLst>
                                            <p:tav tm="0">
                                              <p:val>
                                                <p:strVal val="#ppt_x"/>
                                              </p:val>
                                            </p:tav>
                                            <p:tav tm="100000">
                                              <p:val>
                                                <p:strVal val="#ppt_x"/>
                                              </p:val>
                                            </p:tav>
                                          </p:tavLst>
                                        </p:anim>
                                        <p:anim calcmode="lin" valueType="num">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000" fill="hold"/>
                                            <p:tgtEl>
                                              <p:spTgt spid="14"/>
                                            </p:tgtEl>
                                            <p:attrNameLst>
                                              <p:attrName>ppt_x</p:attrName>
                                            </p:attrNameLst>
                                          </p:cBhvr>
                                          <p:tavLst>
                                            <p:tav tm="0">
                                              <p:val>
                                                <p:strVal val="#ppt_x"/>
                                              </p:val>
                                            </p:tav>
                                            <p:tav tm="100000">
                                              <p:val>
                                                <p:strVal val="#ppt_x"/>
                                              </p:val>
                                            </p:tav>
                                          </p:tavLst>
                                        </p:anim>
                                        <p:anim calcmode="lin" valueType="num">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3000" fill="hold"/>
                                            <p:tgtEl>
                                              <p:spTgt spid="16"/>
                                            </p:tgtEl>
                                            <p:attrNameLst>
                                              <p:attrName>ppt_x</p:attrName>
                                            </p:attrNameLst>
                                          </p:cBhvr>
                                          <p:tavLst>
                                            <p:tav tm="0">
                                              <p:val>
                                                <p:strVal val="#ppt_x"/>
                                              </p:val>
                                            </p:tav>
                                            <p:tav tm="100000">
                                              <p:val>
                                                <p:strVal val="#ppt_x"/>
                                              </p:val>
                                            </p:tav>
                                          </p:tavLst>
                                        </p:anim>
                                        <p:anim calcmode="lin" valueType="num">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3000" fill="hold"/>
                                            <p:tgtEl>
                                              <p:spTgt spid="17"/>
                                            </p:tgtEl>
                                            <p:attrNameLst>
                                              <p:attrName>ppt_x</p:attrName>
                                            </p:attrNameLst>
                                          </p:cBhvr>
                                          <p:tavLst>
                                            <p:tav tm="0">
                                              <p:val>
                                                <p:strVal val="#ppt_x"/>
                                              </p:val>
                                            </p:tav>
                                            <p:tav tm="100000">
                                              <p:val>
                                                <p:strVal val="#ppt_x"/>
                                              </p:val>
                                            </p:tav>
                                          </p:tavLst>
                                        </p:anim>
                                        <p:anim calcmode="lin" valueType="num">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3000" fill="hold"/>
                                            <p:tgtEl>
                                              <p:spTgt spid="18"/>
                                            </p:tgtEl>
                                            <p:attrNameLst>
                                              <p:attrName>ppt_x</p:attrName>
                                            </p:attrNameLst>
                                          </p:cBhvr>
                                          <p:tavLst>
                                            <p:tav tm="0">
                                              <p:val>
                                                <p:strVal val="#ppt_x"/>
                                              </p:val>
                                            </p:tav>
                                            <p:tav tm="100000">
                                              <p:val>
                                                <p:strVal val="#ppt_x"/>
                                              </p:val>
                                            </p:tav>
                                          </p:tavLst>
                                        </p:anim>
                                        <p:anim calcmode="lin" valueType="num">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250" autoRev="1" fill="remove"/>
                                            <p:tgtEl>
                                              <p:spTgt spid="18"/>
                                            </p:tgtEl>
                                            <p:attrNameLst>
                                              <p:attrName>style.color</p:attrName>
                                            </p:attrNameLst>
                                          </p:cBhvr>
                                          <p:to>
                                            <a:schemeClr val="bg1"/>
                                          </p:to>
                                        </p:animClr>
                                        <p:animClr clrSpc="rgb" dir="cw">
                                          <p:cBhvr>
                                            <p:cTn id="36" dur="250" autoRev="1" fill="remove"/>
                                            <p:tgtEl>
                                              <p:spTgt spid="18"/>
                                            </p:tgtEl>
                                            <p:attrNameLst>
                                              <p:attrName>fillcolor</p:attrName>
                                            </p:attrNameLst>
                                          </p:cBhvr>
                                          <p:to>
                                            <a:schemeClr val="bg1"/>
                                          </p:to>
                                        </p:animClr>
                                        <p:set>
                                          <p:cBhvr>
                                            <p:cTn id="37" dur="250" autoRev="1" fill="remove"/>
                                            <p:tgtEl>
                                              <p:spTgt spid="18"/>
                                            </p:tgtEl>
                                            <p:attrNameLst>
                                              <p:attrName>fill.type</p:attrName>
                                            </p:attrNameLst>
                                          </p:cBhvr>
                                          <p:to>
                                            <p:strVal val="solid"/>
                                          </p:to>
                                        </p:set>
                                        <p:set>
                                          <p:cBhvr>
                                            <p:cTn id="38" dur="250" autoRev="1" fill="remove"/>
                                            <p:tgtEl>
                                              <p:spTgt spid="18"/>
                                            </p:tgtEl>
                                            <p:attrNameLst>
                                              <p:attrName>fill.on</p:attrName>
                                            </p:attrNameLst>
                                          </p:cBhvr>
                                          <p:to>
                                            <p:strVal val="true"/>
                                          </p:to>
                                        </p:set>
                                      </p:childTnLst>
                                    </p:cTn>
                                  </p:par>
                                </p:childTnLst>
                              </p:cTn>
                            </p:par>
                            <p:par>
                              <p:cTn id="39" fill="hold">
                                <p:stCondLst>
                                  <p:cond delay="3500"/>
                                </p:stCondLst>
                                <p:childTnLst>
                                  <p:par>
                                    <p:cTn id="40" presetID="34" presetClass="emph" presetSubtype="0" fill="hold" grpId="2" nodeType="afterEffect">
                                      <p:stCondLst>
                                        <p:cond delay="0"/>
                                      </p:stCondLst>
                                      <p:iterate type="lt">
                                        <p:tmPct val="10000"/>
                                      </p:iterate>
                                      <p:childTnLst>
                                        <p:animMotion origin="layout" path="M 3.125E-6 -4.07407E-6 L 3.125E-6 -0.07222 " pathEditMode="relative" rAng="0" ptsTypes="AA">
                                          <p:cBhvr>
                                            <p:cTn id="41" dur="250" accel="50000" decel="50000" autoRev="1" fill="hold">
                                              <p:stCondLst>
                                                <p:cond delay="0"/>
                                              </p:stCondLst>
                                            </p:cTn>
                                            <p:tgtEl>
                                              <p:spTgt spid="18"/>
                                            </p:tgtEl>
                                            <p:attrNameLst>
                                              <p:attrName>ppt_x</p:attrName>
                                              <p:attrName>ppt_y</p:attrName>
                                            </p:attrNameLst>
                                          </p:cBhvr>
                                          <p:rCtr x="0" y="-3611"/>
                                        </p:animMotion>
                                        <p:animRot by="1500000">
                                          <p:cBhvr>
                                            <p:cTn id="42" dur="125" fill="hold">
                                              <p:stCondLst>
                                                <p:cond delay="0"/>
                                              </p:stCondLst>
                                            </p:cTn>
                                            <p:tgtEl>
                                              <p:spTgt spid="18"/>
                                            </p:tgtEl>
                                            <p:attrNameLst>
                                              <p:attrName>r</p:attrName>
                                            </p:attrNameLst>
                                          </p:cBhvr>
                                        </p:animRot>
                                        <p:animRot by="-1500000">
                                          <p:cBhvr>
                                            <p:cTn id="43" dur="125" fill="hold">
                                              <p:stCondLst>
                                                <p:cond delay="125"/>
                                              </p:stCondLst>
                                            </p:cTn>
                                            <p:tgtEl>
                                              <p:spTgt spid="18"/>
                                            </p:tgtEl>
                                            <p:attrNameLst>
                                              <p:attrName>r</p:attrName>
                                            </p:attrNameLst>
                                          </p:cBhvr>
                                        </p:animRot>
                                        <p:animRot by="-1500000">
                                          <p:cBhvr>
                                            <p:cTn id="44" dur="125" fill="hold">
                                              <p:stCondLst>
                                                <p:cond delay="250"/>
                                              </p:stCondLst>
                                            </p:cTn>
                                            <p:tgtEl>
                                              <p:spTgt spid="18"/>
                                            </p:tgtEl>
                                            <p:attrNameLst>
                                              <p:attrName>r</p:attrName>
                                            </p:attrNameLst>
                                          </p:cBhvr>
                                        </p:animRot>
                                        <p:animRot by="1500000">
                                          <p:cBhvr>
                                            <p:cTn id="45" dur="125" fill="hold">
                                              <p:stCondLst>
                                                <p:cond delay="375"/>
                                              </p:stCondLst>
                                            </p:cTn>
                                            <p:tgtEl>
                                              <p:spTgt spid="18"/>
                                            </p:tgtEl>
                                            <p:attrNameLst>
                                              <p:attrName>r</p:attrName>
                                            </p:attrNameLst>
                                          </p:cBhvr>
                                        </p:animRot>
                                      </p:childTnLst>
                                    </p:cTn>
                                  </p:par>
                                  <p:par>
                                    <p:cTn id="46" presetID="2" presetClass="entr" presetSubtype="1"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3000" fill="hold"/>
                                            <p:tgtEl>
                                              <p:spTgt spid="3"/>
                                            </p:tgtEl>
                                            <p:attrNameLst>
                                              <p:attrName>ppt_x</p:attrName>
                                            </p:attrNameLst>
                                          </p:cBhvr>
                                          <p:tavLst>
                                            <p:tav tm="0">
                                              <p:val>
                                                <p:strVal val="#ppt_x"/>
                                              </p:val>
                                            </p:tav>
                                            <p:tav tm="100000">
                                              <p:val>
                                                <p:strVal val="#ppt_x"/>
                                              </p:val>
                                            </p:tav>
                                          </p:tavLst>
                                        </p:anim>
                                        <p:anim calcmode="lin" valueType="num">
                                          <p:cBhvr additive="base">
                                            <p:cTn id="49" dur="3000" fill="hold"/>
                                            <p:tgtEl>
                                              <p:spTgt spid="3"/>
                                            </p:tgtEl>
                                            <p:attrNameLst>
                                              <p:attrName>ppt_y</p:attrName>
                                            </p:attrNameLst>
                                          </p:cBhvr>
                                          <p:tavLst>
                                            <p:tav tm="0">
                                              <p:val>
                                                <p:strVal val="0-#ppt_h/2"/>
                                              </p:val>
                                            </p:tav>
                                            <p:tav tm="100000">
                                              <p:val>
                                                <p:strVal val="#ppt_y"/>
                                              </p:val>
                                            </p:tav>
                                          </p:tavLst>
                                        </p:anim>
                                      </p:childTnLst>
                                    </p:cTn>
                                  </p:par>
                                  <p:par>
                                    <p:cTn id="50" presetID="2" presetClass="entr" presetSubtype="1"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3000" fill="hold"/>
                                            <p:tgtEl>
                                              <p:spTgt spid="2"/>
                                            </p:tgtEl>
                                            <p:attrNameLst>
                                              <p:attrName>ppt_x</p:attrName>
                                            </p:attrNameLst>
                                          </p:cBhvr>
                                          <p:tavLst>
                                            <p:tav tm="0">
                                              <p:val>
                                                <p:strVal val="#ppt_x"/>
                                              </p:val>
                                            </p:tav>
                                            <p:tav tm="100000">
                                              <p:val>
                                                <p:strVal val="#ppt_x"/>
                                              </p:val>
                                            </p:tav>
                                          </p:tavLst>
                                        </p:anim>
                                        <p:anim calcmode="lin" valueType="num">
                                          <p:cBhvr additive="base">
                                            <p:cTn id="53" dur="3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3"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5B1-ADC7-E864-B88C-640F628702C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2E16782-A6ED-8FB3-80C0-9C883A472FE9}"/>
              </a:ext>
            </a:extLst>
          </p:cNvPr>
          <p:cNvSpPr>
            <a:spLocks noGrp="1"/>
          </p:cNvSpPr>
          <p:nvPr>
            <p:ph idx="1"/>
          </p:nvPr>
        </p:nvSpPr>
        <p:spPr>
          <a:effectLst>
            <a:glow>
              <a:schemeClr val="accent1"/>
            </a:glow>
            <a:softEdge rad="0"/>
          </a:effectLst>
        </p:spPr>
        <p:txBody>
          <a:bodyPr/>
          <a:lstStyle/>
          <a:p>
            <a:r>
              <a:rPr lang="en-US" dirty="0"/>
              <a:t>A Kubernetes volume is a directory containing, which can be accessed by containers in a Kubernetes pod.</a:t>
            </a:r>
          </a:p>
          <a:p>
            <a:endParaRPr lang="en-US" dirty="0"/>
          </a:p>
          <a:p>
            <a:r>
              <a:rPr lang="en-US" dirty="0"/>
              <a:t>volumes provide a plugin mechanism that connects to the containers with persistent data storage.</a:t>
            </a:r>
          </a:p>
        </p:txBody>
      </p:sp>
    </p:spTree>
    <p:extLst>
      <p:ext uri="{BB962C8B-B14F-4D97-AF65-F5344CB8AC3E}">
        <p14:creationId xmlns:p14="http://schemas.microsoft.com/office/powerpoint/2010/main" val="22560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4695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345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76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02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Types of Volumes?</a:t>
              </a:r>
              <a:endParaRPr lang="en-US" sz="5400" dirty="0">
                <a:solidFill>
                  <a:schemeClr val="accent3"/>
                </a:solidFill>
              </a:endParaRPr>
            </a:p>
          </p:txBody>
        </p:sp>
      </p:grpSp>
    </p:spTree>
    <p:extLst>
      <p:ext uri="{BB962C8B-B14F-4D97-AF65-F5344CB8AC3E}">
        <p14:creationId xmlns:p14="http://schemas.microsoft.com/office/powerpoint/2010/main" val="526593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B82279-6315-A0F1-0BAD-594C18304DFD}"/>
              </a:ext>
            </a:extLst>
          </p:cNvPr>
          <p:cNvSpPr/>
          <p:nvPr/>
        </p:nvSpPr>
        <p:spPr>
          <a:xfrm>
            <a:off x="2215166" y="341840"/>
            <a:ext cx="3451539" cy="1017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Volume</a:t>
            </a:r>
            <a:endParaRPr lang="en-US" dirty="0"/>
          </a:p>
        </p:txBody>
      </p:sp>
      <p:sp>
        <p:nvSpPr>
          <p:cNvPr id="8" name="Rectangle 7">
            <a:extLst>
              <a:ext uri="{FF2B5EF4-FFF2-40B4-BE49-F238E27FC236}">
                <a16:creationId xmlns:a16="http://schemas.microsoft.com/office/drawing/2014/main" id="{18A4BE20-1CB5-C1A9-032D-4A395B289077}"/>
              </a:ext>
            </a:extLst>
          </p:cNvPr>
          <p:cNvSpPr/>
          <p:nvPr/>
        </p:nvSpPr>
        <p:spPr>
          <a:xfrm>
            <a:off x="5157645" y="2874403"/>
            <a:ext cx="1833578" cy="692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Durable</a:t>
            </a:r>
          </a:p>
        </p:txBody>
      </p:sp>
      <p:sp>
        <p:nvSpPr>
          <p:cNvPr id="9" name="Rectangle 8">
            <a:extLst>
              <a:ext uri="{FF2B5EF4-FFF2-40B4-BE49-F238E27FC236}">
                <a16:creationId xmlns:a16="http://schemas.microsoft.com/office/drawing/2014/main" id="{AB9C4FE0-EB66-861A-EF77-ADC9CD02222C}"/>
              </a:ext>
            </a:extLst>
          </p:cNvPr>
          <p:cNvSpPr/>
          <p:nvPr/>
        </p:nvSpPr>
        <p:spPr>
          <a:xfrm>
            <a:off x="338457" y="2874404"/>
            <a:ext cx="1876709" cy="639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Ephemeral</a:t>
            </a:r>
            <a:endParaRPr lang="en-US" dirty="0"/>
          </a:p>
        </p:txBody>
      </p:sp>
      <p:sp>
        <p:nvSpPr>
          <p:cNvPr id="15" name="Minus Sign 14">
            <a:extLst>
              <a:ext uri="{FF2B5EF4-FFF2-40B4-BE49-F238E27FC236}">
                <a16:creationId xmlns:a16="http://schemas.microsoft.com/office/drawing/2014/main" id="{AF37E8E0-8F87-2D09-855D-A721139C16B2}"/>
              </a:ext>
            </a:extLst>
          </p:cNvPr>
          <p:cNvSpPr/>
          <p:nvPr/>
        </p:nvSpPr>
        <p:spPr>
          <a:xfrm>
            <a:off x="-483008" y="1771580"/>
            <a:ext cx="8553775" cy="101743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E1ED5082-67E4-7C0D-DA3A-561999D17872}"/>
              </a:ext>
            </a:extLst>
          </p:cNvPr>
          <p:cNvSpPr/>
          <p:nvPr/>
        </p:nvSpPr>
        <p:spPr>
          <a:xfrm>
            <a:off x="963769" y="2412225"/>
            <a:ext cx="579545" cy="462179"/>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05BF2EC0-035B-AD6C-558F-A4E227BA9520}"/>
              </a:ext>
            </a:extLst>
          </p:cNvPr>
          <p:cNvSpPr/>
          <p:nvPr/>
        </p:nvSpPr>
        <p:spPr>
          <a:xfrm>
            <a:off x="5763097" y="2412225"/>
            <a:ext cx="579545" cy="462179"/>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F45DE9F4-A3AD-296B-C16C-67BC25417737}"/>
              </a:ext>
            </a:extLst>
          </p:cNvPr>
          <p:cNvSpPr/>
          <p:nvPr/>
        </p:nvSpPr>
        <p:spPr>
          <a:xfrm>
            <a:off x="3541690" y="1359271"/>
            <a:ext cx="579545" cy="82461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9D5F50D-21CF-6CBF-5554-9B3AD5B623BF}"/>
              </a:ext>
            </a:extLst>
          </p:cNvPr>
          <p:cNvSpPr/>
          <p:nvPr/>
        </p:nvSpPr>
        <p:spPr>
          <a:xfrm>
            <a:off x="338457" y="2844604"/>
            <a:ext cx="1876709" cy="639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FBE2CC-DC1B-1D61-ABE2-175C9DCB871A}"/>
              </a:ext>
            </a:extLst>
          </p:cNvPr>
          <p:cNvSpPr/>
          <p:nvPr/>
        </p:nvSpPr>
        <p:spPr>
          <a:xfrm>
            <a:off x="5157645" y="2853709"/>
            <a:ext cx="1876709" cy="71343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417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1000"/>
                                        <p:tgtEl>
                                          <p:spTgt spid="12"/>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1000" fill="hold"/>
                                        <p:tgtEl>
                                          <p:spTgt spid="15"/>
                                        </p:tgtEl>
                                        <p:attrNameLst>
                                          <p:attrName>ppt_x</p:attrName>
                                        </p:attrNameLst>
                                      </p:cBhvr>
                                      <p:tavLst>
                                        <p:tav tm="0">
                                          <p:val>
                                            <p:strVal val="0-#ppt_w/2"/>
                                          </p:val>
                                        </p:tav>
                                        <p:tav tm="100000">
                                          <p:val>
                                            <p:strVal val="#ppt_x"/>
                                          </p:val>
                                        </p:tav>
                                      </p:tavLst>
                                    </p:anim>
                                    <p:anim calcmode="lin" valueType="num">
                                      <p:cBhvr additive="base">
                                        <p:cTn id="15" dur="1000" fill="hold"/>
                                        <p:tgtEl>
                                          <p:spTgt spid="15"/>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1000"/>
                                        <p:tgtEl>
                                          <p:spTgt spid="16"/>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1000"/>
                                        <p:tgtEl>
                                          <p:spTgt spid="17"/>
                                        </p:tgtEl>
                                      </p:cBhvr>
                                    </p:animEffect>
                                  </p:childTnLst>
                                </p:cTn>
                              </p:par>
                            </p:childTnLst>
                          </p:cTn>
                        </p:par>
                        <p:par>
                          <p:cTn id="23" fill="hold">
                            <p:stCondLst>
                              <p:cond delay="3000"/>
                            </p:stCondLst>
                            <p:childTnLst>
                              <p:par>
                                <p:cTn id="24" presetID="47"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21" presetClass="entr" presetSubtype="1" fill="hold" grpId="0" nodeType="afterEffect">
                                  <p:stCondLst>
                                    <p:cond delay="500"/>
                                  </p:stCondLst>
                                  <p:childTnLst>
                                    <p:set>
                                      <p:cBhvr>
                                        <p:cTn id="36" dur="1" fill="hold">
                                          <p:stCondLst>
                                            <p:cond delay="0"/>
                                          </p:stCondLst>
                                        </p:cTn>
                                        <p:tgtEl>
                                          <p:spTgt spid="18"/>
                                        </p:tgtEl>
                                        <p:attrNameLst>
                                          <p:attrName>style.visibility</p:attrName>
                                        </p:attrNameLst>
                                      </p:cBhvr>
                                      <p:to>
                                        <p:strVal val="visible"/>
                                      </p:to>
                                    </p:set>
                                    <p:animEffect transition="in" filter="wheel(1)">
                                      <p:cBhvr>
                                        <p:cTn id="37" dur="2000"/>
                                        <p:tgtEl>
                                          <p:spTgt spid="18"/>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hidden"/>
                                      </p:to>
                                    </p:set>
                                  </p:childTnLst>
                                </p:cTn>
                              </p:par>
                            </p:childTnLst>
                          </p:cTn>
                        </p:par>
                        <p:par>
                          <p:cTn id="40" fill="hold">
                            <p:stCondLst>
                              <p:cond delay="6500"/>
                            </p:stCondLst>
                            <p:childTnLst>
                              <p:par>
                                <p:cTn id="41" presetID="21" presetClass="entr" presetSubtype="1" fill="hold" grpId="0" nodeType="afterEffect">
                                  <p:stCondLst>
                                    <p:cond delay="500"/>
                                  </p:stCondLst>
                                  <p:childTnLst>
                                    <p:set>
                                      <p:cBhvr>
                                        <p:cTn id="42" dur="1" fill="hold">
                                          <p:stCondLst>
                                            <p:cond delay="0"/>
                                          </p:stCondLst>
                                        </p:cTn>
                                        <p:tgtEl>
                                          <p:spTgt spid="19"/>
                                        </p:tgtEl>
                                        <p:attrNameLst>
                                          <p:attrName>style.visibility</p:attrName>
                                        </p:attrNameLst>
                                      </p:cBhvr>
                                      <p:to>
                                        <p:strVal val="visible"/>
                                      </p:to>
                                    </p:set>
                                    <p:animEffect transition="in" filter="wheel(1)">
                                      <p:cBhvr>
                                        <p:cTn id="43" dur="2000"/>
                                        <p:tgtEl>
                                          <p:spTgt spid="19"/>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5" grpId="0" animBg="1"/>
      <p:bldP spid="16" grpId="0" animBg="1"/>
      <p:bldP spid="17" grpId="0" animBg="1"/>
      <p:bldP spid="12" grpId="0" animBg="1"/>
      <p:bldP spid="18" grpId="0" animBg="1"/>
      <p:bldP spid="18" grpId="1" animBg="1"/>
      <p:bldP spid="19" grpId="0" animBg="1"/>
      <p:bldP spid="1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3F56B7-18AE-11DF-88F8-AC935429FA77}"/>
              </a:ext>
            </a:extLst>
          </p:cNvPr>
          <p:cNvSpPr/>
          <p:nvPr/>
        </p:nvSpPr>
        <p:spPr>
          <a:xfrm>
            <a:off x="299820" y="272872"/>
            <a:ext cx="1876709" cy="639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Ephemeral</a:t>
            </a:r>
            <a:endParaRPr lang="en-US" dirty="0"/>
          </a:p>
        </p:txBody>
      </p:sp>
      <p:sp>
        <p:nvSpPr>
          <p:cNvPr id="3" name="Rectangle 2">
            <a:extLst>
              <a:ext uri="{FF2B5EF4-FFF2-40B4-BE49-F238E27FC236}">
                <a16:creationId xmlns:a16="http://schemas.microsoft.com/office/drawing/2014/main" id="{39DE4C6F-8FC0-C116-C34D-D8449AF6857E}"/>
              </a:ext>
            </a:extLst>
          </p:cNvPr>
          <p:cNvSpPr/>
          <p:nvPr/>
        </p:nvSpPr>
        <p:spPr>
          <a:xfrm>
            <a:off x="175880" y="827467"/>
            <a:ext cx="11505258" cy="2199065"/>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fontAlgn="ctr"/>
            <a:r>
              <a:rPr lang="en-US" sz="2400" dirty="0"/>
              <a:t>This is the category with the </a:t>
            </a:r>
            <a:r>
              <a:rPr lang="en-US" sz="2400" b="1" dirty="0">
                <a:solidFill>
                  <a:schemeClr val="accent2"/>
                </a:solidFill>
              </a:rPr>
              <a:t>same volume lifetime </a:t>
            </a:r>
            <a:r>
              <a:rPr lang="en-US" sz="2400" dirty="0"/>
              <a:t>as the </a:t>
            </a:r>
            <a:r>
              <a:rPr lang="en-US" sz="2400" b="1" dirty="0">
                <a:solidFill>
                  <a:schemeClr val="accent2"/>
                </a:solidFill>
              </a:rPr>
              <a:t>Pod lifecycle </a:t>
            </a:r>
            <a:r>
              <a:rPr lang="en-US" sz="2400" b="1" dirty="0">
                <a:solidFill>
                  <a:srgbClr val="FF0000"/>
                </a:solidFill>
              </a:rPr>
              <a:t>but</a:t>
            </a:r>
            <a:r>
              <a:rPr lang="en-US" sz="2400" dirty="0"/>
              <a:t> </a:t>
            </a:r>
            <a:r>
              <a:rPr lang="en-US" sz="2400" dirty="0">
                <a:solidFill>
                  <a:schemeClr val="accent2"/>
                </a:solidFill>
              </a:rPr>
              <a:t>persists beyond container restart</a:t>
            </a:r>
            <a:r>
              <a:rPr lang="en-US" sz="2400" dirty="0"/>
              <a:t>. </a:t>
            </a:r>
          </a:p>
          <a:p>
            <a:pPr fontAlgn="ctr"/>
            <a:r>
              <a:rPr lang="en-US" sz="2400" dirty="0"/>
              <a:t>It is a fast volume solution but not durable, thus, should be used for temporary data or applications that do not require data persistency. </a:t>
            </a:r>
          </a:p>
          <a:p>
            <a:pPr fontAlgn="ctr"/>
            <a:r>
              <a:rPr lang="en-US" sz="2400" dirty="0"/>
              <a:t>The volume types under this category are </a:t>
            </a:r>
            <a:r>
              <a:rPr lang="en-US" sz="2400" dirty="0" err="1"/>
              <a:t>emptyDir</a:t>
            </a:r>
            <a:r>
              <a:rPr lang="en-US" sz="2400" dirty="0"/>
              <a:t>, </a:t>
            </a:r>
            <a:r>
              <a:rPr lang="en-US" sz="2400" dirty="0" err="1"/>
              <a:t>configMap</a:t>
            </a:r>
            <a:r>
              <a:rPr lang="en-US" sz="2400" dirty="0"/>
              <a:t>, secret etc.</a:t>
            </a:r>
          </a:p>
        </p:txBody>
      </p:sp>
      <p:sp>
        <p:nvSpPr>
          <p:cNvPr id="4" name="Rectangle 3">
            <a:extLst>
              <a:ext uri="{FF2B5EF4-FFF2-40B4-BE49-F238E27FC236}">
                <a16:creationId xmlns:a16="http://schemas.microsoft.com/office/drawing/2014/main" id="{3FB2F60B-4FD5-81DD-8DF9-7F723AC6DECA}"/>
              </a:ext>
            </a:extLst>
          </p:cNvPr>
          <p:cNvSpPr/>
          <p:nvPr/>
        </p:nvSpPr>
        <p:spPr>
          <a:xfrm>
            <a:off x="299819" y="3093708"/>
            <a:ext cx="1876709" cy="639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Durable</a:t>
            </a:r>
          </a:p>
        </p:txBody>
      </p:sp>
      <p:sp>
        <p:nvSpPr>
          <p:cNvPr id="6" name="TextBox 5">
            <a:extLst>
              <a:ext uri="{FF2B5EF4-FFF2-40B4-BE49-F238E27FC236}">
                <a16:creationId xmlns:a16="http://schemas.microsoft.com/office/drawing/2014/main" id="{061A363E-BF73-B877-16E9-E9B2608ACC90}"/>
              </a:ext>
            </a:extLst>
          </p:cNvPr>
          <p:cNvSpPr txBox="1"/>
          <p:nvPr/>
        </p:nvSpPr>
        <p:spPr>
          <a:xfrm>
            <a:off x="175879" y="4028736"/>
            <a:ext cx="11814351" cy="2308324"/>
          </a:xfrm>
          <a:prstGeom prst="rect">
            <a:avLst/>
          </a:prstGeom>
          <a:noFill/>
        </p:spPr>
        <p:txBody>
          <a:bodyPr wrap="square">
            <a:spAutoFit/>
          </a:bodyPr>
          <a:lstStyle/>
          <a:p>
            <a:pPr fontAlgn="ctr"/>
            <a:r>
              <a:rPr lang="en-US" sz="2400" dirty="0">
                <a:solidFill>
                  <a:schemeClr val="lt1"/>
                </a:solidFill>
              </a:rPr>
              <a:t>These are volume types that </a:t>
            </a:r>
            <a:r>
              <a:rPr lang="en-US" sz="2400" b="1" dirty="0">
                <a:solidFill>
                  <a:schemeClr val="accent2"/>
                </a:solidFill>
              </a:rPr>
              <a:t>outlive the Pod lifecycle. </a:t>
            </a:r>
          </a:p>
          <a:p>
            <a:pPr fontAlgn="ctr"/>
            <a:r>
              <a:rPr lang="en-US" sz="2400" dirty="0">
                <a:solidFill>
                  <a:schemeClr val="lt1"/>
                </a:solidFill>
              </a:rPr>
              <a:t>The lifetime is independent on the Pod lifecycle but </a:t>
            </a:r>
            <a:r>
              <a:rPr lang="en-US" sz="2400" b="1" dirty="0">
                <a:solidFill>
                  <a:schemeClr val="accent2"/>
                </a:solidFill>
              </a:rPr>
              <a:t>persists across both container and Pod restarts. </a:t>
            </a:r>
          </a:p>
          <a:p>
            <a:pPr fontAlgn="ctr"/>
            <a:r>
              <a:rPr lang="en-US" sz="2400" dirty="0">
                <a:solidFill>
                  <a:schemeClr val="lt1"/>
                </a:solidFill>
              </a:rPr>
              <a:t>Data is preserved in this category when Pod crashes or is deleted. </a:t>
            </a:r>
          </a:p>
          <a:p>
            <a:pPr fontAlgn="ctr"/>
            <a:r>
              <a:rPr lang="en-US" sz="2400" dirty="0">
                <a:solidFill>
                  <a:schemeClr val="lt1"/>
                </a:solidFill>
              </a:rPr>
              <a:t>The volume types under this category are: </a:t>
            </a:r>
            <a:r>
              <a:rPr lang="en-US" sz="2400" dirty="0" err="1">
                <a:solidFill>
                  <a:schemeClr val="lt1"/>
                </a:solidFill>
              </a:rPr>
              <a:t>hostPath,Dynamic</a:t>
            </a:r>
            <a:r>
              <a:rPr lang="en-US" sz="2400" dirty="0">
                <a:solidFill>
                  <a:schemeClr val="lt1"/>
                </a:solidFill>
              </a:rPr>
              <a:t>, </a:t>
            </a:r>
          </a:p>
          <a:p>
            <a:pPr fontAlgn="ctr"/>
            <a:r>
              <a:rPr lang="en-US" sz="2400" dirty="0">
                <a:solidFill>
                  <a:schemeClr val="lt1"/>
                </a:solidFill>
              </a:rPr>
              <a:t>Static, </a:t>
            </a:r>
            <a:r>
              <a:rPr lang="en-US" sz="2400" dirty="0" err="1">
                <a:solidFill>
                  <a:schemeClr val="lt1"/>
                </a:solidFill>
              </a:rPr>
              <a:t>awsElasticBlockStore</a:t>
            </a:r>
            <a:r>
              <a:rPr lang="en-US" sz="2400" dirty="0">
                <a:solidFill>
                  <a:schemeClr val="lt1"/>
                </a:solidFill>
              </a:rPr>
              <a:t>, </a:t>
            </a:r>
            <a:r>
              <a:rPr lang="en-US" sz="2400" dirty="0" err="1">
                <a:solidFill>
                  <a:schemeClr val="lt1"/>
                </a:solidFill>
              </a:rPr>
              <a:t>azureDisk</a:t>
            </a:r>
            <a:r>
              <a:rPr lang="en-US" sz="2400" dirty="0">
                <a:solidFill>
                  <a:schemeClr val="lt1"/>
                </a:solidFill>
              </a:rPr>
              <a:t>, </a:t>
            </a:r>
            <a:r>
              <a:rPr lang="en-US" sz="2400" dirty="0" err="1">
                <a:solidFill>
                  <a:schemeClr val="lt1"/>
                </a:solidFill>
              </a:rPr>
              <a:t>gcePersistentDisk</a:t>
            </a:r>
            <a:r>
              <a:rPr lang="en-US" sz="2400" dirty="0">
                <a:solidFill>
                  <a:schemeClr val="lt1"/>
                </a:solidFill>
              </a:rPr>
              <a:t> etc. </a:t>
            </a:r>
          </a:p>
        </p:txBody>
      </p:sp>
    </p:spTree>
    <p:extLst>
      <p:ext uri="{BB962C8B-B14F-4D97-AF65-F5344CB8AC3E}">
        <p14:creationId xmlns:p14="http://schemas.microsoft.com/office/powerpoint/2010/main" val="342936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type="lt">
                                    <p:tmPct val="10000"/>
                                  </p:iterate>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iterate type="lt">
                                    <p:tmPct val="10000"/>
                                  </p:iterate>
                                  <p:childTnLst>
                                    <p:set>
                                      <p:cBhvr>
                                        <p:cTn id="37" dur="1" fill="hold">
                                          <p:stCondLst>
                                            <p:cond delay="0"/>
                                          </p:stCondLst>
                                        </p:cTn>
                                        <p:tgtEl>
                                          <p:spTgt spid="6">
                                            <p:txEl>
                                              <p:pRg st="0" end="0"/>
                                            </p:txEl>
                                          </p:spTgt>
                                        </p:tgtEl>
                                        <p:attrNameLst>
                                          <p:attrName>style.visibility</p:attrName>
                                        </p:attrNameLst>
                                      </p:cBhvr>
                                      <p:to>
                                        <p:strVal val="visible"/>
                                      </p:to>
                                    </p:set>
                                    <p:animEffect transition="in" filter="wipe(left)">
                                      <p:cBhvr>
                                        <p:cTn id="38" dur="500"/>
                                        <p:tgtEl>
                                          <p:spTgt spid="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iterate type="lt">
                                    <p:tmPct val="10000"/>
                                  </p:iterate>
                                  <p:childTnLst>
                                    <p:set>
                                      <p:cBhvr>
                                        <p:cTn id="42" dur="1" fill="hold">
                                          <p:stCondLst>
                                            <p:cond delay="0"/>
                                          </p:stCondLst>
                                        </p:cTn>
                                        <p:tgtEl>
                                          <p:spTgt spid="6">
                                            <p:txEl>
                                              <p:pRg st="1" end="1"/>
                                            </p:txEl>
                                          </p:spTgt>
                                        </p:tgtEl>
                                        <p:attrNameLst>
                                          <p:attrName>style.visibility</p:attrName>
                                        </p:attrNameLst>
                                      </p:cBhvr>
                                      <p:to>
                                        <p:strVal val="visible"/>
                                      </p:to>
                                    </p:set>
                                    <p:animEffect transition="in" filter="wipe(left)">
                                      <p:cBhvr>
                                        <p:cTn id="43" dur="500"/>
                                        <p:tgtEl>
                                          <p:spTgt spid="6">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iterate type="lt">
                                    <p:tmPct val="10000"/>
                                  </p:iterate>
                                  <p:childTnLst>
                                    <p:set>
                                      <p:cBhvr>
                                        <p:cTn id="47" dur="1" fill="hold">
                                          <p:stCondLst>
                                            <p:cond delay="0"/>
                                          </p:stCondLst>
                                        </p:cTn>
                                        <p:tgtEl>
                                          <p:spTgt spid="6">
                                            <p:txEl>
                                              <p:pRg st="2" end="2"/>
                                            </p:txEl>
                                          </p:spTgt>
                                        </p:tgtEl>
                                        <p:attrNameLst>
                                          <p:attrName>style.visibility</p:attrName>
                                        </p:attrNameLst>
                                      </p:cBhvr>
                                      <p:to>
                                        <p:strVal val="visible"/>
                                      </p:to>
                                    </p:set>
                                    <p:animEffect transition="in" filter="wipe(left)">
                                      <p:cBhvr>
                                        <p:cTn id="48" dur="500"/>
                                        <p:tgtEl>
                                          <p:spTgt spid="6">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iterate type="lt">
                                    <p:tmPct val="10000"/>
                                  </p:iterate>
                                  <p:childTnLst>
                                    <p:set>
                                      <p:cBhvr>
                                        <p:cTn id="52" dur="1" fill="hold">
                                          <p:stCondLst>
                                            <p:cond delay="0"/>
                                          </p:stCondLst>
                                        </p:cTn>
                                        <p:tgtEl>
                                          <p:spTgt spid="6">
                                            <p:txEl>
                                              <p:pRg st="3" end="3"/>
                                            </p:txEl>
                                          </p:spTgt>
                                        </p:tgtEl>
                                        <p:attrNameLst>
                                          <p:attrName>style.visibility</p:attrName>
                                        </p:attrNameLst>
                                      </p:cBhvr>
                                      <p:to>
                                        <p:strVal val="visible"/>
                                      </p:to>
                                    </p:set>
                                    <p:animEffect transition="in" filter="wipe(left)">
                                      <p:cBhvr>
                                        <p:cTn id="53" dur="500"/>
                                        <p:tgtEl>
                                          <p:spTgt spid="6">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iterate type="lt">
                                    <p:tmPct val="10000"/>
                                  </p:iterate>
                                  <p:childTnLst>
                                    <p:set>
                                      <p:cBhvr>
                                        <p:cTn id="57" dur="1" fill="hold">
                                          <p:stCondLst>
                                            <p:cond delay="0"/>
                                          </p:stCondLst>
                                        </p:cTn>
                                        <p:tgtEl>
                                          <p:spTgt spid="6">
                                            <p:txEl>
                                              <p:pRg st="4" end="4"/>
                                            </p:txEl>
                                          </p:spTgt>
                                        </p:tgtEl>
                                        <p:attrNameLst>
                                          <p:attrName>style.visibility</p:attrName>
                                        </p:attrNameLst>
                                      </p:cBhvr>
                                      <p:to>
                                        <p:strVal val="visible"/>
                                      </p:to>
                                    </p:set>
                                    <p:animEffect transition="in" filter="wipe(left)">
                                      <p:cBhvr>
                                        <p:cTn id="5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B82279-6315-A0F1-0BAD-594C18304DFD}"/>
              </a:ext>
            </a:extLst>
          </p:cNvPr>
          <p:cNvSpPr/>
          <p:nvPr/>
        </p:nvSpPr>
        <p:spPr>
          <a:xfrm>
            <a:off x="2215166" y="341840"/>
            <a:ext cx="3451539" cy="1017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Volume</a:t>
            </a:r>
            <a:endParaRPr lang="en-US" dirty="0"/>
          </a:p>
        </p:txBody>
      </p:sp>
      <p:sp>
        <p:nvSpPr>
          <p:cNvPr id="8" name="Rectangle 7">
            <a:extLst>
              <a:ext uri="{FF2B5EF4-FFF2-40B4-BE49-F238E27FC236}">
                <a16:creationId xmlns:a16="http://schemas.microsoft.com/office/drawing/2014/main" id="{18A4BE20-1CB5-C1A9-032D-4A395B289077}"/>
              </a:ext>
            </a:extLst>
          </p:cNvPr>
          <p:cNvSpPr/>
          <p:nvPr/>
        </p:nvSpPr>
        <p:spPr>
          <a:xfrm>
            <a:off x="5157645" y="2874403"/>
            <a:ext cx="1833578" cy="692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Durable</a:t>
            </a:r>
          </a:p>
        </p:txBody>
      </p:sp>
      <p:sp>
        <p:nvSpPr>
          <p:cNvPr id="9" name="Rectangle 8">
            <a:extLst>
              <a:ext uri="{FF2B5EF4-FFF2-40B4-BE49-F238E27FC236}">
                <a16:creationId xmlns:a16="http://schemas.microsoft.com/office/drawing/2014/main" id="{AB9C4FE0-EB66-861A-EF77-ADC9CD02222C}"/>
              </a:ext>
            </a:extLst>
          </p:cNvPr>
          <p:cNvSpPr/>
          <p:nvPr/>
        </p:nvSpPr>
        <p:spPr>
          <a:xfrm>
            <a:off x="338457" y="2874404"/>
            <a:ext cx="1876709" cy="639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Ephemeral</a:t>
            </a:r>
            <a:endParaRPr lang="en-US" dirty="0"/>
          </a:p>
        </p:txBody>
      </p:sp>
      <p:sp>
        <p:nvSpPr>
          <p:cNvPr id="15" name="Minus Sign 14">
            <a:extLst>
              <a:ext uri="{FF2B5EF4-FFF2-40B4-BE49-F238E27FC236}">
                <a16:creationId xmlns:a16="http://schemas.microsoft.com/office/drawing/2014/main" id="{AF37E8E0-8F87-2D09-855D-A721139C16B2}"/>
              </a:ext>
            </a:extLst>
          </p:cNvPr>
          <p:cNvSpPr/>
          <p:nvPr/>
        </p:nvSpPr>
        <p:spPr>
          <a:xfrm>
            <a:off x="-483008" y="1771580"/>
            <a:ext cx="8553775" cy="101743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F45DE9F4-A3AD-296B-C16C-67BC25417737}"/>
              </a:ext>
            </a:extLst>
          </p:cNvPr>
          <p:cNvSpPr/>
          <p:nvPr/>
        </p:nvSpPr>
        <p:spPr>
          <a:xfrm>
            <a:off x="3541690" y="1359271"/>
            <a:ext cx="579545" cy="82461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9D5F50D-21CF-6CBF-5554-9B3AD5B623BF}"/>
              </a:ext>
            </a:extLst>
          </p:cNvPr>
          <p:cNvSpPr/>
          <p:nvPr/>
        </p:nvSpPr>
        <p:spPr>
          <a:xfrm>
            <a:off x="338457" y="2844604"/>
            <a:ext cx="1876709" cy="639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FBE2CC-DC1B-1D61-ABE2-175C9DCB871A}"/>
              </a:ext>
            </a:extLst>
          </p:cNvPr>
          <p:cNvSpPr/>
          <p:nvPr/>
        </p:nvSpPr>
        <p:spPr>
          <a:xfrm>
            <a:off x="5157646" y="2853709"/>
            <a:ext cx="1833578" cy="7134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7A08399B-968D-C10A-832C-F11040A9A485}"/>
              </a:ext>
            </a:extLst>
          </p:cNvPr>
          <p:cNvCxnSpPr/>
          <p:nvPr/>
        </p:nvCxnSpPr>
        <p:spPr>
          <a:xfrm>
            <a:off x="409862" y="3982157"/>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38CB9FC2-CB96-5170-A075-0E55263C9ABA}"/>
              </a:ext>
            </a:extLst>
          </p:cNvPr>
          <p:cNvSpPr/>
          <p:nvPr/>
        </p:nvSpPr>
        <p:spPr>
          <a:xfrm>
            <a:off x="1036592" y="3818727"/>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EmptyDir</a:t>
            </a:r>
            <a:endParaRPr lang="en-US" dirty="0"/>
          </a:p>
        </p:txBody>
      </p:sp>
      <p:sp>
        <p:nvSpPr>
          <p:cNvPr id="5" name="Rectangle 4">
            <a:extLst>
              <a:ext uri="{FF2B5EF4-FFF2-40B4-BE49-F238E27FC236}">
                <a16:creationId xmlns:a16="http://schemas.microsoft.com/office/drawing/2014/main" id="{48D11261-344C-6500-7F77-150F3B40B309}"/>
              </a:ext>
            </a:extLst>
          </p:cNvPr>
          <p:cNvSpPr/>
          <p:nvPr/>
        </p:nvSpPr>
        <p:spPr>
          <a:xfrm>
            <a:off x="1042909" y="4544835"/>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ConfigMap</a:t>
            </a:r>
            <a:endParaRPr lang="en-US" dirty="0"/>
          </a:p>
        </p:txBody>
      </p:sp>
      <p:sp>
        <p:nvSpPr>
          <p:cNvPr id="6" name="Rectangle 5">
            <a:extLst>
              <a:ext uri="{FF2B5EF4-FFF2-40B4-BE49-F238E27FC236}">
                <a16:creationId xmlns:a16="http://schemas.microsoft.com/office/drawing/2014/main" id="{DDA265B8-6AF2-E3F9-2057-37E4D83A0CB1}"/>
              </a:ext>
            </a:extLst>
          </p:cNvPr>
          <p:cNvSpPr/>
          <p:nvPr/>
        </p:nvSpPr>
        <p:spPr>
          <a:xfrm>
            <a:off x="1042907" y="5348969"/>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Secret</a:t>
            </a:r>
          </a:p>
        </p:txBody>
      </p:sp>
      <p:cxnSp>
        <p:nvCxnSpPr>
          <p:cNvPr id="7" name="Straight Arrow Connector 6">
            <a:extLst>
              <a:ext uri="{FF2B5EF4-FFF2-40B4-BE49-F238E27FC236}">
                <a16:creationId xmlns:a16="http://schemas.microsoft.com/office/drawing/2014/main" id="{3A390176-EA34-215B-8DEB-19E8360D2967}"/>
              </a:ext>
            </a:extLst>
          </p:cNvPr>
          <p:cNvCxnSpPr/>
          <p:nvPr/>
        </p:nvCxnSpPr>
        <p:spPr>
          <a:xfrm>
            <a:off x="418655" y="4799756"/>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BD464842-7055-21EA-2198-E879EF89B5DB}"/>
              </a:ext>
            </a:extLst>
          </p:cNvPr>
          <p:cNvCxnSpPr/>
          <p:nvPr/>
        </p:nvCxnSpPr>
        <p:spPr>
          <a:xfrm>
            <a:off x="418655" y="5602789"/>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Minus Sign 10">
            <a:extLst>
              <a:ext uri="{FF2B5EF4-FFF2-40B4-BE49-F238E27FC236}">
                <a16:creationId xmlns:a16="http://schemas.microsoft.com/office/drawing/2014/main" id="{5F90E946-B48B-A69C-FD40-2F8AB163C122}"/>
              </a:ext>
            </a:extLst>
          </p:cNvPr>
          <p:cNvSpPr/>
          <p:nvPr/>
        </p:nvSpPr>
        <p:spPr>
          <a:xfrm rot="5400000">
            <a:off x="-1323490" y="4489216"/>
            <a:ext cx="340396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4A21E4-EBE8-C80A-6021-7E354BD851CB}"/>
              </a:ext>
            </a:extLst>
          </p:cNvPr>
          <p:cNvSpPr/>
          <p:nvPr/>
        </p:nvSpPr>
        <p:spPr>
          <a:xfrm>
            <a:off x="1037167" y="3818313"/>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204B97-6065-91A7-AE26-24D322F962C4}"/>
              </a:ext>
            </a:extLst>
          </p:cNvPr>
          <p:cNvSpPr/>
          <p:nvPr/>
        </p:nvSpPr>
        <p:spPr>
          <a:xfrm>
            <a:off x="1036593" y="4551502"/>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6CC779-A083-46F8-C674-5839A52B4184}"/>
              </a:ext>
            </a:extLst>
          </p:cNvPr>
          <p:cNvSpPr/>
          <p:nvPr/>
        </p:nvSpPr>
        <p:spPr>
          <a:xfrm>
            <a:off x="1042907" y="5363869"/>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C7DE21-4512-37CD-AD4F-2CB6C56CEA35}"/>
              </a:ext>
            </a:extLst>
          </p:cNvPr>
          <p:cNvCxnSpPr>
            <a:cxnSpLocks/>
          </p:cNvCxnSpPr>
          <p:nvPr/>
        </p:nvCxnSpPr>
        <p:spPr>
          <a:xfrm>
            <a:off x="3883819" y="4022810"/>
            <a:ext cx="3584833" cy="33644"/>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974A2766-4DAD-95AC-FE9E-66A68F18D4AB}"/>
              </a:ext>
            </a:extLst>
          </p:cNvPr>
          <p:cNvCxnSpPr>
            <a:cxnSpLocks/>
            <a:endCxn id="25" idx="0"/>
          </p:cNvCxnSpPr>
          <p:nvPr/>
        </p:nvCxnSpPr>
        <p:spPr>
          <a:xfrm>
            <a:off x="3901855" y="4022810"/>
            <a:ext cx="0" cy="684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7A258595-06AE-10F4-2A01-E5C0B38616C5}"/>
              </a:ext>
            </a:extLst>
          </p:cNvPr>
          <p:cNvCxnSpPr>
            <a:cxnSpLocks/>
          </p:cNvCxnSpPr>
          <p:nvPr/>
        </p:nvCxnSpPr>
        <p:spPr>
          <a:xfrm flipH="1">
            <a:off x="5428195" y="4045187"/>
            <a:ext cx="1599" cy="6615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B423A7DF-7424-31C7-99A4-A5E8E1C1F8DD}"/>
              </a:ext>
            </a:extLst>
          </p:cNvPr>
          <p:cNvSpPr/>
          <p:nvPr/>
        </p:nvSpPr>
        <p:spPr>
          <a:xfrm>
            <a:off x="3389337" y="4707360"/>
            <a:ext cx="1025035"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hostPath</a:t>
            </a:r>
            <a:endParaRPr lang="en-US" dirty="0"/>
          </a:p>
        </p:txBody>
      </p:sp>
      <p:sp>
        <p:nvSpPr>
          <p:cNvPr id="26" name="Rectangle 25">
            <a:extLst>
              <a:ext uri="{FF2B5EF4-FFF2-40B4-BE49-F238E27FC236}">
                <a16:creationId xmlns:a16="http://schemas.microsoft.com/office/drawing/2014/main" id="{68EEFD11-CFA0-361B-57C1-6E613B3A11DC}"/>
              </a:ext>
            </a:extLst>
          </p:cNvPr>
          <p:cNvSpPr/>
          <p:nvPr/>
        </p:nvSpPr>
        <p:spPr>
          <a:xfrm>
            <a:off x="5000729" y="4723738"/>
            <a:ext cx="1014592"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a:t>
            </a:r>
          </a:p>
        </p:txBody>
      </p:sp>
      <p:sp>
        <p:nvSpPr>
          <p:cNvPr id="27" name="Rectangle 26">
            <a:extLst>
              <a:ext uri="{FF2B5EF4-FFF2-40B4-BE49-F238E27FC236}">
                <a16:creationId xmlns:a16="http://schemas.microsoft.com/office/drawing/2014/main" id="{783EA76F-CD6F-DB70-0E3B-8F8E03B6F389}"/>
              </a:ext>
            </a:extLst>
          </p:cNvPr>
          <p:cNvSpPr/>
          <p:nvPr/>
        </p:nvSpPr>
        <p:spPr>
          <a:xfrm>
            <a:off x="7034942" y="4704061"/>
            <a:ext cx="867420"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a:t>
            </a:r>
          </a:p>
        </p:txBody>
      </p:sp>
      <p:cxnSp>
        <p:nvCxnSpPr>
          <p:cNvPr id="29" name="Straight Arrow Connector 28">
            <a:extLst>
              <a:ext uri="{FF2B5EF4-FFF2-40B4-BE49-F238E27FC236}">
                <a16:creationId xmlns:a16="http://schemas.microsoft.com/office/drawing/2014/main" id="{2AFD08CE-1263-44CB-85E0-1C003C3B8B42}"/>
              </a:ext>
            </a:extLst>
          </p:cNvPr>
          <p:cNvCxnSpPr>
            <a:cxnSpLocks/>
          </p:cNvCxnSpPr>
          <p:nvPr/>
        </p:nvCxnSpPr>
        <p:spPr>
          <a:xfrm>
            <a:off x="5125508" y="5586510"/>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Rectangle 29">
            <a:extLst>
              <a:ext uri="{FF2B5EF4-FFF2-40B4-BE49-F238E27FC236}">
                <a16:creationId xmlns:a16="http://schemas.microsoft.com/office/drawing/2014/main" id="{DBDB7E59-19F5-3C3D-14EE-F903ED715B79}"/>
              </a:ext>
            </a:extLst>
          </p:cNvPr>
          <p:cNvSpPr/>
          <p:nvPr/>
        </p:nvSpPr>
        <p:spPr>
          <a:xfrm>
            <a:off x="5663749" y="5363869"/>
            <a:ext cx="904034"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PV</a:t>
            </a:r>
          </a:p>
        </p:txBody>
      </p:sp>
      <p:sp>
        <p:nvSpPr>
          <p:cNvPr id="31" name="Rectangle 30">
            <a:extLst>
              <a:ext uri="{FF2B5EF4-FFF2-40B4-BE49-F238E27FC236}">
                <a16:creationId xmlns:a16="http://schemas.microsoft.com/office/drawing/2014/main" id="{422F26B9-B836-4726-6685-201662734588}"/>
              </a:ext>
            </a:extLst>
          </p:cNvPr>
          <p:cNvSpPr/>
          <p:nvPr/>
        </p:nvSpPr>
        <p:spPr>
          <a:xfrm>
            <a:off x="5663749" y="6038325"/>
            <a:ext cx="904034"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PVC</a:t>
            </a:r>
          </a:p>
        </p:txBody>
      </p:sp>
      <p:cxnSp>
        <p:nvCxnSpPr>
          <p:cNvPr id="32" name="Straight Arrow Connector 31">
            <a:extLst>
              <a:ext uri="{FF2B5EF4-FFF2-40B4-BE49-F238E27FC236}">
                <a16:creationId xmlns:a16="http://schemas.microsoft.com/office/drawing/2014/main" id="{0E8FF472-0519-F0F0-EE0D-86DAC47541E1}"/>
              </a:ext>
            </a:extLst>
          </p:cNvPr>
          <p:cNvCxnSpPr>
            <a:cxnSpLocks/>
          </p:cNvCxnSpPr>
          <p:nvPr/>
        </p:nvCxnSpPr>
        <p:spPr>
          <a:xfrm>
            <a:off x="5125508" y="6280100"/>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82D2342C-FAAE-645A-D8BA-CCAAC5E53165}"/>
              </a:ext>
            </a:extLst>
          </p:cNvPr>
          <p:cNvCxnSpPr>
            <a:cxnSpLocks/>
          </p:cNvCxnSpPr>
          <p:nvPr/>
        </p:nvCxnSpPr>
        <p:spPr>
          <a:xfrm>
            <a:off x="7154083" y="5553338"/>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5" name="Rectangle 34">
            <a:extLst>
              <a:ext uri="{FF2B5EF4-FFF2-40B4-BE49-F238E27FC236}">
                <a16:creationId xmlns:a16="http://schemas.microsoft.com/office/drawing/2014/main" id="{BB2F4C79-A910-BA57-150B-71B6DCEF5CA2}"/>
              </a:ext>
            </a:extLst>
          </p:cNvPr>
          <p:cNvSpPr/>
          <p:nvPr/>
        </p:nvSpPr>
        <p:spPr>
          <a:xfrm>
            <a:off x="7692324" y="5317163"/>
            <a:ext cx="1611919"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StorageClass</a:t>
            </a:r>
          </a:p>
        </p:txBody>
      </p:sp>
      <p:sp>
        <p:nvSpPr>
          <p:cNvPr id="36" name="Rectangle 35">
            <a:extLst>
              <a:ext uri="{FF2B5EF4-FFF2-40B4-BE49-F238E27FC236}">
                <a16:creationId xmlns:a16="http://schemas.microsoft.com/office/drawing/2014/main" id="{02C07A06-77E4-7E45-628A-F3974F91C74D}"/>
              </a:ext>
            </a:extLst>
          </p:cNvPr>
          <p:cNvSpPr/>
          <p:nvPr/>
        </p:nvSpPr>
        <p:spPr>
          <a:xfrm>
            <a:off x="7667170" y="6032611"/>
            <a:ext cx="1637071"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PVC and PV</a:t>
            </a:r>
          </a:p>
        </p:txBody>
      </p:sp>
      <p:cxnSp>
        <p:nvCxnSpPr>
          <p:cNvPr id="37" name="Straight Arrow Connector 36">
            <a:extLst>
              <a:ext uri="{FF2B5EF4-FFF2-40B4-BE49-F238E27FC236}">
                <a16:creationId xmlns:a16="http://schemas.microsoft.com/office/drawing/2014/main" id="{A3F3CC09-E260-7EAB-AC83-4F06A9B164B3}"/>
              </a:ext>
            </a:extLst>
          </p:cNvPr>
          <p:cNvCxnSpPr>
            <a:cxnSpLocks/>
          </p:cNvCxnSpPr>
          <p:nvPr/>
        </p:nvCxnSpPr>
        <p:spPr>
          <a:xfrm>
            <a:off x="7128928" y="6274386"/>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8" name="Minus Sign 47">
            <a:extLst>
              <a:ext uri="{FF2B5EF4-FFF2-40B4-BE49-F238E27FC236}">
                <a16:creationId xmlns:a16="http://schemas.microsoft.com/office/drawing/2014/main" id="{B656561D-8153-D5A8-65BC-D693DA63BF19}"/>
              </a:ext>
            </a:extLst>
          </p:cNvPr>
          <p:cNvSpPr/>
          <p:nvPr/>
        </p:nvSpPr>
        <p:spPr>
          <a:xfrm rot="5400000">
            <a:off x="4309547" y="5497362"/>
            <a:ext cx="152451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C28A8F8-4306-0EBC-05A2-5A0F92B0BCAB}"/>
              </a:ext>
            </a:extLst>
          </p:cNvPr>
          <p:cNvCxnSpPr>
            <a:cxnSpLocks/>
            <a:endCxn id="27" idx="0"/>
          </p:cNvCxnSpPr>
          <p:nvPr/>
        </p:nvCxnSpPr>
        <p:spPr>
          <a:xfrm>
            <a:off x="7468652" y="4045187"/>
            <a:ext cx="0" cy="6588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Minus Sign 49">
            <a:extLst>
              <a:ext uri="{FF2B5EF4-FFF2-40B4-BE49-F238E27FC236}">
                <a16:creationId xmlns:a16="http://schemas.microsoft.com/office/drawing/2014/main" id="{E96767C5-7138-C3A1-5CE8-9FEFB3BE0B3D}"/>
              </a:ext>
            </a:extLst>
          </p:cNvPr>
          <p:cNvSpPr/>
          <p:nvPr/>
        </p:nvSpPr>
        <p:spPr>
          <a:xfrm rot="5400000">
            <a:off x="6338121" y="5497363"/>
            <a:ext cx="152451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05BF2EC0-035B-AD6C-558F-A4E227BA9520}"/>
              </a:ext>
            </a:extLst>
          </p:cNvPr>
          <p:cNvSpPr/>
          <p:nvPr/>
        </p:nvSpPr>
        <p:spPr>
          <a:xfrm>
            <a:off x="5763097" y="2412226"/>
            <a:ext cx="428153" cy="43165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E1ED5082-67E4-7C0D-DA3A-561999D17872}"/>
              </a:ext>
            </a:extLst>
          </p:cNvPr>
          <p:cNvSpPr/>
          <p:nvPr/>
        </p:nvSpPr>
        <p:spPr>
          <a:xfrm>
            <a:off x="963770" y="2412225"/>
            <a:ext cx="428154" cy="462179"/>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Down 50">
            <a:extLst>
              <a:ext uri="{FF2B5EF4-FFF2-40B4-BE49-F238E27FC236}">
                <a16:creationId xmlns:a16="http://schemas.microsoft.com/office/drawing/2014/main" id="{A8681340-E75F-4D92-DDD8-BDCAA1073BA3}"/>
              </a:ext>
            </a:extLst>
          </p:cNvPr>
          <p:cNvSpPr/>
          <p:nvPr/>
        </p:nvSpPr>
        <p:spPr>
          <a:xfrm>
            <a:off x="5801244" y="3596811"/>
            <a:ext cx="428153" cy="43165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3A3C10-31A9-E5D0-113E-9CCFB48915F1}"/>
              </a:ext>
            </a:extLst>
          </p:cNvPr>
          <p:cNvSpPr/>
          <p:nvPr/>
        </p:nvSpPr>
        <p:spPr>
          <a:xfrm>
            <a:off x="3408322" y="4726969"/>
            <a:ext cx="101459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F55EB2A-2741-D727-725B-00700F18AFC2}"/>
              </a:ext>
            </a:extLst>
          </p:cNvPr>
          <p:cNvSpPr/>
          <p:nvPr/>
        </p:nvSpPr>
        <p:spPr>
          <a:xfrm>
            <a:off x="5023277" y="4736789"/>
            <a:ext cx="101459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546E5FD-7B0A-6A5F-31F4-32815B5871B8}"/>
              </a:ext>
            </a:extLst>
          </p:cNvPr>
          <p:cNvSpPr/>
          <p:nvPr/>
        </p:nvSpPr>
        <p:spPr>
          <a:xfrm>
            <a:off x="7017327" y="4715328"/>
            <a:ext cx="885036"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C8A41BD-5B5A-5973-1383-120AA6D704B6}"/>
              </a:ext>
            </a:extLst>
          </p:cNvPr>
          <p:cNvSpPr/>
          <p:nvPr/>
        </p:nvSpPr>
        <p:spPr>
          <a:xfrm>
            <a:off x="5663748" y="5378770"/>
            <a:ext cx="929188"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8B730A8-9011-56B4-C022-83A7EC171A80}"/>
              </a:ext>
            </a:extLst>
          </p:cNvPr>
          <p:cNvSpPr/>
          <p:nvPr/>
        </p:nvSpPr>
        <p:spPr>
          <a:xfrm>
            <a:off x="5670146" y="6059105"/>
            <a:ext cx="904034"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007DAD-5225-1314-51A9-71A676015E48}"/>
              </a:ext>
            </a:extLst>
          </p:cNvPr>
          <p:cNvSpPr/>
          <p:nvPr/>
        </p:nvSpPr>
        <p:spPr>
          <a:xfrm>
            <a:off x="7720837" y="5335697"/>
            <a:ext cx="158340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ABC3C61-8DBF-D8D7-4311-0365C71B2FEC}"/>
              </a:ext>
            </a:extLst>
          </p:cNvPr>
          <p:cNvSpPr/>
          <p:nvPr/>
        </p:nvSpPr>
        <p:spPr>
          <a:xfrm>
            <a:off x="7692324" y="6053110"/>
            <a:ext cx="1637071"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F3D7CE9F-99EA-1883-2A8D-C5AEEBBF6B53}"/>
              </a:ext>
            </a:extLst>
          </p:cNvPr>
          <p:cNvSpPr txBox="1"/>
          <p:nvPr/>
        </p:nvSpPr>
        <p:spPr>
          <a:xfrm>
            <a:off x="2919413" y="3244334"/>
            <a:ext cx="6181724" cy="369332"/>
          </a:xfrm>
          <a:prstGeom prst="rect">
            <a:avLst/>
          </a:prstGeom>
          <a:noFill/>
        </p:spPr>
        <p:txBody>
          <a:bodyPr wrap="square">
            <a:spAutoFit/>
          </a:bodyPr>
          <a:lstStyle/>
          <a:p>
            <a:r>
              <a:rPr lang="en-US" dirty="0"/>
              <a:t>123Vitara@1234</a:t>
            </a:r>
          </a:p>
        </p:txBody>
      </p:sp>
    </p:spTree>
    <p:extLst>
      <p:ext uri="{BB962C8B-B14F-4D97-AF65-F5344CB8AC3E}">
        <p14:creationId xmlns:p14="http://schemas.microsoft.com/office/powerpoint/2010/main" val="360652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1500"/>
                            </p:stCondLst>
                            <p:childTnLst>
                              <p:par>
                                <p:cTn id="13" presetID="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0-#ppt_w/2"/>
                                          </p:val>
                                        </p:tav>
                                        <p:tav tm="100000">
                                          <p:val>
                                            <p:strVal val="#ppt_x"/>
                                          </p:val>
                                        </p:tav>
                                      </p:tavLst>
                                    </p:anim>
                                    <p:anim calcmode="lin" valueType="num">
                                      <p:cBhvr additive="base">
                                        <p:cTn id="16" dur="1000" fill="hold"/>
                                        <p:tgtEl>
                                          <p:spTgt spid="3"/>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21" presetClass="entr" presetSubtype="1"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heel(1)">
                                      <p:cBhvr>
                                        <p:cTn id="20" dur="2000"/>
                                        <p:tgtEl>
                                          <p:spTgt spid="13"/>
                                        </p:tgtEl>
                                      </p:cBhvr>
                                    </p:animEffect>
                                  </p:childTnLst>
                                </p:cTn>
                              </p:par>
                            </p:childTnLst>
                          </p:cTn>
                        </p:par>
                        <p:par>
                          <p:cTn id="21" fill="hold">
                            <p:stCondLst>
                              <p:cond delay="45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par>
                          <p:cTn id="25" fill="hold">
                            <p:stCondLst>
                              <p:cond delay="5500"/>
                            </p:stCondLst>
                            <p:childTnLst>
                              <p:par>
                                <p:cTn id="26" presetID="2" presetClass="entr" presetSubtype="8"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1000" fill="hold"/>
                                        <p:tgtEl>
                                          <p:spTgt spid="5"/>
                                        </p:tgtEl>
                                        <p:attrNameLst>
                                          <p:attrName>ppt_x</p:attrName>
                                        </p:attrNameLst>
                                      </p:cBhvr>
                                      <p:tavLst>
                                        <p:tav tm="0">
                                          <p:val>
                                            <p:strVal val="0-#ppt_w/2"/>
                                          </p:val>
                                        </p:tav>
                                        <p:tav tm="100000">
                                          <p:val>
                                            <p:strVal val="#ppt_x"/>
                                          </p:val>
                                        </p:tav>
                                      </p:tavLst>
                                    </p:anim>
                                    <p:anim calcmode="lin" valueType="num">
                                      <p:cBhvr additive="base">
                                        <p:cTn id="29" dur="1000" fill="hold"/>
                                        <p:tgtEl>
                                          <p:spTgt spid="5"/>
                                        </p:tgtEl>
                                        <p:attrNameLst>
                                          <p:attrName>ppt_y</p:attrName>
                                        </p:attrNameLst>
                                      </p:cBhvr>
                                      <p:tavLst>
                                        <p:tav tm="0">
                                          <p:val>
                                            <p:strVal val="#ppt_y"/>
                                          </p:val>
                                        </p:tav>
                                        <p:tav tm="100000">
                                          <p:val>
                                            <p:strVal val="#ppt_y"/>
                                          </p:val>
                                        </p:tav>
                                      </p:tavLst>
                                    </p:anim>
                                  </p:childTnLst>
                                </p:cTn>
                              </p:par>
                            </p:childTnLst>
                          </p:cTn>
                        </p:par>
                        <p:par>
                          <p:cTn id="30" fill="hold">
                            <p:stCondLst>
                              <p:cond delay="6500"/>
                            </p:stCondLst>
                            <p:childTnLst>
                              <p:par>
                                <p:cTn id="31" presetID="21" presetClass="entr" presetSubtype="1"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heel(1)">
                                      <p:cBhvr>
                                        <p:cTn id="33" dur="2000"/>
                                        <p:tgtEl>
                                          <p:spTgt spid="14"/>
                                        </p:tgtEl>
                                      </p:cBhvr>
                                    </p:animEffect>
                                  </p:childTnLst>
                                </p:cTn>
                              </p:par>
                            </p:childTnLst>
                          </p:cTn>
                        </p:par>
                        <p:par>
                          <p:cTn id="34" fill="hold">
                            <p:stCondLst>
                              <p:cond delay="8500"/>
                            </p:stCondLst>
                            <p:childTnLst>
                              <p:par>
                                <p:cTn id="35" presetID="22" presetClass="entr" presetSubtype="8"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par>
                          <p:cTn id="38" fill="hold">
                            <p:stCondLst>
                              <p:cond delay="9500"/>
                            </p:stCondLst>
                            <p:childTnLst>
                              <p:par>
                                <p:cTn id="39" presetID="2" presetClass="entr" presetSubtype="8"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1000" fill="hold"/>
                                        <p:tgtEl>
                                          <p:spTgt spid="6"/>
                                        </p:tgtEl>
                                        <p:attrNameLst>
                                          <p:attrName>ppt_x</p:attrName>
                                        </p:attrNameLst>
                                      </p:cBhvr>
                                      <p:tavLst>
                                        <p:tav tm="0">
                                          <p:val>
                                            <p:strVal val="0-#ppt_w/2"/>
                                          </p:val>
                                        </p:tav>
                                        <p:tav tm="100000">
                                          <p:val>
                                            <p:strVal val="#ppt_x"/>
                                          </p:val>
                                        </p:tav>
                                      </p:tavLst>
                                    </p:anim>
                                    <p:anim calcmode="lin" valueType="num">
                                      <p:cBhvr additive="base">
                                        <p:cTn id="42" dur="1000" fill="hold"/>
                                        <p:tgtEl>
                                          <p:spTgt spid="6"/>
                                        </p:tgtEl>
                                        <p:attrNameLst>
                                          <p:attrName>ppt_y</p:attrName>
                                        </p:attrNameLst>
                                      </p:cBhvr>
                                      <p:tavLst>
                                        <p:tav tm="0">
                                          <p:val>
                                            <p:strVal val="#ppt_y"/>
                                          </p:val>
                                        </p:tav>
                                        <p:tav tm="100000">
                                          <p:val>
                                            <p:strVal val="#ppt_y"/>
                                          </p:val>
                                        </p:tav>
                                      </p:tavLst>
                                    </p:anim>
                                  </p:childTnLst>
                                </p:cTn>
                              </p:par>
                            </p:childTnLst>
                          </p:cTn>
                        </p:par>
                        <p:par>
                          <p:cTn id="43" fill="hold">
                            <p:stCondLst>
                              <p:cond delay="10500"/>
                            </p:stCondLst>
                            <p:childTnLst>
                              <p:par>
                                <p:cTn id="44" presetID="21" presetClass="entr" presetSubtype="1"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heel(1)">
                                      <p:cBhvr>
                                        <p:cTn id="46" dur="20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up)">
                                      <p:cBhvr>
                                        <p:cTn id="51" dur="500"/>
                                        <p:tgtEl>
                                          <p:spTgt spid="51"/>
                                        </p:tgtEl>
                                      </p:cBhvr>
                                    </p:animEffect>
                                  </p:childTnLst>
                                </p:cTn>
                              </p:par>
                            </p:childTnLst>
                          </p:cTn>
                        </p:par>
                        <p:par>
                          <p:cTn id="52" fill="hold">
                            <p:stCondLst>
                              <p:cond delay="500"/>
                            </p:stCondLst>
                            <p:childTnLst>
                              <p:par>
                                <p:cTn id="53" presetID="2" presetClass="entr" presetSubtype="2"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up)">
                                      <p:cBhvr>
                                        <p:cTn id="60" dur="500"/>
                                        <p:tgtEl>
                                          <p:spTgt spid="22"/>
                                        </p:tgtEl>
                                      </p:cBhvr>
                                    </p:animEffect>
                                  </p:childTnLst>
                                </p:cTn>
                              </p:par>
                              <p:par>
                                <p:cTn id="61" presetID="22" presetClass="entr" presetSubtype="1"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up)">
                                      <p:cBhvr>
                                        <p:cTn id="63" dur="500"/>
                                        <p:tgtEl>
                                          <p:spTgt spid="23"/>
                                        </p:tgtEl>
                                      </p:cBhvr>
                                    </p:animEffect>
                                  </p:childTnLst>
                                </p:cTn>
                              </p:par>
                              <p:par>
                                <p:cTn id="64" presetID="22" presetClass="entr" presetSubtype="1"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up)">
                                      <p:cBhvr>
                                        <p:cTn id="66" dur="500"/>
                                        <p:tgtEl>
                                          <p:spTgt spid="24"/>
                                        </p:tgtEl>
                                      </p:cBhvr>
                                    </p:animEffect>
                                  </p:childTnLst>
                                </p:cTn>
                              </p:par>
                            </p:childTnLst>
                          </p:cTn>
                        </p:par>
                        <p:par>
                          <p:cTn id="67" fill="hold">
                            <p:stCondLst>
                              <p:cond delay="1500"/>
                            </p:stCondLst>
                            <p:childTnLst>
                              <p:par>
                                <p:cTn id="68" presetID="47"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1000"/>
                                        <p:tgtEl>
                                          <p:spTgt spid="25"/>
                                        </p:tgtEl>
                                      </p:cBhvr>
                                    </p:animEffect>
                                    <p:anim calcmode="lin" valueType="num">
                                      <p:cBhvr>
                                        <p:cTn id="71" dur="1000" fill="hold"/>
                                        <p:tgtEl>
                                          <p:spTgt spid="25"/>
                                        </p:tgtEl>
                                        <p:attrNameLst>
                                          <p:attrName>ppt_x</p:attrName>
                                        </p:attrNameLst>
                                      </p:cBhvr>
                                      <p:tavLst>
                                        <p:tav tm="0">
                                          <p:val>
                                            <p:strVal val="#ppt_x"/>
                                          </p:val>
                                        </p:tav>
                                        <p:tav tm="100000">
                                          <p:val>
                                            <p:strVal val="#ppt_x"/>
                                          </p:val>
                                        </p:tav>
                                      </p:tavLst>
                                    </p:anim>
                                    <p:anim calcmode="lin" valueType="num">
                                      <p:cBhvr>
                                        <p:cTn id="72" dur="1000" fill="hold"/>
                                        <p:tgtEl>
                                          <p:spTgt spid="25"/>
                                        </p:tgtEl>
                                        <p:attrNameLst>
                                          <p:attrName>ppt_y</p:attrName>
                                        </p:attrNameLst>
                                      </p:cBhvr>
                                      <p:tavLst>
                                        <p:tav tm="0">
                                          <p:val>
                                            <p:strVal val="#ppt_y-.1"/>
                                          </p:val>
                                        </p:tav>
                                        <p:tav tm="100000">
                                          <p:val>
                                            <p:strVal val="#ppt_y"/>
                                          </p:val>
                                        </p:tav>
                                      </p:tavLst>
                                    </p:anim>
                                  </p:childTnLst>
                                </p:cTn>
                              </p:par>
                            </p:childTnLst>
                          </p:cTn>
                        </p:par>
                        <p:par>
                          <p:cTn id="73" fill="hold">
                            <p:stCondLst>
                              <p:cond delay="2500"/>
                            </p:stCondLst>
                            <p:childTnLst>
                              <p:par>
                                <p:cTn id="74" presetID="21" presetClass="entr" presetSubtype="1" fill="hold" grpId="0" nodeType="after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heel(1)">
                                      <p:cBhvr>
                                        <p:cTn id="76" dur="2000"/>
                                        <p:tgtEl>
                                          <p:spTgt spid="69"/>
                                        </p:tgtEl>
                                      </p:cBhvr>
                                    </p:animEffect>
                                  </p:childTnLst>
                                </p:cTn>
                              </p:par>
                              <p:par>
                                <p:cTn id="77" presetID="47"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1000"/>
                                        <p:tgtEl>
                                          <p:spTgt spid="26"/>
                                        </p:tgtEl>
                                      </p:cBhvr>
                                    </p:animEffect>
                                    <p:anim calcmode="lin" valueType="num">
                                      <p:cBhvr>
                                        <p:cTn id="80" dur="1000" fill="hold"/>
                                        <p:tgtEl>
                                          <p:spTgt spid="26"/>
                                        </p:tgtEl>
                                        <p:attrNameLst>
                                          <p:attrName>ppt_x</p:attrName>
                                        </p:attrNameLst>
                                      </p:cBhvr>
                                      <p:tavLst>
                                        <p:tav tm="0">
                                          <p:val>
                                            <p:strVal val="#ppt_x"/>
                                          </p:val>
                                        </p:tav>
                                        <p:tav tm="100000">
                                          <p:val>
                                            <p:strVal val="#ppt_x"/>
                                          </p:val>
                                        </p:tav>
                                      </p:tavLst>
                                    </p:anim>
                                    <p:anim calcmode="lin" valueType="num">
                                      <p:cBhvr>
                                        <p:cTn id="81" dur="1000" fill="hold"/>
                                        <p:tgtEl>
                                          <p:spTgt spid="26"/>
                                        </p:tgtEl>
                                        <p:attrNameLst>
                                          <p:attrName>ppt_y</p:attrName>
                                        </p:attrNameLst>
                                      </p:cBhvr>
                                      <p:tavLst>
                                        <p:tav tm="0">
                                          <p:val>
                                            <p:strVal val="#ppt_y-.1"/>
                                          </p:val>
                                        </p:tav>
                                        <p:tav tm="100000">
                                          <p:val>
                                            <p:strVal val="#ppt_y"/>
                                          </p:val>
                                        </p:tav>
                                      </p:tavLst>
                                    </p:anim>
                                  </p:childTnLst>
                                </p:cTn>
                              </p:par>
                            </p:childTnLst>
                          </p:cTn>
                        </p:par>
                        <p:par>
                          <p:cTn id="82" fill="hold">
                            <p:stCondLst>
                              <p:cond delay="4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2000"/>
                                        <p:tgtEl>
                                          <p:spTgt spid="70"/>
                                        </p:tgtEl>
                                      </p:cBhvr>
                                    </p:animEffect>
                                  </p:childTnLst>
                                </p:cTn>
                              </p:par>
                              <p:par>
                                <p:cTn id="86" presetID="47"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1000"/>
                                        <p:tgtEl>
                                          <p:spTgt spid="27"/>
                                        </p:tgtEl>
                                      </p:cBhvr>
                                    </p:animEffect>
                                    <p:anim calcmode="lin" valueType="num">
                                      <p:cBhvr>
                                        <p:cTn id="89" dur="1000" fill="hold"/>
                                        <p:tgtEl>
                                          <p:spTgt spid="27"/>
                                        </p:tgtEl>
                                        <p:attrNameLst>
                                          <p:attrName>ppt_x</p:attrName>
                                        </p:attrNameLst>
                                      </p:cBhvr>
                                      <p:tavLst>
                                        <p:tav tm="0">
                                          <p:val>
                                            <p:strVal val="#ppt_x"/>
                                          </p:val>
                                        </p:tav>
                                        <p:tav tm="100000">
                                          <p:val>
                                            <p:strVal val="#ppt_x"/>
                                          </p:val>
                                        </p:tav>
                                      </p:tavLst>
                                    </p:anim>
                                    <p:anim calcmode="lin" valueType="num">
                                      <p:cBhvr>
                                        <p:cTn id="90" dur="1000" fill="hold"/>
                                        <p:tgtEl>
                                          <p:spTgt spid="27"/>
                                        </p:tgtEl>
                                        <p:attrNameLst>
                                          <p:attrName>ppt_y</p:attrName>
                                        </p:attrNameLst>
                                      </p:cBhvr>
                                      <p:tavLst>
                                        <p:tav tm="0">
                                          <p:val>
                                            <p:strVal val="#ppt_y-.1"/>
                                          </p:val>
                                        </p:tav>
                                        <p:tav tm="100000">
                                          <p:val>
                                            <p:strVal val="#ppt_y"/>
                                          </p:val>
                                        </p:tav>
                                      </p:tavLst>
                                    </p:anim>
                                  </p:childTnLst>
                                </p:cTn>
                              </p:par>
                            </p:childTnLst>
                          </p:cTn>
                        </p:par>
                        <p:par>
                          <p:cTn id="91" fill="hold">
                            <p:stCondLst>
                              <p:cond delay="6500"/>
                            </p:stCondLst>
                            <p:childTnLst>
                              <p:par>
                                <p:cTn id="92" presetID="21" presetClass="entr" presetSubtype="1" fill="hold" grpId="0" nodeType="after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wheel(1)">
                                      <p:cBhvr>
                                        <p:cTn id="94" dur="2000"/>
                                        <p:tgtEl>
                                          <p:spTgt spid="7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wipe(up)">
                                      <p:cBhvr>
                                        <p:cTn id="99" dur="1250"/>
                                        <p:tgtEl>
                                          <p:spTgt spid="48"/>
                                        </p:tgtEl>
                                      </p:cBhvr>
                                    </p:animEffect>
                                  </p:childTnLst>
                                </p:cTn>
                              </p:par>
                            </p:childTnLst>
                          </p:cTn>
                        </p:par>
                        <p:par>
                          <p:cTn id="100" fill="hold">
                            <p:stCondLst>
                              <p:cond delay="1250"/>
                            </p:stCondLst>
                            <p:childTnLst>
                              <p:par>
                                <p:cTn id="101" presetID="22" presetClass="entr" presetSubtype="8" fill="hold" nodeType="after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wipe(left)">
                                      <p:cBhvr>
                                        <p:cTn id="103" dur="500"/>
                                        <p:tgtEl>
                                          <p:spTgt spid="29"/>
                                        </p:tgtEl>
                                      </p:cBhvr>
                                    </p:animEffect>
                                  </p:childTnLst>
                                </p:cTn>
                              </p:par>
                              <p:par>
                                <p:cTn id="104" presetID="22" presetClass="entr" presetSubtype="8" fill="hold"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wipe(left)">
                                      <p:cBhvr>
                                        <p:cTn id="106" dur="500"/>
                                        <p:tgtEl>
                                          <p:spTgt spid="32"/>
                                        </p:tgtEl>
                                      </p:cBhvr>
                                    </p:animEffect>
                                  </p:childTnLst>
                                </p:cTn>
                              </p:par>
                            </p:childTnLst>
                          </p:cTn>
                        </p:par>
                        <p:par>
                          <p:cTn id="107" fill="hold">
                            <p:stCondLst>
                              <p:cond delay="1750"/>
                            </p:stCondLst>
                            <p:childTnLst>
                              <p:par>
                                <p:cTn id="108" presetID="2" presetClass="entr" presetSubtype="8" fill="hold" grpId="0" nodeType="afterEffect">
                                  <p:stCondLst>
                                    <p:cond delay="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ppt_y"/>
                                          </p:val>
                                        </p:tav>
                                        <p:tav tm="100000">
                                          <p:val>
                                            <p:strVal val="#ppt_y"/>
                                          </p:val>
                                        </p:tav>
                                      </p:tavLst>
                                    </p:anim>
                                  </p:childTnLst>
                                </p:cTn>
                              </p:par>
                              <p:par>
                                <p:cTn id="112" presetID="2" presetClass="entr" presetSubtype="8" fill="hold" grpId="0" nodeType="withEffect">
                                  <p:stCondLst>
                                    <p:cond delay="0"/>
                                  </p:stCondLst>
                                  <p:childTnLst>
                                    <p:set>
                                      <p:cBhvr>
                                        <p:cTn id="113" dur="1" fill="hold">
                                          <p:stCondLst>
                                            <p:cond delay="0"/>
                                          </p:stCondLst>
                                        </p:cTn>
                                        <p:tgtEl>
                                          <p:spTgt spid="31"/>
                                        </p:tgtEl>
                                        <p:attrNameLst>
                                          <p:attrName>style.visibility</p:attrName>
                                        </p:attrNameLst>
                                      </p:cBhvr>
                                      <p:to>
                                        <p:strVal val="visible"/>
                                      </p:to>
                                    </p:set>
                                    <p:anim calcmode="lin" valueType="num">
                                      <p:cBhvr additive="base">
                                        <p:cTn id="114" dur="500" fill="hold"/>
                                        <p:tgtEl>
                                          <p:spTgt spid="31"/>
                                        </p:tgtEl>
                                        <p:attrNameLst>
                                          <p:attrName>ppt_x</p:attrName>
                                        </p:attrNameLst>
                                      </p:cBhvr>
                                      <p:tavLst>
                                        <p:tav tm="0">
                                          <p:val>
                                            <p:strVal val="0-#ppt_w/2"/>
                                          </p:val>
                                        </p:tav>
                                        <p:tav tm="100000">
                                          <p:val>
                                            <p:strVal val="#ppt_x"/>
                                          </p:val>
                                        </p:tav>
                                      </p:tavLst>
                                    </p:anim>
                                    <p:anim calcmode="lin" valueType="num">
                                      <p:cBhvr additive="base">
                                        <p:cTn id="115"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wipe(up)">
                                      <p:cBhvr>
                                        <p:cTn id="120" dur="500"/>
                                        <p:tgtEl>
                                          <p:spTgt spid="50"/>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34"/>
                                        </p:tgtEl>
                                        <p:attrNameLst>
                                          <p:attrName>style.visibility</p:attrName>
                                        </p:attrNameLst>
                                      </p:cBhvr>
                                      <p:to>
                                        <p:strVal val="visible"/>
                                      </p:to>
                                    </p:set>
                                    <p:animEffect transition="in" filter="wipe(left)">
                                      <p:cBhvr>
                                        <p:cTn id="124" dur="500"/>
                                        <p:tgtEl>
                                          <p:spTgt spid="34"/>
                                        </p:tgtEl>
                                      </p:cBhvr>
                                    </p:animEffect>
                                  </p:childTnLst>
                                </p:cTn>
                              </p:par>
                              <p:par>
                                <p:cTn id="125" presetID="22" presetClass="entr" presetSubtype="8" fill="hold" nodeType="with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1000"/>
                            </p:stCondLst>
                            <p:childTnLst>
                              <p:par>
                                <p:cTn id="129" presetID="2" presetClass="entr" presetSubtype="8" fill="hold" grpId="0" nodeType="afterEffect">
                                  <p:stCondLst>
                                    <p:cond delay="0"/>
                                  </p:stCondLst>
                                  <p:childTnLst>
                                    <p:set>
                                      <p:cBhvr>
                                        <p:cTn id="130" dur="1" fill="hold">
                                          <p:stCondLst>
                                            <p:cond delay="0"/>
                                          </p:stCondLst>
                                        </p:cTn>
                                        <p:tgtEl>
                                          <p:spTgt spid="35"/>
                                        </p:tgtEl>
                                        <p:attrNameLst>
                                          <p:attrName>style.visibility</p:attrName>
                                        </p:attrNameLst>
                                      </p:cBhvr>
                                      <p:to>
                                        <p:strVal val="visible"/>
                                      </p:to>
                                    </p:set>
                                    <p:anim calcmode="lin" valueType="num">
                                      <p:cBhvr additive="base">
                                        <p:cTn id="131" dur="500" fill="hold"/>
                                        <p:tgtEl>
                                          <p:spTgt spid="35"/>
                                        </p:tgtEl>
                                        <p:attrNameLst>
                                          <p:attrName>ppt_x</p:attrName>
                                        </p:attrNameLst>
                                      </p:cBhvr>
                                      <p:tavLst>
                                        <p:tav tm="0">
                                          <p:val>
                                            <p:strVal val="0-#ppt_w/2"/>
                                          </p:val>
                                        </p:tav>
                                        <p:tav tm="100000">
                                          <p:val>
                                            <p:strVal val="#ppt_x"/>
                                          </p:val>
                                        </p:tav>
                                      </p:tavLst>
                                    </p:anim>
                                    <p:anim calcmode="lin" valueType="num">
                                      <p:cBhvr additive="base">
                                        <p:cTn id="132" dur="500" fill="hold"/>
                                        <p:tgtEl>
                                          <p:spTgt spid="35"/>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 calcmode="lin" valueType="num">
                                      <p:cBhvr additive="base">
                                        <p:cTn id="135" dur="500" fill="hold"/>
                                        <p:tgtEl>
                                          <p:spTgt spid="36"/>
                                        </p:tgtEl>
                                        <p:attrNameLst>
                                          <p:attrName>ppt_x</p:attrName>
                                        </p:attrNameLst>
                                      </p:cBhvr>
                                      <p:tavLst>
                                        <p:tav tm="0">
                                          <p:val>
                                            <p:strVal val="0-#ppt_w/2"/>
                                          </p:val>
                                        </p:tav>
                                        <p:tav tm="100000">
                                          <p:val>
                                            <p:strVal val="#ppt_x"/>
                                          </p:val>
                                        </p:tav>
                                      </p:tavLst>
                                    </p:anim>
                                    <p:anim calcmode="lin" valueType="num">
                                      <p:cBhvr additive="base">
                                        <p:cTn id="136" dur="500" fill="hold"/>
                                        <p:tgtEl>
                                          <p:spTgt spid="36"/>
                                        </p:tgtEl>
                                        <p:attrNameLst>
                                          <p:attrName>ppt_y</p:attrName>
                                        </p:attrNameLst>
                                      </p:cBhvr>
                                      <p:tavLst>
                                        <p:tav tm="0">
                                          <p:val>
                                            <p:strVal val="#ppt_y"/>
                                          </p:val>
                                        </p:tav>
                                        <p:tav tm="100000">
                                          <p:val>
                                            <p:strVal val="#ppt_y"/>
                                          </p:val>
                                        </p:tav>
                                      </p:tavLst>
                                    </p:anim>
                                  </p:childTnLst>
                                </p:cTn>
                              </p:par>
                            </p:childTnLst>
                          </p:cTn>
                        </p:par>
                        <p:par>
                          <p:cTn id="137" fill="hold">
                            <p:stCondLst>
                              <p:cond delay="7500"/>
                            </p:stCondLst>
                            <p:childTnLst>
                              <p:par>
                                <p:cTn id="138" presetID="21" presetClass="entr" presetSubtype="1" fill="hold" grpId="0" nodeType="afterEffect">
                                  <p:stCondLst>
                                    <p:cond delay="0"/>
                                  </p:stCondLst>
                                  <p:childTnLst>
                                    <p:set>
                                      <p:cBhvr>
                                        <p:cTn id="139" dur="1" fill="hold">
                                          <p:stCondLst>
                                            <p:cond delay="0"/>
                                          </p:stCondLst>
                                        </p:cTn>
                                        <p:tgtEl>
                                          <p:spTgt spid="72"/>
                                        </p:tgtEl>
                                        <p:attrNameLst>
                                          <p:attrName>style.visibility</p:attrName>
                                        </p:attrNameLst>
                                      </p:cBhvr>
                                      <p:to>
                                        <p:strVal val="visible"/>
                                      </p:to>
                                    </p:set>
                                    <p:animEffect transition="in" filter="wheel(1)">
                                      <p:cBhvr>
                                        <p:cTn id="140" dur="2000"/>
                                        <p:tgtEl>
                                          <p:spTgt spid="72"/>
                                        </p:tgtEl>
                                      </p:cBhvr>
                                    </p:animEffect>
                                  </p:childTnLst>
                                </p:cTn>
                              </p:par>
                            </p:childTnLst>
                          </p:cTn>
                        </p:par>
                        <p:par>
                          <p:cTn id="141" fill="hold">
                            <p:stCondLst>
                              <p:cond delay="9500"/>
                            </p:stCondLst>
                            <p:childTnLst>
                              <p:par>
                                <p:cTn id="142" presetID="21" presetClass="entr" presetSubtype="1" fill="hold" grpId="0" nodeType="afterEffect">
                                  <p:stCondLst>
                                    <p:cond delay="0"/>
                                  </p:stCondLst>
                                  <p:childTnLst>
                                    <p:set>
                                      <p:cBhvr>
                                        <p:cTn id="143" dur="1" fill="hold">
                                          <p:stCondLst>
                                            <p:cond delay="0"/>
                                          </p:stCondLst>
                                        </p:cTn>
                                        <p:tgtEl>
                                          <p:spTgt spid="73"/>
                                        </p:tgtEl>
                                        <p:attrNameLst>
                                          <p:attrName>style.visibility</p:attrName>
                                        </p:attrNameLst>
                                      </p:cBhvr>
                                      <p:to>
                                        <p:strVal val="visible"/>
                                      </p:to>
                                    </p:set>
                                    <p:animEffect transition="in" filter="wheel(1)">
                                      <p:cBhvr>
                                        <p:cTn id="144" dur="2000"/>
                                        <p:tgtEl>
                                          <p:spTgt spid="73"/>
                                        </p:tgtEl>
                                      </p:cBhvr>
                                    </p:animEffect>
                                  </p:childTnLst>
                                </p:cTn>
                              </p:par>
                            </p:childTnLst>
                          </p:cTn>
                        </p:par>
                        <p:par>
                          <p:cTn id="145" fill="hold">
                            <p:stCondLst>
                              <p:cond delay="11500"/>
                            </p:stCondLst>
                            <p:childTnLst>
                              <p:par>
                                <p:cTn id="146" presetID="21" presetClass="entr" presetSubtype="1" fill="hold" grpId="0" nodeType="afterEffect">
                                  <p:stCondLst>
                                    <p:cond delay="0"/>
                                  </p:stCondLst>
                                  <p:childTnLst>
                                    <p:set>
                                      <p:cBhvr>
                                        <p:cTn id="147" dur="1" fill="hold">
                                          <p:stCondLst>
                                            <p:cond delay="0"/>
                                          </p:stCondLst>
                                        </p:cTn>
                                        <p:tgtEl>
                                          <p:spTgt spid="74"/>
                                        </p:tgtEl>
                                        <p:attrNameLst>
                                          <p:attrName>style.visibility</p:attrName>
                                        </p:attrNameLst>
                                      </p:cBhvr>
                                      <p:to>
                                        <p:strVal val="visible"/>
                                      </p:to>
                                    </p:set>
                                    <p:animEffect transition="in" filter="wheel(1)">
                                      <p:cBhvr>
                                        <p:cTn id="148" dur="2000"/>
                                        <p:tgtEl>
                                          <p:spTgt spid="74"/>
                                        </p:tgtEl>
                                      </p:cBhvr>
                                    </p:animEffect>
                                  </p:childTnLst>
                                </p:cTn>
                              </p:par>
                            </p:childTnLst>
                          </p:cTn>
                        </p:par>
                        <p:par>
                          <p:cTn id="149" fill="hold">
                            <p:stCondLst>
                              <p:cond delay="13500"/>
                            </p:stCondLst>
                            <p:childTnLst>
                              <p:par>
                                <p:cTn id="150" presetID="21" presetClass="entr" presetSubtype="1" fill="hold" grpId="0" nodeType="afterEffect">
                                  <p:stCondLst>
                                    <p:cond delay="0"/>
                                  </p:stCondLst>
                                  <p:childTnLst>
                                    <p:set>
                                      <p:cBhvr>
                                        <p:cTn id="151" dur="1" fill="hold">
                                          <p:stCondLst>
                                            <p:cond delay="0"/>
                                          </p:stCondLst>
                                        </p:cTn>
                                        <p:tgtEl>
                                          <p:spTgt spid="75"/>
                                        </p:tgtEl>
                                        <p:attrNameLst>
                                          <p:attrName>style.visibility</p:attrName>
                                        </p:attrNameLst>
                                      </p:cBhvr>
                                      <p:to>
                                        <p:strVal val="visible"/>
                                      </p:to>
                                    </p:set>
                                    <p:animEffect transition="in" filter="wheel(1)">
                                      <p:cBhvr>
                                        <p:cTn id="152" dur="2000"/>
                                        <p:tgtEl>
                                          <p:spTgt spid="75"/>
                                        </p:tgtEl>
                                      </p:cBhvr>
                                    </p:animEffect>
                                  </p:childTnLst>
                                </p:cTn>
                              </p:par>
                            </p:childTnLst>
                          </p:cTn>
                        </p:par>
                      </p:childTnLst>
                    </p:cTn>
                  </p:par>
                  <p:par>
                    <p:cTn id="153" fill="hold">
                      <p:stCondLst>
                        <p:cond delay="indefinite"/>
                      </p:stCondLst>
                      <p:childTnLst>
                        <p:par>
                          <p:cTn id="154" fill="hold">
                            <p:stCondLst>
                              <p:cond delay="0"/>
                            </p:stCondLst>
                            <p:childTnLst>
                              <p:par>
                                <p:cTn id="155" presetID="2" presetClass="exit" presetSubtype="4" fill="hold" grpId="1" nodeType="clickEffect">
                                  <p:stCondLst>
                                    <p:cond delay="0"/>
                                  </p:stCondLst>
                                  <p:childTnLst>
                                    <p:anim calcmode="lin" valueType="num">
                                      <p:cBhvr additive="base">
                                        <p:cTn id="156" dur="500"/>
                                        <p:tgtEl>
                                          <p:spTgt spid="51"/>
                                        </p:tgtEl>
                                        <p:attrNameLst>
                                          <p:attrName>ppt_x</p:attrName>
                                        </p:attrNameLst>
                                      </p:cBhvr>
                                      <p:tavLst>
                                        <p:tav tm="0">
                                          <p:val>
                                            <p:strVal val="ppt_x"/>
                                          </p:val>
                                        </p:tav>
                                        <p:tav tm="100000">
                                          <p:val>
                                            <p:strVal val="ppt_x"/>
                                          </p:val>
                                        </p:tav>
                                      </p:tavLst>
                                    </p:anim>
                                    <p:anim calcmode="lin" valueType="num">
                                      <p:cBhvr additive="base">
                                        <p:cTn id="157" dur="500"/>
                                        <p:tgtEl>
                                          <p:spTgt spid="51"/>
                                        </p:tgtEl>
                                        <p:attrNameLst>
                                          <p:attrName>ppt_y</p:attrName>
                                        </p:attrNameLst>
                                      </p:cBhvr>
                                      <p:tavLst>
                                        <p:tav tm="0">
                                          <p:val>
                                            <p:strVal val="ppt_y"/>
                                          </p:val>
                                        </p:tav>
                                        <p:tav tm="100000">
                                          <p:val>
                                            <p:strVal val="1+ppt_h/2"/>
                                          </p:val>
                                        </p:tav>
                                      </p:tavLst>
                                    </p:anim>
                                    <p:set>
                                      <p:cBhvr>
                                        <p:cTn id="158" dur="1" fill="hold">
                                          <p:stCondLst>
                                            <p:cond delay="499"/>
                                          </p:stCondLst>
                                        </p:cTn>
                                        <p:tgtEl>
                                          <p:spTgt spid="51"/>
                                        </p:tgtEl>
                                        <p:attrNameLst>
                                          <p:attrName>style.visibility</p:attrName>
                                        </p:attrNameLst>
                                      </p:cBhvr>
                                      <p:to>
                                        <p:strVal val="hidden"/>
                                      </p:to>
                                    </p:set>
                                  </p:childTnLst>
                                </p:cTn>
                              </p:par>
                              <p:par>
                                <p:cTn id="159" presetID="2" presetClass="exit" presetSubtype="4" fill="hold" nodeType="withEffect">
                                  <p:stCondLst>
                                    <p:cond delay="0"/>
                                  </p:stCondLst>
                                  <p:childTnLst>
                                    <p:anim calcmode="lin" valueType="num">
                                      <p:cBhvr additive="base">
                                        <p:cTn id="160" dur="500"/>
                                        <p:tgtEl>
                                          <p:spTgt spid="21"/>
                                        </p:tgtEl>
                                        <p:attrNameLst>
                                          <p:attrName>ppt_x</p:attrName>
                                        </p:attrNameLst>
                                      </p:cBhvr>
                                      <p:tavLst>
                                        <p:tav tm="0">
                                          <p:val>
                                            <p:strVal val="ppt_x"/>
                                          </p:val>
                                        </p:tav>
                                        <p:tav tm="100000">
                                          <p:val>
                                            <p:strVal val="ppt_x"/>
                                          </p:val>
                                        </p:tav>
                                      </p:tavLst>
                                    </p:anim>
                                    <p:anim calcmode="lin" valueType="num">
                                      <p:cBhvr additive="base">
                                        <p:cTn id="161" dur="500"/>
                                        <p:tgtEl>
                                          <p:spTgt spid="21"/>
                                        </p:tgtEl>
                                        <p:attrNameLst>
                                          <p:attrName>ppt_y</p:attrName>
                                        </p:attrNameLst>
                                      </p:cBhvr>
                                      <p:tavLst>
                                        <p:tav tm="0">
                                          <p:val>
                                            <p:strVal val="ppt_y"/>
                                          </p:val>
                                        </p:tav>
                                        <p:tav tm="100000">
                                          <p:val>
                                            <p:strVal val="1+ppt_h/2"/>
                                          </p:val>
                                        </p:tav>
                                      </p:tavLst>
                                    </p:anim>
                                    <p:set>
                                      <p:cBhvr>
                                        <p:cTn id="162" dur="1" fill="hold">
                                          <p:stCondLst>
                                            <p:cond delay="499"/>
                                          </p:stCondLst>
                                        </p:cTn>
                                        <p:tgtEl>
                                          <p:spTgt spid="21"/>
                                        </p:tgtEl>
                                        <p:attrNameLst>
                                          <p:attrName>style.visibility</p:attrName>
                                        </p:attrNameLst>
                                      </p:cBhvr>
                                      <p:to>
                                        <p:strVal val="hidden"/>
                                      </p:to>
                                    </p:set>
                                  </p:childTnLst>
                                </p:cTn>
                              </p:par>
                              <p:par>
                                <p:cTn id="163" presetID="2" presetClass="exit" presetSubtype="4" fill="hold" nodeType="withEffect">
                                  <p:stCondLst>
                                    <p:cond delay="0"/>
                                  </p:stCondLst>
                                  <p:childTnLst>
                                    <p:anim calcmode="lin" valueType="num">
                                      <p:cBhvr additive="base">
                                        <p:cTn id="164" dur="500"/>
                                        <p:tgtEl>
                                          <p:spTgt spid="22"/>
                                        </p:tgtEl>
                                        <p:attrNameLst>
                                          <p:attrName>ppt_x</p:attrName>
                                        </p:attrNameLst>
                                      </p:cBhvr>
                                      <p:tavLst>
                                        <p:tav tm="0">
                                          <p:val>
                                            <p:strVal val="ppt_x"/>
                                          </p:val>
                                        </p:tav>
                                        <p:tav tm="100000">
                                          <p:val>
                                            <p:strVal val="ppt_x"/>
                                          </p:val>
                                        </p:tav>
                                      </p:tavLst>
                                    </p:anim>
                                    <p:anim calcmode="lin" valueType="num">
                                      <p:cBhvr additive="base">
                                        <p:cTn id="165" dur="500"/>
                                        <p:tgtEl>
                                          <p:spTgt spid="22"/>
                                        </p:tgtEl>
                                        <p:attrNameLst>
                                          <p:attrName>ppt_y</p:attrName>
                                        </p:attrNameLst>
                                      </p:cBhvr>
                                      <p:tavLst>
                                        <p:tav tm="0">
                                          <p:val>
                                            <p:strVal val="ppt_y"/>
                                          </p:val>
                                        </p:tav>
                                        <p:tav tm="100000">
                                          <p:val>
                                            <p:strVal val="1+ppt_h/2"/>
                                          </p:val>
                                        </p:tav>
                                      </p:tavLst>
                                    </p:anim>
                                    <p:set>
                                      <p:cBhvr>
                                        <p:cTn id="166" dur="1" fill="hold">
                                          <p:stCondLst>
                                            <p:cond delay="499"/>
                                          </p:stCondLst>
                                        </p:cTn>
                                        <p:tgtEl>
                                          <p:spTgt spid="22"/>
                                        </p:tgtEl>
                                        <p:attrNameLst>
                                          <p:attrName>style.visibility</p:attrName>
                                        </p:attrNameLst>
                                      </p:cBhvr>
                                      <p:to>
                                        <p:strVal val="hidden"/>
                                      </p:to>
                                    </p:set>
                                  </p:childTnLst>
                                </p:cTn>
                              </p:par>
                              <p:par>
                                <p:cTn id="167" presetID="2" presetClass="exit" presetSubtype="4" fill="hold" nodeType="withEffect">
                                  <p:stCondLst>
                                    <p:cond delay="0"/>
                                  </p:stCondLst>
                                  <p:childTnLst>
                                    <p:anim calcmode="lin" valueType="num">
                                      <p:cBhvr additive="base">
                                        <p:cTn id="168" dur="500"/>
                                        <p:tgtEl>
                                          <p:spTgt spid="23"/>
                                        </p:tgtEl>
                                        <p:attrNameLst>
                                          <p:attrName>ppt_x</p:attrName>
                                        </p:attrNameLst>
                                      </p:cBhvr>
                                      <p:tavLst>
                                        <p:tav tm="0">
                                          <p:val>
                                            <p:strVal val="ppt_x"/>
                                          </p:val>
                                        </p:tav>
                                        <p:tav tm="100000">
                                          <p:val>
                                            <p:strVal val="ppt_x"/>
                                          </p:val>
                                        </p:tav>
                                      </p:tavLst>
                                    </p:anim>
                                    <p:anim calcmode="lin" valueType="num">
                                      <p:cBhvr additive="base">
                                        <p:cTn id="169" dur="500"/>
                                        <p:tgtEl>
                                          <p:spTgt spid="23"/>
                                        </p:tgtEl>
                                        <p:attrNameLst>
                                          <p:attrName>ppt_y</p:attrName>
                                        </p:attrNameLst>
                                      </p:cBhvr>
                                      <p:tavLst>
                                        <p:tav tm="0">
                                          <p:val>
                                            <p:strVal val="ppt_y"/>
                                          </p:val>
                                        </p:tav>
                                        <p:tav tm="100000">
                                          <p:val>
                                            <p:strVal val="1+ppt_h/2"/>
                                          </p:val>
                                        </p:tav>
                                      </p:tavLst>
                                    </p:anim>
                                    <p:set>
                                      <p:cBhvr>
                                        <p:cTn id="170" dur="1" fill="hold">
                                          <p:stCondLst>
                                            <p:cond delay="499"/>
                                          </p:stCondLst>
                                        </p:cTn>
                                        <p:tgtEl>
                                          <p:spTgt spid="23"/>
                                        </p:tgtEl>
                                        <p:attrNameLst>
                                          <p:attrName>style.visibility</p:attrName>
                                        </p:attrNameLst>
                                      </p:cBhvr>
                                      <p:to>
                                        <p:strVal val="hidden"/>
                                      </p:to>
                                    </p:set>
                                  </p:childTnLst>
                                </p:cTn>
                              </p:par>
                              <p:par>
                                <p:cTn id="171" presetID="2" presetClass="exit" presetSubtype="4" fill="hold" nodeType="withEffect">
                                  <p:stCondLst>
                                    <p:cond delay="0"/>
                                  </p:stCondLst>
                                  <p:childTnLst>
                                    <p:anim calcmode="lin" valueType="num">
                                      <p:cBhvr additive="base">
                                        <p:cTn id="172" dur="500"/>
                                        <p:tgtEl>
                                          <p:spTgt spid="24"/>
                                        </p:tgtEl>
                                        <p:attrNameLst>
                                          <p:attrName>ppt_x</p:attrName>
                                        </p:attrNameLst>
                                      </p:cBhvr>
                                      <p:tavLst>
                                        <p:tav tm="0">
                                          <p:val>
                                            <p:strVal val="ppt_x"/>
                                          </p:val>
                                        </p:tav>
                                        <p:tav tm="100000">
                                          <p:val>
                                            <p:strVal val="ppt_x"/>
                                          </p:val>
                                        </p:tav>
                                      </p:tavLst>
                                    </p:anim>
                                    <p:anim calcmode="lin" valueType="num">
                                      <p:cBhvr additive="base">
                                        <p:cTn id="173" dur="500"/>
                                        <p:tgtEl>
                                          <p:spTgt spid="24"/>
                                        </p:tgtEl>
                                        <p:attrNameLst>
                                          <p:attrName>ppt_y</p:attrName>
                                        </p:attrNameLst>
                                      </p:cBhvr>
                                      <p:tavLst>
                                        <p:tav tm="0">
                                          <p:val>
                                            <p:strVal val="ppt_y"/>
                                          </p:val>
                                        </p:tav>
                                        <p:tav tm="100000">
                                          <p:val>
                                            <p:strVal val="1+ppt_h/2"/>
                                          </p:val>
                                        </p:tav>
                                      </p:tavLst>
                                    </p:anim>
                                    <p:set>
                                      <p:cBhvr>
                                        <p:cTn id="174" dur="1" fill="hold">
                                          <p:stCondLst>
                                            <p:cond delay="499"/>
                                          </p:stCondLst>
                                        </p:cTn>
                                        <p:tgtEl>
                                          <p:spTgt spid="24"/>
                                        </p:tgtEl>
                                        <p:attrNameLst>
                                          <p:attrName>style.visibility</p:attrName>
                                        </p:attrNameLst>
                                      </p:cBhvr>
                                      <p:to>
                                        <p:strVal val="hidden"/>
                                      </p:to>
                                    </p:set>
                                  </p:childTnLst>
                                </p:cTn>
                              </p:par>
                              <p:par>
                                <p:cTn id="175" presetID="2" presetClass="exit" presetSubtype="4" fill="hold" grpId="1" nodeType="withEffect">
                                  <p:stCondLst>
                                    <p:cond delay="0"/>
                                  </p:stCondLst>
                                  <p:childTnLst>
                                    <p:anim calcmode="lin" valueType="num">
                                      <p:cBhvr additive="base">
                                        <p:cTn id="176" dur="500"/>
                                        <p:tgtEl>
                                          <p:spTgt spid="26"/>
                                        </p:tgtEl>
                                        <p:attrNameLst>
                                          <p:attrName>ppt_x</p:attrName>
                                        </p:attrNameLst>
                                      </p:cBhvr>
                                      <p:tavLst>
                                        <p:tav tm="0">
                                          <p:val>
                                            <p:strVal val="ppt_x"/>
                                          </p:val>
                                        </p:tav>
                                        <p:tav tm="100000">
                                          <p:val>
                                            <p:strVal val="ppt_x"/>
                                          </p:val>
                                        </p:tav>
                                      </p:tavLst>
                                    </p:anim>
                                    <p:anim calcmode="lin" valueType="num">
                                      <p:cBhvr additive="base">
                                        <p:cTn id="177" dur="500"/>
                                        <p:tgtEl>
                                          <p:spTgt spid="26"/>
                                        </p:tgtEl>
                                        <p:attrNameLst>
                                          <p:attrName>ppt_y</p:attrName>
                                        </p:attrNameLst>
                                      </p:cBhvr>
                                      <p:tavLst>
                                        <p:tav tm="0">
                                          <p:val>
                                            <p:strVal val="ppt_y"/>
                                          </p:val>
                                        </p:tav>
                                        <p:tav tm="100000">
                                          <p:val>
                                            <p:strVal val="1+ppt_h/2"/>
                                          </p:val>
                                        </p:tav>
                                      </p:tavLst>
                                    </p:anim>
                                    <p:set>
                                      <p:cBhvr>
                                        <p:cTn id="178" dur="1" fill="hold">
                                          <p:stCondLst>
                                            <p:cond delay="499"/>
                                          </p:stCondLst>
                                        </p:cTn>
                                        <p:tgtEl>
                                          <p:spTgt spid="26"/>
                                        </p:tgtEl>
                                        <p:attrNameLst>
                                          <p:attrName>style.visibility</p:attrName>
                                        </p:attrNameLst>
                                      </p:cBhvr>
                                      <p:to>
                                        <p:strVal val="hidden"/>
                                      </p:to>
                                    </p:set>
                                  </p:childTnLst>
                                </p:cTn>
                              </p:par>
                              <p:par>
                                <p:cTn id="179" presetID="2" presetClass="exit" presetSubtype="4" fill="hold" grpId="1" nodeType="withEffect">
                                  <p:stCondLst>
                                    <p:cond delay="0"/>
                                  </p:stCondLst>
                                  <p:childTnLst>
                                    <p:anim calcmode="lin" valueType="num">
                                      <p:cBhvr additive="base">
                                        <p:cTn id="180" dur="500"/>
                                        <p:tgtEl>
                                          <p:spTgt spid="70"/>
                                        </p:tgtEl>
                                        <p:attrNameLst>
                                          <p:attrName>ppt_x</p:attrName>
                                        </p:attrNameLst>
                                      </p:cBhvr>
                                      <p:tavLst>
                                        <p:tav tm="0">
                                          <p:val>
                                            <p:strVal val="ppt_x"/>
                                          </p:val>
                                        </p:tav>
                                        <p:tav tm="100000">
                                          <p:val>
                                            <p:strVal val="ppt_x"/>
                                          </p:val>
                                        </p:tav>
                                      </p:tavLst>
                                    </p:anim>
                                    <p:anim calcmode="lin" valueType="num">
                                      <p:cBhvr additive="base">
                                        <p:cTn id="181" dur="500"/>
                                        <p:tgtEl>
                                          <p:spTgt spid="70"/>
                                        </p:tgtEl>
                                        <p:attrNameLst>
                                          <p:attrName>ppt_y</p:attrName>
                                        </p:attrNameLst>
                                      </p:cBhvr>
                                      <p:tavLst>
                                        <p:tav tm="0">
                                          <p:val>
                                            <p:strVal val="ppt_y"/>
                                          </p:val>
                                        </p:tav>
                                        <p:tav tm="100000">
                                          <p:val>
                                            <p:strVal val="1+ppt_h/2"/>
                                          </p:val>
                                        </p:tav>
                                      </p:tavLst>
                                    </p:anim>
                                    <p:set>
                                      <p:cBhvr>
                                        <p:cTn id="182" dur="1" fill="hold">
                                          <p:stCondLst>
                                            <p:cond delay="499"/>
                                          </p:stCondLst>
                                        </p:cTn>
                                        <p:tgtEl>
                                          <p:spTgt spid="70"/>
                                        </p:tgtEl>
                                        <p:attrNameLst>
                                          <p:attrName>style.visibility</p:attrName>
                                        </p:attrNameLst>
                                      </p:cBhvr>
                                      <p:to>
                                        <p:strVal val="hidden"/>
                                      </p:to>
                                    </p:set>
                                  </p:childTnLst>
                                </p:cTn>
                              </p:par>
                              <p:par>
                                <p:cTn id="183" presetID="2" presetClass="exit" presetSubtype="4" fill="hold" grpId="1" nodeType="withEffect">
                                  <p:stCondLst>
                                    <p:cond delay="0"/>
                                  </p:stCondLst>
                                  <p:childTnLst>
                                    <p:anim calcmode="lin" valueType="num">
                                      <p:cBhvr additive="base">
                                        <p:cTn id="184" dur="500"/>
                                        <p:tgtEl>
                                          <p:spTgt spid="27"/>
                                        </p:tgtEl>
                                        <p:attrNameLst>
                                          <p:attrName>ppt_x</p:attrName>
                                        </p:attrNameLst>
                                      </p:cBhvr>
                                      <p:tavLst>
                                        <p:tav tm="0">
                                          <p:val>
                                            <p:strVal val="ppt_x"/>
                                          </p:val>
                                        </p:tav>
                                        <p:tav tm="100000">
                                          <p:val>
                                            <p:strVal val="ppt_x"/>
                                          </p:val>
                                        </p:tav>
                                      </p:tavLst>
                                    </p:anim>
                                    <p:anim calcmode="lin" valueType="num">
                                      <p:cBhvr additive="base">
                                        <p:cTn id="185" dur="500"/>
                                        <p:tgtEl>
                                          <p:spTgt spid="27"/>
                                        </p:tgtEl>
                                        <p:attrNameLst>
                                          <p:attrName>ppt_y</p:attrName>
                                        </p:attrNameLst>
                                      </p:cBhvr>
                                      <p:tavLst>
                                        <p:tav tm="0">
                                          <p:val>
                                            <p:strVal val="ppt_y"/>
                                          </p:val>
                                        </p:tav>
                                        <p:tav tm="100000">
                                          <p:val>
                                            <p:strVal val="1+ppt_h/2"/>
                                          </p:val>
                                        </p:tav>
                                      </p:tavLst>
                                    </p:anim>
                                    <p:set>
                                      <p:cBhvr>
                                        <p:cTn id="186" dur="1" fill="hold">
                                          <p:stCondLst>
                                            <p:cond delay="499"/>
                                          </p:stCondLst>
                                        </p:cTn>
                                        <p:tgtEl>
                                          <p:spTgt spid="27"/>
                                        </p:tgtEl>
                                        <p:attrNameLst>
                                          <p:attrName>style.visibility</p:attrName>
                                        </p:attrNameLst>
                                      </p:cBhvr>
                                      <p:to>
                                        <p:strVal val="hidden"/>
                                      </p:to>
                                    </p:set>
                                  </p:childTnLst>
                                </p:cTn>
                              </p:par>
                              <p:par>
                                <p:cTn id="187" presetID="2" presetClass="exit" presetSubtype="4" fill="hold" grpId="1" nodeType="withEffect">
                                  <p:stCondLst>
                                    <p:cond delay="0"/>
                                  </p:stCondLst>
                                  <p:childTnLst>
                                    <p:anim calcmode="lin" valueType="num">
                                      <p:cBhvr additive="base">
                                        <p:cTn id="188" dur="500"/>
                                        <p:tgtEl>
                                          <p:spTgt spid="71"/>
                                        </p:tgtEl>
                                        <p:attrNameLst>
                                          <p:attrName>ppt_x</p:attrName>
                                        </p:attrNameLst>
                                      </p:cBhvr>
                                      <p:tavLst>
                                        <p:tav tm="0">
                                          <p:val>
                                            <p:strVal val="ppt_x"/>
                                          </p:val>
                                        </p:tav>
                                        <p:tav tm="100000">
                                          <p:val>
                                            <p:strVal val="ppt_x"/>
                                          </p:val>
                                        </p:tav>
                                      </p:tavLst>
                                    </p:anim>
                                    <p:anim calcmode="lin" valueType="num">
                                      <p:cBhvr additive="base">
                                        <p:cTn id="189" dur="500"/>
                                        <p:tgtEl>
                                          <p:spTgt spid="71"/>
                                        </p:tgtEl>
                                        <p:attrNameLst>
                                          <p:attrName>ppt_y</p:attrName>
                                        </p:attrNameLst>
                                      </p:cBhvr>
                                      <p:tavLst>
                                        <p:tav tm="0">
                                          <p:val>
                                            <p:strVal val="ppt_y"/>
                                          </p:val>
                                        </p:tav>
                                        <p:tav tm="100000">
                                          <p:val>
                                            <p:strVal val="1+ppt_h/2"/>
                                          </p:val>
                                        </p:tav>
                                      </p:tavLst>
                                    </p:anim>
                                    <p:set>
                                      <p:cBhvr>
                                        <p:cTn id="190" dur="1" fill="hold">
                                          <p:stCondLst>
                                            <p:cond delay="499"/>
                                          </p:stCondLst>
                                        </p:cTn>
                                        <p:tgtEl>
                                          <p:spTgt spid="71"/>
                                        </p:tgtEl>
                                        <p:attrNameLst>
                                          <p:attrName>style.visibility</p:attrName>
                                        </p:attrNameLst>
                                      </p:cBhvr>
                                      <p:to>
                                        <p:strVal val="hidden"/>
                                      </p:to>
                                    </p:set>
                                  </p:childTnLst>
                                </p:cTn>
                              </p:par>
                              <p:par>
                                <p:cTn id="191" presetID="2" presetClass="exit" presetSubtype="4" fill="hold" grpId="1" nodeType="withEffect">
                                  <p:stCondLst>
                                    <p:cond delay="0"/>
                                  </p:stCondLst>
                                  <p:childTnLst>
                                    <p:anim calcmode="lin" valueType="num">
                                      <p:cBhvr additive="base">
                                        <p:cTn id="192" dur="500"/>
                                        <p:tgtEl>
                                          <p:spTgt spid="48"/>
                                        </p:tgtEl>
                                        <p:attrNameLst>
                                          <p:attrName>ppt_x</p:attrName>
                                        </p:attrNameLst>
                                      </p:cBhvr>
                                      <p:tavLst>
                                        <p:tav tm="0">
                                          <p:val>
                                            <p:strVal val="ppt_x"/>
                                          </p:val>
                                        </p:tav>
                                        <p:tav tm="100000">
                                          <p:val>
                                            <p:strVal val="ppt_x"/>
                                          </p:val>
                                        </p:tav>
                                      </p:tavLst>
                                    </p:anim>
                                    <p:anim calcmode="lin" valueType="num">
                                      <p:cBhvr additive="base">
                                        <p:cTn id="193" dur="500"/>
                                        <p:tgtEl>
                                          <p:spTgt spid="48"/>
                                        </p:tgtEl>
                                        <p:attrNameLst>
                                          <p:attrName>ppt_y</p:attrName>
                                        </p:attrNameLst>
                                      </p:cBhvr>
                                      <p:tavLst>
                                        <p:tav tm="0">
                                          <p:val>
                                            <p:strVal val="ppt_y"/>
                                          </p:val>
                                        </p:tav>
                                        <p:tav tm="100000">
                                          <p:val>
                                            <p:strVal val="1+ppt_h/2"/>
                                          </p:val>
                                        </p:tav>
                                      </p:tavLst>
                                    </p:anim>
                                    <p:set>
                                      <p:cBhvr>
                                        <p:cTn id="194" dur="1" fill="hold">
                                          <p:stCondLst>
                                            <p:cond delay="499"/>
                                          </p:stCondLst>
                                        </p:cTn>
                                        <p:tgtEl>
                                          <p:spTgt spid="48"/>
                                        </p:tgtEl>
                                        <p:attrNameLst>
                                          <p:attrName>style.visibility</p:attrName>
                                        </p:attrNameLst>
                                      </p:cBhvr>
                                      <p:to>
                                        <p:strVal val="hidden"/>
                                      </p:to>
                                    </p:set>
                                  </p:childTnLst>
                                </p:cTn>
                              </p:par>
                              <p:par>
                                <p:cTn id="195" presetID="2" presetClass="exit" presetSubtype="4" fill="hold" nodeType="withEffect">
                                  <p:stCondLst>
                                    <p:cond delay="0"/>
                                  </p:stCondLst>
                                  <p:childTnLst>
                                    <p:anim calcmode="lin" valueType="num">
                                      <p:cBhvr additive="base">
                                        <p:cTn id="196" dur="500"/>
                                        <p:tgtEl>
                                          <p:spTgt spid="29"/>
                                        </p:tgtEl>
                                        <p:attrNameLst>
                                          <p:attrName>ppt_x</p:attrName>
                                        </p:attrNameLst>
                                      </p:cBhvr>
                                      <p:tavLst>
                                        <p:tav tm="0">
                                          <p:val>
                                            <p:strVal val="ppt_x"/>
                                          </p:val>
                                        </p:tav>
                                        <p:tav tm="100000">
                                          <p:val>
                                            <p:strVal val="ppt_x"/>
                                          </p:val>
                                        </p:tav>
                                      </p:tavLst>
                                    </p:anim>
                                    <p:anim calcmode="lin" valueType="num">
                                      <p:cBhvr additive="base">
                                        <p:cTn id="197" dur="500"/>
                                        <p:tgtEl>
                                          <p:spTgt spid="29"/>
                                        </p:tgtEl>
                                        <p:attrNameLst>
                                          <p:attrName>ppt_y</p:attrName>
                                        </p:attrNameLst>
                                      </p:cBhvr>
                                      <p:tavLst>
                                        <p:tav tm="0">
                                          <p:val>
                                            <p:strVal val="ppt_y"/>
                                          </p:val>
                                        </p:tav>
                                        <p:tav tm="100000">
                                          <p:val>
                                            <p:strVal val="1+ppt_h/2"/>
                                          </p:val>
                                        </p:tav>
                                      </p:tavLst>
                                    </p:anim>
                                    <p:set>
                                      <p:cBhvr>
                                        <p:cTn id="198" dur="1" fill="hold">
                                          <p:stCondLst>
                                            <p:cond delay="499"/>
                                          </p:stCondLst>
                                        </p:cTn>
                                        <p:tgtEl>
                                          <p:spTgt spid="29"/>
                                        </p:tgtEl>
                                        <p:attrNameLst>
                                          <p:attrName>style.visibility</p:attrName>
                                        </p:attrNameLst>
                                      </p:cBhvr>
                                      <p:to>
                                        <p:strVal val="hidden"/>
                                      </p:to>
                                    </p:set>
                                  </p:childTnLst>
                                </p:cTn>
                              </p:par>
                              <p:par>
                                <p:cTn id="199" presetID="2" presetClass="exit" presetSubtype="4" fill="hold" nodeType="withEffect">
                                  <p:stCondLst>
                                    <p:cond delay="0"/>
                                  </p:stCondLst>
                                  <p:childTnLst>
                                    <p:anim calcmode="lin" valueType="num">
                                      <p:cBhvr additive="base">
                                        <p:cTn id="200" dur="500"/>
                                        <p:tgtEl>
                                          <p:spTgt spid="32"/>
                                        </p:tgtEl>
                                        <p:attrNameLst>
                                          <p:attrName>ppt_x</p:attrName>
                                        </p:attrNameLst>
                                      </p:cBhvr>
                                      <p:tavLst>
                                        <p:tav tm="0">
                                          <p:val>
                                            <p:strVal val="ppt_x"/>
                                          </p:val>
                                        </p:tav>
                                        <p:tav tm="100000">
                                          <p:val>
                                            <p:strVal val="ppt_x"/>
                                          </p:val>
                                        </p:tav>
                                      </p:tavLst>
                                    </p:anim>
                                    <p:anim calcmode="lin" valueType="num">
                                      <p:cBhvr additive="base">
                                        <p:cTn id="201" dur="500"/>
                                        <p:tgtEl>
                                          <p:spTgt spid="32"/>
                                        </p:tgtEl>
                                        <p:attrNameLst>
                                          <p:attrName>ppt_y</p:attrName>
                                        </p:attrNameLst>
                                      </p:cBhvr>
                                      <p:tavLst>
                                        <p:tav tm="0">
                                          <p:val>
                                            <p:strVal val="ppt_y"/>
                                          </p:val>
                                        </p:tav>
                                        <p:tav tm="100000">
                                          <p:val>
                                            <p:strVal val="1+ppt_h/2"/>
                                          </p:val>
                                        </p:tav>
                                      </p:tavLst>
                                    </p:anim>
                                    <p:set>
                                      <p:cBhvr>
                                        <p:cTn id="202" dur="1" fill="hold">
                                          <p:stCondLst>
                                            <p:cond delay="499"/>
                                          </p:stCondLst>
                                        </p:cTn>
                                        <p:tgtEl>
                                          <p:spTgt spid="32"/>
                                        </p:tgtEl>
                                        <p:attrNameLst>
                                          <p:attrName>style.visibility</p:attrName>
                                        </p:attrNameLst>
                                      </p:cBhvr>
                                      <p:to>
                                        <p:strVal val="hidden"/>
                                      </p:to>
                                    </p:set>
                                  </p:childTnLst>
                                </p:cTn>
                              </p:par>
                              <p:par>
                                <p:cTn id="203" presetID="2" presetClass="exit" presetSubtype="4" fill="hold" grpId="1" nodeType="withEffect">
                                  <p:stCondLst>
                                    <p:cond delay="0"/>
                                  </p:stCondLst>
                                  <p:childTnLst>
                                    <p:anim calcmode="lin" valueType="num">
                                      <p:cBhvr additive="base">
                                        <p:cTn id="204" dur="500"/>
                                        <p:tgtEl>
                                          <p:spTgt spid="30"/>
                                        </p:tgtEl>
                                        <p:attrNameLst>
                                          <p:attrName>ppt_x</p:attrName>
                                        </p:attrNameLst>
                                      </p:cBhvr>
                                      <p:tavLst>
                                        <p:tav tm="0">
                                          <p:val>
                                            <p:strVal val="ppt_x"/>
                                          </p:val>
                                        </p:tav>
                                        <p:tav tm="100000">
                                          <p:val>
                                            <p:strVal val="ppt_x"/>
                                          </p:val>
                                        </p:tav>
                                      </p:tavLst>
                                    </p:anim>
                                    <p:anim calcmode="lin" valueType="num">
                                      <p:cBhvr additive="base">
                                        <p:cTn id="205" dur="500"/>
                                        <p:tgtEl>
                                          <p:spTgt spid="30"/>
                                        </p:tgtEl>
                                        <p:attrNameLst>
                                          <p:attrName>ppt_y</p:attrName>
                                        </p:attrNameLst>
                                      </p:cBhvr>
                                      <p:tavLst>
                                        <p:tav tm="0">
                                          <p:val>
                                            <p:strVal val="ppt_y"/>
                                          </p:val>
                                        </p:tav>
                                        <p:tav tm="100000">
                                          <p:val>
                                            <p:strVal val="1+ppt_h/2"/>
                                          </p:val>
                                        </p:tav>
                                      </p:tavLst>
                                    </p:anim>
                                    <p:set>
                                      <p:cBhvr>
                                        <p:cTn id="206" dur="1" fill="hold">
                                          <p:stCondLst>
                                            <p:cond delay="499"/>
                                          </p:stCondLst>
                                        </p:cTn>
                                        <p:tgtEl>
                                          <p:spTgt spid="30"/>
                                        </p:tgtEl>
                                        <p:attrNameLst>
                                          <p:attrName>style.visibility</p:attrName>
                                        </p:attrNameLst>
                                      </p:cBhvr>
                                      <p:to>
                                        <p:strVal val="hidden"/>
                                      </p:to>
                                    </p:set>
                                  </p:childTnLst>
                                </p:cTn>
                              </p:par>
                              <p:par>
                                <p:cTn id="207" presetID="2" presetClass="exit" presetSubtype="4" fill="hold" grpId="1" nodeType="withEffect">
                                  <p:stCondLst>
                                    <p:cond delay="0"/>
                                  </p:stCondLst>
                                  <p:childTnLst>
                                    <p:anim calcmode="lin" valueType="num">
                                      <p:cBhvr additive="base">
                                        <p:cTn id="208" dur="500"/>
                                        <p:tgtEl>
                                          <p:spTgt spid="31"/>
                                        </p:tgtEl>
                                        <p:attrNameLst>
                                          <p:attrName>ppt_x</p:attrName>
                                        </p:attrNameLst>
                                      </p:cBhvr>
                                      <p:tavLst>
                                        <p:tav tm="0">
                                          <p:val>
                                            <p:strVal val="ppt_x"/>
                                          </p:val>
                                        </p:tav>
                                        <p:tav tm="100000">
                                          <p:val>
                                            <p:strVal val="ppt_x"/>
                                          </p:val>
                                        </p:tav>
                                      </p:tavLst>
                                    </p:anim>
                                    <p:anim calcmode="lin" valueType="num">
                                      <p:cBhvr additive="base">
                                        <p:cTn id="209" dur="500"/>
                                        <p:tgtEl>
                                          <p:spTgt spid="31"/>
                                        </p:tgtEl>
                                        <p:attrNameLst>
                                          <p:attrName>ppt_y</p:attrName>
                                        </p:attrNameLst>
                                      </p:cBhvr>
                                      <p:tavLst>
                                        <p:tav tm="0">
                                          <p:val>
                                            <p:strVal val="ppt_y"/>
                                          </p:val>
                                        </p:tav>
                                        <p:tav tm="100000">
                                          <p:val>
                                            <p:strVal val="1+ppt_h/2"/>
                                          </p:val>
                                        </p:tav>
                                      </p:tavLst>
                                    </p:anim>
                                    <p:set>
                                      <p:cBhvr>
                                        <p:cTn id="210" dur="1" fill="hold">
                                          <p:stCondLst>
                                            <p:cond delay="499"/>
                                          </p:stCondLst>
                                        </p:cTn>
                                        <p:tgtEl>
                                          <p:spTgt spid="31"/>
                                        </p:tgtEl>
                                        <p:attrNameLst>
                                          <p:attrName>style.visibility</p:attrName>
                                        </p:attrNameLst>
                                      </p:cBhvr>
                                      <p:to>
                                        <p:strVal val="hidden"/>
                                      </p:to>
                                    </p:set>
                                  </p:childTnLst>
                                </p:cTn>
                              </p:par>
                              <p:par>
                                <p:cTn id="211" presetID="2" presetClass="exit" presetSubtype="4" fill="hold" grpId="1" nodeType="withEffect">
                                  <p:stCondLst>
                                    <p:cond delay="0"/>
                                  </p:stCondLst>
                                  <p:childTnLst>
                                    <p:anim calcmode="lin" valueType="num">
                                      <p:cBhvr additive="base">
                                        <p:cTn id="212" dur="500"/>
                                        <p:tgtEl>
                                          <p:spTgt spid="50"/>
                                        </p:tgtEl>
                                        <p:attrNameLst>
                                          <p:attrName>ppt_x</p:attrName>
                                        </p:attrNameLst>
                                      </p:cBhvr>
                                      <p:tavLst>
                                        <p:tav tm="0">
                                          <p:val>
                                            <p:strVal val="ppt_x"/>
                                          </p:val>
                                        </p:tav>
                                        <p:tav tm="100000">
                                          <p:val>
                                            <p:strVal val="ppt_x"/>
                                          </p:val>
                                        </p:tav>
                                      </p:tavLst>
                                    </p:anim>
                                    <p:anim calcmode="lin" valueType="num">
                                      <p:cBhvr additive="base">
                                        <p:cTn id="213" dur="500"/>
                                        <p:tgtEl>
                                          <p:spTgt spid="50"/>
                                        </p:tgtEl>
                                        <p:attrNameLst>
                                          <p:attrName>ppt_y</p:attrName>
                                        </p:attrNameLst>
                                      </p:cBhvr>
                                      <p:tavLst>
                                        <p:tav tm="0">
                                          <p:val>
                                            <p:strVal val="ppt_y"/>
                                          </p:val>
                                        </p:tav>
                                        <p:tav tm="100000">
                                          <p:val>
                                            <p:strVal val="1+ppt_h/2"/>
                                          </p:val>
                                        </p:tav>
                                      </p:tavLst>
                                    </p:anim>
                                    <p:set>
                                      <p:cBhvr>
                                        <p:cTn id="214" dur="1" fill="hold">
                                          <p:stCondLst>
                                            <p:cond delay="499"/>
                                          </p:stCondLst>
                                        </p:cTn>
                                        <p:tgtEl>
                                          <p:spTgt spid="50"/>
                                        </p:tgtEl>
                                        <p:attrNameLst>
                                          <p:attrName>style.visibility</p:attrName>
                                        </p:attrNameLst>
                                      </p:cBhvr>
                                      <p:to>
                                        <p:strVal val="hidden"/>
                                      </p:to>
                                    </p:set>
                                  </p:childTnLst>
                                </p:cTn>
                              </p:par>
                              <p:par>
                                <p:cTn id="215" presetID="2" presetClass="exit" presetSubtype="4" fill="hold" nodeType="withEffect">
                                  <p:stCondLst>
                                    <p:cond delay="0"/>
                                  </p:stCondLst>
                                  <p:childTnLst>
                                    <p:anim calcmode="lin" valueType="num">
                                      <p:cBhvr additive="base">
                                        <p:cTn id="216" dur="500"/>
                                        <p:tgtEl>
                                          <p:spTgt spid="34"/>
                                        </p:tgtEl>
                                        <p:attrNameLst>
                                          <p:attrName>ppt_x</p:attrName>
                                        </p:attrNameLst>
                                      </p:cBhvr>
                                      <p:tavLst>
                                        <p:tav tm="0">
                                          <p:val>
                                            <p:strVal val="ppt_x"/>
                                          </p:val>
                                        </p:tav>
                                        <p:tav tm="100000">
                                          <p:val>
                                            <p:strVal val="ppt_x"/>
                                          </p:val>
                                        </p:tav>
                                      </p:tavLst>
                                    </p:anim>
                                    <p:anim calcmode="lin" valueType="num">
                                      <p:cBhvr additive="base">
                                        <p:cTn id="217" dur="500"/>
                                        <p:tgtEl>
                                          <p:spTgt spid="34"/>
                                        </p:tgtEl>
                                        <p:attrNameLst>
                                          <p:attrName>ppt_y</p:attrName>
                                        </p:attrNameLst>
                                      </p:cBhvr>
                                      <p:tavLst>
                                        <p:tav tm="0">
                                          <p:val>
                                            <p:strVal val="ppt_y"/>
                                          </p:val>
                                        </p:tav>
                                        <p:tav tm="100000">
                                          <p:val>
                                            <p:strVal val="1+ppt_h/2"/>
                                          </p:val>
                                        </p:tav>
                                      </p:tavLst>
                                    </p:anim>
                                    <p:set>
                                      <p:cBhvr>
                                        <p:cTn id="218" dur="1" fill="hold">
                                          <p:stCondLst>
                                            <p:cond delay="499"/>
                                          </p:stCondLst>
                                        </p:cTn>
                                        <p:tgtEl>
                                          <p:spTgt spid="34"/>
                                        </p:tgtEl>
                                        <p:attrNameLst>
                                          <p:attrName>style.visibility</p:attrName>
                                        </p:attrNameLst>
                                      </p:cBhvr>
                                      <p:to>
                                        <p:strVal val="hidden"/>
                                      </p:to>
                                    </p:set>
                                  </p:childTnLst>
                                </p:cTn>
                              </p:par>
                              <p:par>
                                <p:cTn id="219" presetID="2" presetClass="exit" presetSubtype="4" fill="hold" nodeType="withEffect">
                                  <p:stCondLst>
                                    <p:cond delay="0"/>
                                  </p:stCondLst>
                                  <p:childTnLst>
                                    <p:anim calcmode="lin" valueType="num">
                                      <p:cBhvr additive="base">
                                        <p:cTn id="220" dur="500"/>
                                        <p:tgtEl>
                                          <p:spTgt spid="37"/>
                                        </p:tgtEl>
                                        <p:attrNameLst>
                                          <p:attrName>ppt_x</p:attrName>
                                        </p:attrNameLst>
                                      </p:cBhvr>
                                      <p:tavLst>
                                        <p:tav tm="0">
                                          <p:val>
                                            <p:strVal val="ppt_x"/>
                                          </p:val>
                                        </p:tav>
                                        <p:tav tm="100000">
                                          <p:val>
                                            <p:strVal val="ppt_x"/>
                                          </p:val>
                                        </p:tav>
                                      </p:tavLst>
                                    </p:anim>
                                    <p:anim calcmode="lin" valueType="num">
                                      <p:cBhvr additive="base">
                                        <p:cTn id="221" dur="500"/>
                                        <p:tgtEl>
                                          <p:spTgt spid="37"/>
                                        </p:tgtEl>
                                        <p:attrNameLst>
                                          <p:attrName>ppt_y</p:attrName>
                                        </p:attrNameLst>
                                      </p:cBhvr>
                                      <p:tavLst>
                                        <p:tav tm="0">
                                          <p:val>
                                            <p:strVal val="ppt_y"/>
                                          </p:val>
                                        </p:tav>
                                        <p:tav tm="100000">
                                          <p:val>
                                            <p:strVal val="1+ppt_h/2"/>
                                          </p:val>
                                        </p:tav>
                                      </p:tavLst>
                                    </p:anim>
                                    <p:set>
                                      <p:cBhvr>
                                        <p:cTn id="222" dur="1" fill="hold">
                                          <p:stCondLst>
                                            <p:cond delay="499"/>
                                          </p:stCondLst>
                                        </p:cTn>
                                        <p:tgtEl>
                                          <p:spTgt spid="37"/>
                                        </p:tgtEl>
                                        <p:attrNameLst>
                                          <p:attrName>style.visibility</p:attrName>
                                        </p:attrNameLst>
                                      </p:cBhvr>
                                      <p:to>
                                        <p:strVal val="hidden"/>
                                      </p:to>
                                    </p:set>
                                  </p:childTnLst>
                                </p:cTn>
                              </p:par>
                              <p:par>
                                <p:cTn id="223" presetID="2" presetClass="exit" presetSubtype="4" fill="hold" grpId="1" nodeType="withEffect">
                                  <p:stCondLst>
                                    <p:cond delay="0"/>
                                  </p:stCondLst>
                                  <p:childTnLst>
                                    <p:anim calcmode="lin" valueType="num">
                                      <p:cBhvr additive="base">
                                        <p:cTn id="224" dur="500"/>
                                        <p:tgtEl>
                                          <p:spTgt spid="35"/>
                                        </p:tgtEl>
                                        <p:attrNameLst>
                                          <p:attrName>ppt_x</p:attrName>
                                        </p:attrNameLst>
                                      </p:cBhvr>
                                      <p:tavLst>
                                        <p:tav tm="0">
                                          <p:val>
                                            <p:strVal val="ppt_x"/>
                                          </p:val>
                                        </p:tav>
                                        <p:tav tm="100000">
                                          <p:val>
                                            <p:strVal val="ppt_x"/>
                                          </p:val>
                                        </p:tav>
                                      </p:tavLst>
                                    </p:anim>
                                    <p:anim calcmode="lin" valueType="num">
                                      <p:cBhvr additive="base">
                                        <p:cTn id="225" dur="500"/>
                                        <p:tgtEl>
                                          <p:spTgt spid="35"/>
                                        </p:tgtEl>
                                        <p:attrNameLst>
                                          <p:attrName>ppt_y</p:attrName>
                                        </p:attrNameLst>
                                      </p:cBhvr>
                                      <p:tavLst>
                                        <p:tav tm="0">
                                          <p:val>
                                            <p:strVal val="ppt_y"/>
                                          </p:val>
                                        </p:tav>
                                        <p:tav tm="100000">
                                          <p:val>
                                            <p:strVal val="1+ppt_h/2"/>
                                          </p:val>
                                        </p:tav>
                                      </p:tavLst>
                                    </p:anim>
                                    <p:set>
                                      <p:cBhvr>
                                        <p:cTn id="226" dur="1" fill="hold">
                                          <p:stCondLst>
                                            <p:cond delay="499"/>
                                          </p:stCondLst>
                                        </p:cTn>
                                        <p:tgtEl>
                                          <p:spTgt spid="35"/>
                                        </p:tgtEl>
                                        <p:attrNameLst>
                                          <p:attrName>style.visibility</p:attrName>
                                        </p:attrNameLst>
                                      </p:cBhvr>
                                      <p:to>
                                        <p:strVal val="hidden"/>
                                      </p:to>
                                    </p:set>
                                  </p:childTnLst>
                                </p:cTn>
                              </p:par>
                              <p:par>
                                <p:cTn id="227" presetID="2" presetClass="exit" presetSubtype="4" fill="hold" grpId="1" nodeType="withEffect">
                                  <p:stCondLst>
                                    <p:cond delay="0"/>
                                  </p:stCondLst>
                                  <p:childTnLst>
                                    <p:anim calcmode="lin" valueType="num">
                                      <p:cBhvr additive="base">
                                        <p:cTn id="228" dur="500"/>
                                        <p:tgtEl>
                                          <p:spTgt spid="36"/>
                                        </p:tgtEl>
                                        <p:attrNameLst>
                                          <p:attrName>ppt_x</p:attrName>
                                        </p:attrNameLst>
                                      </p:cBhvr>
                                      <p:tavLst>
                                        <p:tav tm="0">
                                          <p:val>
                                            <p:strVal val="ppt_x"/>
                                          </p:val>
                                        </p:tav>
                                        <p:tav tm="100000">
                                          <p:val>
                                            <p:strVal val="ppt_x"/>
                                          </p:val>
                                        </p:tav>
                                      </p:tavLst>
                                    </p:anim>
                                    <p:anim calcmode="lin" valueType="num">
                                      <p:cBhvr additive="base">
                                        <p:cTn id="229" dur="500"/>
                                        <p:tgtEl>
                                          <p:spTgt spid="36"/>
                                        </p:tgtEl>
                                        <p:attrNameLst>
                                          <p:attrName>ppt_y</p:attrName>
                                        </p:attrNameLst>
                                      </p:cBhvr>
                                      <p:tavLst>
                                        <p:tav tm="0">
                                          <p:val>
                                            <p:strVal val="ppt_y"/>
                                          </p:val>
                                        </p:tav>
                                        <p:tav tm="100000">
                                          <p:val>
                                            <p:strVal val="1+ppt_h/2"/>
                                          </p:val>
                                        </p:tav>
                                      </p:tavLst>
                                    </p:anim>
                                    <p:set>
                                      <p:cBhvr>
                                        <p:cTn id="230" dur="1" fill="hold">
                                          <p:stCondLst>
                                            <p:cond delay="499"/>
                                          </p:stCondLst>
                                        </p:cTn>
                                        <p:tgtEl>
                                          <p:spTgt spid="36"/>
                                        </p:tgtEl>
                                        <p:attrNameLst>
                                          <p:attrName>style.visibility</p:attrName>
                                        </p:attrNameLst>
                                      </p:cBhvr>
                                      <p:to>
                                        <p:strVal val="hidden"/>
                                      </p:to>
                                    </p:set>
                                  </p:childTnLst>
                                </p:cTn>
                              </p:par>
                              <p:par>
                                <p:cTn id="231" presetID="2" presetClass="exit" presetSubtype="4" fill="hold" grpId="1" nodeType="withEffect">
                                  <p:stCondLst>
                                    <p:cond delay="0"/>
                                  </p:stCondLst>
                                  <p:childTnLst>
                                    <p:anim calcmode="lin" valueType="num">
                                      <p:cBhvr additive="base">
                                        <p:cTn id="232" dur="500"/>
                                        <p:tgtEl>
                                          <p:spTgt spid="72"/>
                                        </p:tgtEl>
                                        <p:attrNameLst>
                                          <p:attrName>ppt_x</p:attrName>
                                        </p:attrNameLst>
                                      </p:cBhvr>
                                      <p:tavLst>
                                        <p:tav tm="0">
                                          <p:val>
                                            <p:strVal val="ppt_x"/>
                                          </p:val>
                                        </p:tav>
                                        <p:tav tm="100000">
                                          <p:val>
                                            <p:strVal val="ppt_x"/>
                                          </p:val>
                                        </p:tav>
                                      </p:tavLst>
                                    </p:anim>
                                    <p:anim calcmode="lin" valueType="num">
                                      <p:cBhvr additive="base">
                                        <p:cTn id="233" dur="500"/>
                                        <p:tgtEl>
                                          <p:spTgt spid="72"/>
                                        </p:tgtEl>
                                        <p:attrNameLst>
                                          <p:attrName>ppt_y</p:attrName>
                                        </p:attrNameLst>
                                      </p:cBhvr>
                                      <p:tavLst>
                                        <p:tav tm="0">
                                          <p:val>
                                            <p:strVal val="ppt_y"/>
                                          </p:val>
                                        </p:tav>
                                        <p:tav tm="100000">
                                          <p:val>
                                            <p:strVal val="1+ppt_h/2"/>
                                          </p:val>
                                        </p:tav>
                                      </p:tavLst>
                                    </p:anim>
                                    <p:set>
                                      <p:cBhvr>
                                        <p:cTn id="234" dur="1" fill="hold">
                                          <p:stCondLst>
                                            <p:cond delay="499"/>
                                          </p:stCondLst>
                                        </p:cTn>
                                        <p:tgtEl>
                                          <p:spTgt spid="72"/>
                                        </p:tgtEl>
                                        <p:attrNameLst>
                                          <p:attrName>style.visibility</p:attrName>
                                        </p:attrNameLst>
                                      </p:cBhvr>
                                      <p:to>
                                        <p:strVal val="hidden"/>
                                      </p:to>
                                    </p:set>
                                  </p:childTnLst>
                                </p:cTn>
                              </p:par>
                              <p:par>
                                <p:cTn id="235" presetID="2" presetClass="exit" presetSubtype="4" fill="hold" grpId="1" nodeType="withEffect">
                                  <p:stCondLst>
                                    <p:cond delay="0"/>
                                  </p:stCondLst>
                                  <p:childTnLst>
                                    <p:anim calcmode="lin" valueType="num">
                                      <p:cBhvr additive="base">
                                        <p:cTn id="236" dur="500"/>
                                        <p:tgtEl>
                                          <p:spTgt spid="73"/>
                                        </p:tgtEl>
                                        <p:attrNameLst>
                                          <p:attrName>ppt_x</p:attrName>
                                        </p:attrNameLst>
                                      </p:cBhvr>
                                      <p:tavLst>
                                        <p:tav tm="0">
                                          <p:val>
                                            <p:strVal val="ppt_x"/>
                                          </p:val>
                                        </p:tav>
                                        <p:tav tm="100000">
                                          <p:val>
                                            <p:strVal val="ppt_x"/>
                                          </p:val>
                                        </p:tav>
                                      </p:tavLst>
                                    </p:anim>
                                    <p:anim calcmode="lin" valueType="num">
                                      <p:cBhvr additive="base">
                                        <p:cTn id="237" dur="500"/>
                                        <p:tgtEl>
                                          <p:spTgt spid="73"/>
                                        </p:tgtEl>
                                        <p:attrNameLst>
                                          <p:attrName>ppt_y</p:attrName>
                                        </p:attrNameLst>
                                      </p:cBhvr>
                                      <p:tavLst>
                                        <p:tav tm="0">
                                          <p:val>
                                            <p:strVal val="ppt_y"/>
                                          </p:val>
                                        </p:tav>
                                        <p:tav tm="100000">
                                          <p:val>
                                            <p:strVal val="1+ppt_h/2"/>
                                          </p:val>
                                        </p:tav>
                                      </p:tavLst>
                                    </p:anim>
                                    <p:set>
                                      <p:cBhvr>
                                        <p:cTn id="238" dur="1" fill="hold">
                                          <p:stCondLst>
                                            <p:cond delay="499"/>
                                          </p:stCondLst>
                                        </p:cTn>
                                        <p:tgtEl>
                                          <p:spTgt spid="73"/>
                                        </p:tgtEl>
                                        <p:attrNameLst>
                                          <p:attrName>style.visibility</p:attrName>
                                        </p:attrNameLst>
                                      </p:cBhvr>
                                      <p:to>
                                        <p:strVal val="hidden"/>
                                      </p:to>
                                    </p:set>
                                  </p:childTnLst>
                                </p:cTn>
                              </p:par>
                              <p:par>
                                <p:cTn id="239" presetID="2" presetClass="exit" presetSubtype="4" fill="hold" grpId="1" nodeType="withEffect">
                                  <p:stCondLst>
                                    <p:cond delay="0"/>
                                  </p:stCondLst>
                                  <p:childTnLst>
                                    <p:anim calcmode="lin" valueType="num">
                                      <p:cBhvr additive="base">
                                        <p:cTn id="240" dur="500"/>
                                        <p:tgtEl>
                                          <p:spTgt spid="74"/>
                                        </p:tgtEl>
                                        <p:attrNameLst>
                                          <p:attrName>ppt_x</p:attrName>
                                        </p:attrNameLst>
                                      </p:cBhvr>
                                      <p:tavLst>
                                        <p:tav tm="0">
                                          <p:val>
                                            <p:strVal val="ppt_x"/>
                                          </p:val>
                                        </p:tav>
                                        <p:tav tm="100000">
                                          <p:val>
                                            <p:strVal val="ppt_x"/>
                                          </p:val>
                                        </p:tav>
                                      </p:tavLst>
                                    </p:anim>
                                    <p:anim calcmode="lin" valueType="num">
                                      <p:cBhvr additive="base">
                                        <p:cTn id="241" dur="500"/>
                                        <p:tgtEl>
                                          <p:spTgt spid="74"/>
                                        </p:tgtEl>
                                        <p:attrNameLst>
                                          <p:attrName>ppt_y</p:attrName>
                                        </p:attrNameLst>
                                      </p:cBhvr>
                                      <p:tavLst>
                                        <p:tav tm="0">
                                          <p:val>
                                            <p:strVal val="ppt_y"/>
                                          </p:val>
                                        </p:tav>
                                        <p:tav tm="100000">
                                          <p:val>
                                            <p:strVal val="1+ppt_h/2"/>
                                          </p:val>
                                        </p:tav>
                                      </p:tavLst>
                                    </p:anim>
                                    <p:set>
                                      <p:cBhvr>
                                        <p:cTn id="242" dur="1" fill="hold">
                                          <p:stCondLst>
                                            <p:cond delay="499"/>
                                          </p:stCondLst>
                                        </p:cTn>
                                        <p:tgtEl>
                                          <p:spTgt spid="74"/>
                                        </p:tgtEl>
                                        <p:attrNameLst>
                                          <p:attrName>style.visibility</p:attrName>
                                        </p:attrNameLst>
                                      </p:cBhvr>
                                      <p:to>
                                        <p:strVal val="hidden"/>
                                      </p:to>
                                    </p:set>
                                  </p:childTnLst>
                                </p:cTn>
                              </p:par>
                              <p:par>
                                <p:cTn id="243" presetID="2" presetClass="exit" presetSubtype="4" fill="hold" grpId="1" nodeType="withEffect">
                                  <p:stCondLst>
                                    <p:cond delay="0"/>
                                  </p:stCondLst>
                                  <p:childTnLst>
                                    <p:anim calcmode="lin" valueType="num">
                                      <p:cBhvr additive="base">
                                        <p:cTn id="244" dur="500"/>
                                        <p:tgtEl>
                                          <p:spTgt spid="75"/>
                                        </p:tgtEl>
                                        <p:attrNameLst>
                                          <p:attrName>ppt_x</p:attrName>
                                        </p:attrNameLst>
                                      </p:cBhvr>
                                      <p:tavLst>
                                        <p:tav tm="0">
                                          <p:val>
                                            <p:strVal val="ppt_x"/>
                                          </p:val>
                                        </p:tav>
                                        <p:tav tm="100000">
                                          <p:val>
                                            <p:strVal val="ppt_x"/>
                                          </p:val>
                                        </p:tav>
                                      </p:tavLst>
                                    </p:anim>
                                    <p:anim calcmode="lin" valueType="num">
                                      <p:cBhvr additive="base">
                                        <p:cTn id="245" dur="500"/>
                                        <p:tgtEl>
                                          <p:spTgt spid="75"/>
                                        </p:tgtEl>
                                        <p:attrNameLst>
                                          <p:attrName>ppt_y</p:attrName>
                                        </p:attrNameLst>
                                      </p:cBhvr>
                                      <p:tavLst>
                                        <p:tav tm="0">
                                          <p:val>
                                            <p:strVal val="ppt_y"/>
                                          </p:val>
                                        </p:tav>
                                        <p:tav tm="100000">
                                          <p:val>
                                            <p:strVal val="1+ppt_h/2"/>
                                          </p:val>
                                        </p:tav>
                                      </p:tavLst>
                                    </p:anim>
                                    <p:set>
                                      <p:cBhvr>
                                        <p:cTn id="246" dur="1" fill="hold">
                                          <p:stCondLst>
                                            <p:cond delay="499"/>
                                          </p:stCondLst>
                                        </p:cTn>
                                        <p:tgtEl>
                                          <p:spTgt spid="75"/>
                                        </p:tgtEl>
                                        <p:attrNameLst>
                                          <p:attrName>style.visibility</p:attrName>
                                        </p:attrNameLst>
                                      </p:cBhvr>
                                      <p:to>
                                        <p:strVal val="hidden"/>
                                      </p:to>
                                    </p:set>
                                  </p:childTnLst>
                                </p:cTn>
                              </p:par>
                              <p:par>
                                <p:cTn id="247" presetID="2" presetClass="exit" presetSubtype="4" fill="hold" grpId="0" nodeType="withEffect">
                                  <p:stCondLst>
                                    <p:cond delay="0"/>
                                  </p:stCondLst>
                                  <p:childTnLst>
                                    <p:anim calcmode="lin" valueType="num">
                                      <p:cBhvr additive="base">
                                        <p:cTn id="248" dur="500"/>
                                        <p:tgtEl>
                                          <p:spTgt spid="8"/>
                                        </p:tgtEl>
                                        <p:attrNameLst>
                                          <p:attrName>ppt_x</p:attrName>
                                        </p:attrNameLst>
                                      </p:cBhvr>
                                      <p:tavLst>
                                        <p:tav tm="0">
                                          <p:val>
                                            <p:strVal val="ppt_x"/>
                                          </p:val>
                                        </p:tav>
                                        <p:tav tm="100000">
                                          <p:val>
                                            <p:strVal val="ppt_x"/>
                                          </p:val>
                                        </p:tav>
                                      </p:tavLst>
                                    </p:anim>
                                    <p:anim calcmode="lin" valueType="num">
                                      <p:cBhvr additive="base">
                                        <p:cTn id="249" dur="500"/>
                                        <p:tgtEl>
                                          <p:spTgt spid="8"/>
                                        </p:tgtEl>
                                        <p:attrNameLst>
                                          <p:attrName>ppt_y</p:attrName>
                                        </p:attrNameLst>
                                      </p:cBhvr>
                                      <p:tavLst>
                                        <p:tav tm="0">
                                          <p:val>
                                            <p:strVal val="ppt_y"/>
                                          </p:val>
                                        </p:tav>
                                        <p:tav tm="100000">
                                          <p:val>
                                            <p:strVal val="1+ppt_h/2"/>
                                          </p:val>
                                        </p:tav>
                                      </p:tavLst>
                                    </p:anim>
                                    <p:set>
                                      <p:cBhvr>
                                        <p:cTn id="250" dur="1" fill="hold">
                                          <p:stCondLst>
                                            <p:cond delay="499"/>
                                          </p:stCondLst>
                                        </p:cTn>
                                        <p:tgtEl>
                                          <p:spTgt spid="8"/>
                                        </p:tgtEl>
                                        <p:attrNameLst>
                                          <p:attrName>style.visibility</p:attrName>
                                        </p:attrNameLst>
                                      </p:cBhvr>
                                      <p:to>
                                        <p:strVal val="hidden"/>
                                      </p:to>
                                    </p:set>
                                  </p:childTnLst>
                                </p:cTn>
                              </p:par>
                              <p:par>
                                <p:cTn id="251" presetID="2" presetClass="exit" presetSubtype="4" fill="hold" grpId="0" nodeType="withEffect">
                                  <p:stCondLst>
                                    <p:cond delay="0"/>
                                  </p:stCondLst>
                                  <p:childTnLst>
                                    <p:anim calcmode="lin" valueType="num">
                                      <p:cBhvr additive="base">
                                        <p:cTn id="252" dur="500"/>
                                        <p:tgtEl>
                                          <p:spTgt spid="17"/>
                                        </p:tgtEl>
                                        <p:attrNameLst>
                                          <p:attrName>ppt_x</p:attrName>
                                        </p:attrNameLst>
                                      </p:cBhvr>
                                      <p:tavLst>
                                        <p:tav tm="0">
                                          <p:val>
                                            <p:strVal val="ppt_x"/>
                                          </p:val>
                                        </p:tav>
                                        <p:tav tm="100000">
                                          <p:val>
                                            <p:strVal val="ppt_x"/>
                                          </p:val>
                                        </p:tav>
                                      </p:tavLst>
                                    </p:anim>
                                    <p:anim calcmode="lin" valueType="num">
                                      <p:cBhvr additive="base">
                                        <p:cTn id="253" dur="500"/>
                                        <p:tgtEl>
                                          <p:spTgt spid="17"/>
                                        </p:tgtEl>
                                        <p:attrNameLst>
                                          <p:attrName>ppt_y</p:attrName>
                                        </p:attrNameLst>
                                      </p:cBhvr>
                                      <p:tavLst>
                                        <p:tav tm="0">
                                          <p:val>
                                            <p:strVal val="ppt_y"/>
                                          </p:val>
                                        </p:tav>
                                        <p:tav tm="100000">
                                          <p:val>
                                            <p:strVal val="1+ppt_h/2"/>
                                          </p:val>
                                        </p:tav>
                                      </p:tavLst>
                                    </p:anim>
                                    <p:set>
                                      <p:cBhvr>
                                        <p:cTn id="254" dur="1" fill="hold">
                                          <p:stCondLst>
                                            <p:cond delay="499"/>
                                          </p:stCondLst>
                                        </p:cTn>
                                        <p:tgtEl>
                                          <p:spTgt spid="17"/>
                                        </p:tgtEl>
                                        <p:attrNameLst>
                                          <p:attrName>style.visibility</p:attrName>
                                        </p:attrNameLst>
                                      </p:cBhvr>
                                      <p:to>
                                        <p:strVal val="hidden"/>
                                      </p:to>
                                    </p:set>
                                  </p:childTnLst>
                                </p:cTn>
                              </p:par>
                              <p:par>
                                <p:cTn id="255" presetID="2" presetClass="exit" presetSubtype="4" fill="hold" grpId="0" nodeType="withEffect">
                                  <p:stCondLst>
                                    <p:cond delay="0"/>
                                  </p:stCondLst>
                                  <p:childTnLst>
                                    <p:anim calcmode="lin" valueType="num">
                                      <p:cBhvr additive="base">
                                        <p:cTn id="256" dur="500"/>
                                        <p:tgtEl>
                                          <p:spTgt spid="19"/>
                                        </p:tgtEl>
                                        <p:attrNameLst>
                                          <p:attrName>ppt_x</p:attrName>
                                        </p:attrNameLst>
                                      </p:cBhvr>
                                      <p:tavLst>
                                        <p:tav tm="0">
                                          <p:val>
                                            <p:strVal val="ppt_x"/>
                                          </p:val>
                                        </p:tav>
                                        <p:tav tm="100000">
                                          <p:val>
                                            <p:strVal val="ppt_x"/>
                                          </p:val>
                                        </p:tav>
                                      </p:tavLst>
                                    </p:anim>
                                    <p:anim calcmode="lin" valueType="num">
                                      <p:cBhvr additive="base">
                                        <p:cTn id="257" dur="500"/>
                                        <p:tgtEl>
                                          <p:spTgt spid="19"/>
                                        </p:tgtEl>
                                        <p:attrNameLst>
                                          <p:attrName>ppt_y</p:attrName>
                                        </p:attrNameLst>
                                      </p:cBhvr>
                                      <p:tavLst>
                                        <p:tav tm="0">
                                          <p:val>
                                            <p:strVal val="ppt_y"/>
                                          </p:val>
                                        </p:tav>
                                        <p:tav tm="100000">
                                          <p:val>
                                            <p:strVal val="1+ppt_h/2"/>
                                          </p:val>
                                        </p:tav>
                                      </p:tavLst>
                                    </p:anim>
                                    <p:set>
                                      <p:cBhvr>
                                        <p:cTn id="258" dur="1" fill="hold">
                                          <p:stCondLst>
                                            <p:cond delay="499"/>
                                          </p:stCondLst>
                                        </p:cTn>
                                        <p:tgtEl>
                                          <p:spTgt spid="19"/>
                                        </p:tgtEl>
                                        <p:attrNameLst>
                                          <p:attrName>style.visibility</p:attrName>
                                        </p:attrNameLst>
                                      </p:cBhvr>
                                      <p:to>
                                        <p:strVal val="hidden"/>
                                      </p:to>
                                    </p:set>
                                  </p:childTnLst>
                                </p:cTn>
                              </p:par>
                              <p:par>
                                <p:cTn id="259" presetID="2" presetClass="exit" presetSubtype="4" fill="hold" nodeType="withEffect">
                                  <p:stCondLst>
                                    <p:cond delay="0"/>
                                  </p:stCondLst>
                                  <p:childTnLst>
                                    <p:anim calcmode="lin" valueType="num">
                                      <p:cBhvr additive="base">
                                        <p:cTn id="260" dur="500"/>
                                        <p:tgtEl>
                                          <p:spTgt spid="7"/>
                                        </p:tgtEl>
                                        <p:attrNameLst>
                                          <p:attrName>ppt_x</p:attrName>
                                        </p:attrNameLst>
                                      </p:cBhvr>
                                      <p:tavLst>
                                        <p:tav tm="0">
                                          <p:val>
                                            <p:strVal val="ppt_x"/>
                                          </p:val>
                                        </p:tav>
                                        <p:tav tm="100000">
                                          <p:val>
                                            <p:strVal val="ppt_x"/>
                                          </p:val>
                                        </p:tav>
                                      </p:tavLst>
                                    </p:anim>
                                    <p:anim calcmode="lin" valueType="num">
                                      <p:cBhvr additive="base">
                                        <p:cTn id="261" dur="500"/>
                                        <p:tgtEl>
                                          <p:spTgt spid="7"/>
                                        </p:tgtEl>
                                        <p:attrNameLst>
                                          <p:attrName>ppt_y</p:attrName>
                                        </p:attrNameLst>
                                      </p:cBhvr>
                                      <p:tavLst>
                                        <p:tav tm="0">
                                          <p:val>
                                            <p:strVal val="ppt_y"/>
                                          </p:val>
                                        </p:tav>
                                        <p:tav tm="100000">
                                          <p:val>
                                            <p:strVal val="1+ppt_h/2"/>
                                          </p:val>
                                        </p:tav>
                                      </p:tavLst>
                                    </p:anim>
                                    <p:set>
                                      <p:cBhvr>
                                        <p:cTn id="262" dur="1" fill="hold">
                                          <p:stCondLst>
                                            <p:cond delay="499"/>
                                          </p:stCondLst>
                                        </p:cTn>
                                        <p:tgtEl>
                                          <p:spTgt spid="7"/>
                                        </p:tgtEl>
                                        <p:attrNameLst>
                                          <p:attrName>style.visibility</p:attrName>
                                        </p:attrNameLst>
                                      </p:cBhvr>
                                      <p:to>
                                        <p:strVal val="hidden"/>
                                      </p:to>
                                    </p:set>
                                  </p:childTnLst>
                                </p:cTn>
                              </p:par>
                              <p:par>
                                <p:cTn id="263" presetID="2" presetClass="exit" presetSubtype="4" fill="hold" grpId="1" nodeType="withEffect">
                                  <p:stCondLst>
                                    <p:cond delay="0"/>
                                  </p:stCondLst>
                                  <p:childTnLst>
                                    <p:anim calcmode="lin" valueType="num">
                                      <p:cBhvr additive="base">
                                        <p:cTn id="264" dur="500"/>
                                        <p:tgtEl>
                                          <p:spTgt spid="14"/>
                                        </p:tgtEl>
                                        <p:attrNameLst>
                                          <p:attrName>ppt_x</p:attrName>
                                        </p:attrNameLst>
                                      </p:cBhvr>
                                      <p:tavLst>
                                        <p:tav tm="0">
                                          <p:val>
                                            <p:strVal val="ppt_x"/>
                                          </p:val>
                                        </p:tav>
                                        <p:tav tm="100000">
                                          <p:val>
                                            <p:strVal val="ppt_x"/>
                                          </p:val>
                                        </p:tav>
                                      </p:tavLst>
                                    </p:anim>
                                    <p:anim calcmode="lin" valueType="num">
                                      <p:cBhvr additive="base">
                                        <p:cTn id="265" dur="500"/>
                                        <p:tgtEl>
                                          <p:spTgt spid="14"/>
                                        </p:tgtEl>
                                        <p:attrNameLst>
                                          <p:attrName>ppt_y</p:attrName>
                                        </p:attrNameLst>
                                      </p:cBhvr>
                                      <p:tavLst>
                                        <p:tav tm="0">
                                          <p:val>
                                            <p:strVal val="ppt_y"/>
                                          </p:val>
                                        </p:tav>
                                        <p:tav tm="100000">
                                          <p:val>
                                            <p:strVal val="1+ppt_h/2"/>
                                          </p:val>
                                        </p:tav>
                                      </p:tavLst>
                                    </p:anim>
                                    <p:set>
                                      <p:cBhvr>
                                        <p:cTn id="266" dur="1" fill="hold">
                                          <p:stCondLst>
                                            <p:cond delay="499"/>
                                          </p:stCondLst>
                                        </p:cTn>
                                        <p:tgtEl>
                                          <p:spTgt spid="14"/>
                                        </p:tgtEl>
                                        <p:attrNameLst>
                                          <p:attrName>style.visibility</p:attrName>
                                        </p:attrNameLst>
                                      </p:cBhvr>
                                      <p:to>
                                        <p:strVal val="hidden"/>
                                      </p:to>
                                    </p:set>
                                  </p:childTnLst>
                                </p:cTn>
                              </p:par>
                              <p:par>
                                <p:cTn id="267" presetID="2" presetClass="exit" presetSubtype="4" fill="hold" nodeType="withEffect">
                                  <p:stCondLst>
                                    <p:cond delay="0"/>
                                  </p:stCondLst>
                                  <p:childTnLst>
                                    <p:anim calcmode="lin" valueType="num">
                                      <p:cBhvr additive="base">
                                        <p:cTn id="268" dur="500"/>
                                        <p:tgtEl>
                                          <p:spTgt spid="10"/>
                                        </p:tgtEl>
                                        <p:attrNameLst>
                                          <p:attrName>ppt_x</p:attrName>
                                        </p:attrNameLst>
                                      </p:cBhvr>
                                      <p:tavLst>
                                        <p:tav tm="0">
                                          <p:val>
                                            <p:strVal val="ppt_x"/>
                                          </p:val>
                                        </p:tav>
                                        <p:tav tm="100000">
                                          <p:val>
                                            <p:strVal val="ppt_x"/>
                                          </p:val>
                                        </p:tav>
                                      </p:tavLst>
                                    </p:anim>
                                    <p:anim calcmode="lin" valueType="num">
                                      <p:cBhvr additive="base">
                                        <p:cTn id="269" dur="500"/>
                                        <p:tgtEl>
                                          <p:spTgt spid="10"/>
                                        </p:tgtEl>
                                        <p:attrNameLst>
                                          <p:attrName>ppt_y</p:attrName>
                                        </p:attrNameLst>
                                      </p:cBhvr>
                                      <p:tavLst>
                                        <p:tav tm="0">
                                          <p:val>
                                            <p:strVal val="ppt_y"/>
                                          </p:val>
                                        </p:tav>
                                        <p:tav tm="100000">
                                          <p:val>
                                            <p:strVal val="1+ppt_h/2"/>
                                          </p:val>
                                        </p:tav>
                                      </p:tavLst>
                                    </p:anim>
                                    <p:set>
                                      <p:cBhvr>
                                        <p:cTn id="270" dur="1" fill="hold">
                                          <p:stCondLst>
                                            <p:cond delay="499"/>
                                          </p:stCondLst>
                                        </p:cTn>
                                        <p:tgtEl>
                                          <p:spTgt spid="10"/>
                                        </p:tgtEl>
                                        <p:attrNameLst>
                                          <p:attrName>style.visibility</p:attrName>
                                        </p:attrNameLst>
                                      </p:cBhvr>
                                      <p:to>
                                        <p:strVal val="hidden"/>
                                      </p:to>
                                    </p:set>
                                  </p:childTnLst>
                                </p:cTn>
                              </p:par>
                              <p:par>
                                <p:cTn id="271" presetID="2" presetClass="exit" presetSubtype="4" fill="hold" grpId="1" nodeType="withEffect">
                                  <p:stCondLst>
                                    <p:cond delay="0"/>
                                  </p:stCondLst>
                                  <p:childTnLst>
                                    <p:anim calcmode="lin" valueType="num">
                                      <p:cBhvr additive="base">
                                        <p:cTn id="272" dur="500"/>
                                        <p:tgtEl>
                                          <p:spTgt spid="6"/>
                                        </p:tgtEl>
                                        <p:attrNameLst>
                                          <p:attrName>ppt_x</p:attrName>
                                        </p:attrNameLst>
                                      </p:cBhvr>
                                      <p:tavLst>
                                        <p:tav tm="0">
                                          <p:val>
                                            <p:strVal val="ppt_x"/>
                                          </p:val>
                                        </p:tav>
                                        <p:tav tm="100000">
                                          <p:val>
                                            <p:strVal val="ppt_x"/>
                                          </p:val>
                                        </p:tav>
                                      </p:tavLst>
                                    </p:anim>
                                    <p:anim calcmode="lin" valueType="num">
                                      <p:cBhvr additive="base">
                                        <p:cTn id="273" dur="500"/>
                                        <p:tgtEl>
                                          <p:spTgt spid="6"/>
                                        </p:tgtEl>
                                        <p:attrNameLst>
                                          <p:attrName>ppt_y</p:attrName>
                                        </p:attrNameLst>
                                      </p:cBhvr>
                                      <p:tavLst>
                                        <p:tav tm="0">
                                          <p:val>
                                            <p:strVal val="ppt_y"/>
                                          </p:val>
                                        </p:tav>
                                        <p:tav tm="100000">
                                          <p:val>
                                            <p:strVal val="1+ppt_h/2"/>
                                          </p:val>
                                        </p:tav>
                                      </p:tavLst>
                                    </p:anim>
                                    <p:set>
                                      <p:cBhvr>
                                        <p:cTn id="274" dur="1" fill="hold">
                                          <p:stCondLst>
                                            <p:cond delay="499"/>
                                          </p:stCondLst>
                                        </p:cTn>
                                        <p:tgtEl>
                                          <p:spTgt spid="6"/>
                                        </p:tgtEl>
                                        <p:attrNameLst>
                                          <p:attrName>style.visibility</p:attrName>
                                        </p:attrNameLst>
                                      </p:cBhvr>
                                      <p:to>
                                        <p:strVal val="hidden"/>
                                      </p:to>
                                    </p:set>
                                  </p:childTnLst>
                                </p:cTn>
                              </p:par>
                              <p:par>
                                <p:cTn id="275" presetID="2" presetClass="exit" presetSubtype="4" fill="hold" grpId="1" nodeType="withEffect">
                                  <p:stCondLst>
                                    <p:cond delay="0"/>
                                  </p:stCondLst>
                                  <p:childTnLst>
                                    <p:anim calcmode="lin" valueType="num">
                                      <p:cBhvr additive="base">
                                        <p:cTn id="276" dur="500"/>
                                        <p:tgtEl>
                                          <p:spTgt spid="5"/>
                                        </p:tgtEl>
                                        <p:attrNameLst>
                                          <p:attrName>ppt_x</p:attrName>
                                        </p:attrNameLst>
                                      </p:cBhvr>
                                      <p:tavLst>
                                        <p:tav tm="0">
                                          <p:val>
                                            <p:strVal val="ppt_x"/>
                                          </p:val>
                                        </p:tav>
                                        <p:tav tm="100000">
                                          <p:val>
                                            <p:strVal val="ppt_x"/>
                                          </p:val>
                                        </p:tav>
                                      </p:tavLst>
                                    </p:anim>
                                    <p:anim calcmode="lin" valueType="num">
                                      <p:cBhvr additive="base">
                                        <p:cTn id="277" dur="500"/>
                                        <p:tgtEl>
                                          <p:spTgt spid="5"/>
                                        </p:tgtEl>
                                        <p:attrNameLst>
                                          <p:attrName>ppt_y</p:attrName>
                                        </p:attrNameLst>
                                      </p:cBhvr>
                                      <p:tavLst>
                                        <p:tav tm="0">
                                          <p:val>
                                            <p:strVal val="ppt_y"/>
                                          </p:val>
                                        </p:tav>
                                        <p:tav tm="100000">
                                          <p:val>
                                            <p:strVal val="1+ppt_h/2"/>
                                          </p:val>
                                        </p:tav>
                                      </p:tavLst>
                                    </p:anim>
                                    <p:set>
                                      <p:cBhvr>
                                        <p:cTn id="278" dur="1" fill="hold">
                                          <p:stCondLst>
                                            <p:cond delay="499"/>
                                          </p:stCondLst>
                                        </p:cTn>
                                        <p:tgtEl>
                                          <p:spTgt spid="5"/>
                                        </p:tgtEl>
                                        <p:attrNameLst>
                                          <p:attrName>style.visibility</p:attrName>
                                        </p:attrNameLst>
                                      </p:cBhvr>
                                      <p:to>
                                        <p:strVal val="hidden"/>
                                      </p:to>
                                    </p:set>
                                  </p:childTnLst>
                                </p:cTn>
                              </p:par>
                              <p:par>
                                <p:cTn id="279" presetID="2" presetClass="exit" presetSubtype="4" fill="hold" grpId="1" nodeType="withEffect">
                                  <p:stCondLst>
                                    <p:cond delay="0"/>
                                  </p:stCondLst>
                                  <p:childTnLst>
                                    <p:anim calcmode="lin" valueType="num">
                                      <p:cBhvr additive="base">
                                        <p:cTn id="280" dur="500"/>
                                        <p:tgtEl>
                                          <p:spTgt spid="20"/>
                                        </p:tgtEl>
                                        <p:attrNameLst>
                                          <p:attrName>ppt_x</p:attrName>
                                        </p:attrNameLst>
                                      </p:cBhvr>
                                      <p:tavLst>
                                        <p:tav tm="0">
                                          <p:val>
                                            <p:strVal val="ppt_x"/>
                                          </p:val>
                                        </p:tav>
                                        <p:tav tm="100000">
                                          <p:val>
                                            <p:strVal val="ppt_x"/>
                                          </p:val>
                                        </p:tav>
                                      </p:tavLst>
                                    </p:anim>
                                    <p:anim calcmode="lin" valueType="num">
                                      <p:cBhvr additive="base">
                                        <p:cTn id="281" dur="500"/>
                                        <p:tgtEl>
                                          <p:spTgt spid="20"/>
                                        </p:tgtEl>
                                        <p:attrNameLst>
                                          <p:attrName>ppt_y</p:attrName>
                                        </p:attrNameLst>
                                      </p:cBhvr>
                                      <p:tavLst>
                                        <p:tav tm="0">
                                          <p:val>
                                            <p:strVal val="ppt_y"/>
                                          </p:val>
                                        </p:tav>
                                        <p:tav tm="100000">
                                          <p:val>
                                            <p:strVal val="1+ppt_h/2"/>
                                          </p:val>
                                        </p:tav>
                                      </p:tavLst>
                                    </p:anim>
                                    <p:set>
                                      <p:cBhvr>
                                        <p:cTn id="282" dur="1" fill="hold">
                                          <p:stCondLst>
                                            <p:cond delay="499"/>
                                          </p:stCondLst>
                                        </p:cTn>
                                        <p:tgtEl>
                                          <p:spTgt spid="20"/>
                                        </p:tgtEl>
                                        <p:attrNameLst>
                                          <p:attrName>style.visibility</p:attrName>
                                        </p:attrNameLst>
                                      </p:cBhvr>
                                      <p:to>
                                        <p:strVal val="hidden"/>
                                      </p:to>
                                    </p:set>
                                  </p:childTnLst>
                                </p:cTn>
                              </p:par>
                              <p:par>
                                <p:cTn id="283" presetID="2" presetClass="exit" presetSubtype="4" fill="hold" grpId="1" nodeType="withEffect">
                                  <p:stCondLst>
                                    <p:cond delay="0"/>
                                  </p:stCondLst>
                                  <p:childTnLst>
                                    <p:anim calcmode="lin" valueType="num">
                                      <p:cBhvr additive="base">
                                        <p:cTn id="284" dur="500"/>
                                        <p:tgtEl>
                                          <p:spTgt spid="25"/>
                                        </p:tgtEl>
                                        <p:attrNameLst>
                                          <p:attrName>ppt_x</p:attrName>
                                        </p:attrNameLst>
                                      </p:cBhvr>
                                      <p:tavLst>
                                        <p:tav tm="0">
                                          <p:val>
                                            <p:strVal val="ppt_x"/>
                                          </p:val>
                                        </p:tav>
                                        <p:tav tm="100000">
                                          <p:val>
                                            <p:strVal val="ppt_x"/>
                                          </p:val>
                                        </p:tav>
                                      </p:tavLst>
                                    </p:anim>
                                    <p:anim calcmode="lin" valueType="num">
                                      <p:cBhvr additive="base">
                                        <p:cTn id="285" dur="500"/>
                                        <p:tgtEl>
                                          <p:spTgt spid="25"/>
                                        </p:tgtEl>
                                        <p:attrNameLst>
                                          <p:attrName>ppt_y</p:attrName>
                                        </p:attrNameLst>
                                      </p:cBhvr>
                                      <p:tavLst>
                                        <p:tav tm="0">
                                          <p:val>
                                            <p:strVal val="ppt_y"/>
                                          </p:val>
                                        </p:tav>
                                        <p:tav tm="100000">
                                          <p:val>
                                            <p:strVal val="1+ppt_h/2"/>
                                          </p:val>
                                        </p:tav>
                                      </p:tavLst>
                                    </p:anim>
                                    <p:set>
                                      <p:cBhvr>
                                        <p:cTn id="286" dur="1" fill="hold">
                                          <p:stCondLst>
                                            <p:cond delay="499"/>
                                          </p:stCondLst>
                                        </p:cTn>
                                        <p:tgtEl>
                                          <p:spTgt spid="25"/>
                                        </p:tgtEl>
                                        <p:attrNameLst>
                                          <p:attrName>style.visibility</p:attrName>
                                        </p:attrNameLst>
                                      </p:cBhvr>
                                      <p:to>
                                        <p:strVal val="hidden"/>
                                      </p:to>
                                    </p:set>
                                  </p:childTnLst>
                                </p:cTn>
                              </p:par>
                              <p:par>
                                <p:cTn id="287" presetID="2" presetClass="exit" presetSubtype="4" fill="hold" grpId="1" nodeType="withEffect">
                                  <p:stCondLst>
                                    <p:cond delay="0"/>
                                  </p:stCondLst>
                                  <p:childTnLst>
                                    <p:anim calcmode="lin" valueType="num">
                                      <p:cBhvr additive="base">
                                        <p:cTn id="288" dur="500"/>
                                        <p:tgtEl>
                                          <p:spTgt spid="69"/>
                                        </p:tgtEl>
                                        <p:attrNameLst>
                                          <p:attrName>ppt_x</p:attrName>
                                        </p:attrNameLst>
                                      </p:cBhvr>
                                      <p:tavLst>
                                        <p:tav tm="0">
                                          <p:val>
                                            <p:strVal val="ppt_x"/>
                                          </p:val>
                                        </p:tav>
                                        <p:tav tm="100000">
                                          <p:val>
                                            <p:strVal val="ppt_x"/>
                                          </p:val>
                                        </p:tav>
                                      </p:tavLst>
                                    </p:anim>
                                    <p:anim calcmode="lin" valueType="num">
                                      <p:cBhvr additive="base">
                                        <p:cTn id="289" dur="500"/>
                                        <p:tgtEl>
                                          <p:spTgt spid="69"/>
                                        </p:tgtEl>
                                        <p:attrNameLst>
                                          <p:attrName>ppt_y</p:attrName>
                                        </p:attrNameLst>
                                      </p:cBhvr>
                                      <p:tavLst>
                                        <p:tav tm="0">
                                          <p:val>
                                            <p:strVal val="ppt_y"/>
                                          </p:val>
                                        </p:tav>
                                        <p:tav tm="100000">
                                          <p:val>
                                            <p:strVal val="1+ppt_h/2"/>
                                          </p:val>
                                        </p:tav>
                                      </p:tavLst>
                                    </p:anim>
                                    <p:set>
                                      <p:cBhvr>
                                        <p:cTn id="290"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3" grpId="0" animBg="1"/>
      <p:bldP spid="5" grpId="0" animBg="1"/>
      <p:bldP spid="5" grpId="1" animBg="1"/>
      <p:bldP spid="6" grpId="0" animBg="1"/>
      <p:bldP spid="6" grpId="1" animBg="1"/>
      <p:bldP spid="11" grpId="0" animBg="1"/>
      <p:bldP spid="13" grpId="0" animBg="1"/>
      <p:bldP spid="14" grpId="0" animBg="1"/>
      <p:bldP spid="14" grpId="1" animBg="1"/>
      <p:bldP spid="20" grpId="0" animBg="1"/>
      <p:bldP spid="20" grpId="1" animBg="1"/>
      <p:bldP spid="25" grpId="0" animBg="1"/>
      <p:bldP spid="25" grpId="1" animBg="1"/>
      <p:bldP spid="26" grpId="0" animBg="1"/>
      <p:bldP spid="26" grpId="1" animBg="1"/>
      <p:bldP spid="27" grpId="0" animBg="1"/>
      <p:bldP spid="27" grpId="1" animBg="1"/>
      <p:bldP spid="30" grpId="0" animBg="1"/>
      <p:bldP spid="30" grpId="1" animBg="1"/>
      <p:bldP spid="31" grpId="0" animBg="1"/>
      <p:bldP spid="31" grpId="1" animBg="1"/>
      <p:bldP spid="35" grpId="0" animBg="1"/>
      <p:bldP spid="35" grpId="1" animBg="1"/>
      <p:bldP spid="36" grpId="0" animBg="1"/>
      <p:bldP spid="36" grpId="1" animBg="1"/>
      <p:bldP spid="48" grpId="0" animBg="1"/>
      <p:bldP spid="48" grpId="1" animBg="1"/>
      <p:bldP spid="50" grpId="0" animBg="1"/>
      <p:bldP spid="50" grpId="1" animBg="1"/>
      <p:bldP spid="17" grpId="0" animBg="1"/>
      <p:bldP spid="51" grpId="0" animBg="1"/>
      <p:bldP spid="51"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04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What is </a:t>
              </a:r>
              <a:r>
                <a:rPr lang="en-US" sz="5400" dirty="0" err="1"/>
                <a:t>EmptyDir</a:t>
              </a:r>
              <a:r>
                <a:rPr lang="en-US" sz="5400" dirty="0"/>
                <a:t>?</a:t>
              </a:r>
              <a:endParaRPr lang="en-US" sz="5400" dirty="0">
                <a:solidFill>
                  <a:schemeClr val="accent3"/>
                </a:solidFill>
              </a:endParaRPr>
            </a:p>
          </p:txBody>
        </p:sp>
      </p:grpSp>
    </p:spTree>
    <p:extLst>
      <p:ext uri="{BB962C8B-B14F-4D97-AF65-F5344CB8AC3E}">
        <p14:creationId xmlns:p14="http://schemas.microsoft.com/office/powerpoint/2010/main" val="1108684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04CED3-16FB-EDD3-C8DB-9A4B7EB7694F}"/>
              </a:ext>
            </a:extLst>
          </p:cNvPr>
          <p:cNvSpPr txBox="1"/>
          <p:nvPr/>
        </p:nvSpPr>
        <p:spPr>
          <a:xfrm>
            <a:off x="246888" y="365760"/>
            <a:ext cx="11466576" cy="5693866"/>
          </a:xfrm>
          <a:prstGeom prst="rect">
            <a:avLst/>
          </a:prstGeom>
          <a:noFill/>
        </p:spPr>
        <p:txBody>
          <a:bodyPr wrap="square" rtlCol="0">
            <a:spAutoFit/>
          </a:bodyPr>
          <a:lstStyle/>
          <a:p>
            <a:r>
              <a:rPr lang="en-US" sz="2800" dirty="0"/>
              <a:t>An </a:t>
            </a:r>
            <a:r>
              <a:rPr lang="en-US" sz="2800" dirty="0" err="1"/>
              <a:t>emptyDir</a:t>
            </a:r>
            <a:r>
              <a:rPr lang="en-US" sz="2800" dirty="0"/>
              <a:t> volume </a:t>
            </a:r>
            <a:r>
              <a:rPr lang="en-US" sz="2800" b="1" dirty="0">
                <a:solidFill>
                  <a:schemeClr val="accent2"/>
                </a:solidFill>
              </a:rPr>
              <a:t>is first created </a:t>
            </a:r>
            <a:r>
              <a:rPr lang="en-US" sz="2800" dirty="0"/>
              <a:t>when a Pod is assigned to a node, and </a:t>
            </a:r>
            <a:r>
              <a:rPr lang="en-US" sz="2800" b="1" dirty="0">
                <a:solidFill>
                  <a:schemeClr val="accent2"/>
                </a:solidFill>
              </a:rPr>
              <a:t>exists as long as that Pod </a:t>
            </a:r>
            <a:r>
              <a:rPr lang="en-US" sz="2800" dirty="0"/>
              <a:t>is running on that node. </a:t>
            </a:r>
          </a:p>
          <a:p>
            <a:endParaRPr lang="en-US" sz="2800" dirty="0"/>
          </a:p>
          <a:p>
            <a:r>
              <a:rPr lang="en-US" sz="2800" dirty="0"/>
              <a:t>When a Pod is removed from a node for any reason, the data in the </a:t>
            </a:r>
            <a:r>
              <a:rPr lang="en-US" sz="2800" dirty="0" err="1"/>
              <a:t>emptyDir</a:t>
            </a:r>
            <a:r>
              <a:rPr lang="en-US" sz="2800" dirty="0"/>
              <a:t> is deleted permanently.</a:t>
            </a:r>
          </a:p>
          <a:p>
            <a:endParaRPr lang="en-US" sz="2800" dirty="0"/>
          </a:p>
          <a:p>
            <a:r>
              <a:rPr lang="en-US" sz="2800" dirty="0"/>
              <a:t>As the name says, the </a:t>
            </a:r>
            <a:r>
              <a:rPr lang="en-US" sz="2800" b="1" dirty="0" err="1">
                <a:solidFill>
                  <a:schemeClr val="accent2"/>
                </a:solidFill>
              </a:rPr>
              <a:t>emptyDir</a:t>
            </a:r>
            <a:r>
              <a:rPr lang="en-US" sz="2800" b="1" dirty="0">
                <a:solidFill>
                  <a:schemeClr val="accent2"/>
                </a:solidFill>
              </a:rPr>
              <a:t> volume is initially empty. </a:t>
            </a:r>
          </a:p>
          <a:p>
            <a:endParaRPr lang="en-US" sz="2800" dirty="0"/>
          </a:p>
          <a:p>
            <a:r>
              <a:rPr lang="en-US" sz="2800" dirty="0"/>
              <a:t>All containers in the Pod can read and write the same files in the </a:t>
            </a:r>
            <a:r>
              <a:rPr lang="en-US" sz="2800" dirty="0" err="1"/>
              <a:t>emptyDir</a:t>
            </a:r>
            <a:r>
              <a:rPr lang="en-US" sz="2800" dirty="0"/>
              <a:t> volume, though that volume can be mounted at the same or different paths in each container. </a:t>
            </a:r>
          </a:p>
          <a:p>
            <a:endParaRPr lang="en-US" sz="2800" dirty="0"/>
          </a:p>
          <a:p>
            <a:r>
              <a:rPr lang="en-US" sz="2800" dirty="0"/>
              <a:t>Kubernetes will create a random directory on node for the pod.</a:t>
            </a:r>
          </a:p>
        </p:txBody>
      </p:sp>
    </p:spTree>
    <p:extLst>
      <p:ext uri="{BB962C8B-B14F-4D97-AF65-F5344CB8AC3E}">
        <p14:creationId xmlns:p14="http://schemas.microsoft.com/office/powerpoint/2010/main" val="155095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left)">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4">
                                            <p:txEl>
                                              <p:pRg st="6" end="6"/>
                                            </p:txEl>
                                          </p:spTgt>
                                        </p:tgtEl>
                                        <p:attrNameLst>
                                          <p:attrName>style.visibility</p:attrName>
                                        </p:attrNameLst>
                                      </p:cBhvr>
                                      <p:to>
                                        <p:strVal val="visible"/>
                                      </p:to>
                                    </p:set>
                                    <p:animEffect transition="in" filter="wipe(left)">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4">
                                            <p:txEl>
                                              <p:pRg st="8" end="8"/>
                                            </p:txEl>
                                          </p:spTgt>
                                        </p:tgtEl>
                                        <p:attrNameLst>
                                          <p:attrName>style.visibility</p:attrName>
                                        </p:attrNameLst>
                                      </p:cBhvr>
                                      <p:to>
                                        <p:strVal val="visible"/>
                                      </p:to>
                                    </p:set>
                                    <p:animEffect transition="in" filter="wipe(left)">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600ED-2C35-A187-314A-F19E93A8FC70}"/>
              </a:ext>
            </a:extLst>
          </p:cNvPr>
          <p:cNvSpPr/>
          <p:nvPr/>
        </p:nvSpPr>
        <p:spPr>
          <a:xfrm>
            <a:off x="1534885" y="1099458"/>
            <a:ext cx="2623457"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err="1"/>
              <a:t>EmptyDir</a:t>
            </a:r>
            <a:endParaRPr lang="en-US" dirty="0"/>
          </a:p>
        </p:txBody>
      </p:sp>
      <p:grpSp>
        <p:nvGrpSpPr>
          <p:cNvPr id="9" name="Group 8">
            <a:extLst>
              <a:ext uri="{FF2B5EF4-FFF2-40B4-BE49-F238E27FC236}">
                <a16:creationId xmlns:a16="http://schemas.microsoft.com/office/drawing/2014/main" id="{735BD69C-F576-5D8E-C15C-AE203FCB0152}"/>
              </a:ext>
            </a:extLst>
          </p:cNvPr>
          <p:cNvGrpSpPr/>
          <p:nvPr/>
        </p:nvGrpSpPr>
        <p:grpSpPr>
          <a:xfrm>
            <a:off x="7277100" y="838200"/>
            <a:ext cx="2623457" cy="3603171"/>
            <a:chOff x="4566557" y="1099458"/>
            <a:chExt cx="2623457" cy="3603171"/>
          </a:xfrm>
        </p:grpSpPr>
        <p:sp>
          <p:nvSpPr>
            <p:cNvPr id="2" name="Rectangle 1">
              <a:extLst>
                <a:ext uri="{FF2B5EF4-FFF2-40B4-BE49-F238E27FC236}">
                  <a16:creationId xmlns:a16="http://schemas.microsoft.com/office/drawing/2014/main" id="{750E2F55-41FC-5687-B857-8E45B9D12311}"/>
                </a:ext>
              </a:extLst>
            </p:cNvPr>
            <p:cNvSpPr/>
            <p:nvPr/>
          </p:nvSpPr>
          <p:spPr>
            <a:xfrm>
              <a:off x="4566557" y="1099458"/>
              <a:ext cx="2623457" cy="3603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B88900-EFFA-10A5-FE3F-137139D89F27}"/>
                </a:ext>
              </a:extLst>
            </p:cNvPr>
            <p:cNvSpPr txBox="1"/>
            <p:nvPr/>
          </p:nvSpPr>
          <p:spPr>
            <a:xfrm>
              <a:off x="5094513" y="1186230"/>
              <a:ext cx="1752600" cy="707886"/>
            </a:xfrm>
            <a:prstGeom prst="rect">
              <a:avLst/>
            </a:prstGeom>
            <a:noFill/>
          </p:spPr>
          <p:txBody>
            <a:bodyPr wrap="square" rtlCol="0">
              <a:spAutoFit/>
            </a:bodyPr>
            <a:lstStyle/>
            <a:p>
              <a:r>
                <a:rPr lang="en-US" sz="4000" dirty="0"/>
                <a:t>Node</a:t>
              </a:r>
            </a:p>
          </p:txBody>
        </p:sp>
      </p:grpSp>
      <p:grpSp>
        <p:nvGrpSpPr>
          <p:cNvPr id="7" name="Group 6">
            <a:extLst>
              <a:ext uri="{FF2B5EF4-FFF2-40B4-BE49-F238E27FC236}">
                <a16:creationId xmlns:a16="http://schemas.microsoft.com/office/drawing/2014/main" id="{6F8CF19B-927D-F1B6-7908-DD18CF9EC451}"/>
              </a:ext>
            </a:extLst>
          </p:cNvPr>
          <p:cNvGrpSpPr/>
          <p:nvPr/>
        </p:nvGrpSpPr>
        <p:grpSpPr>
          <a:xfrm>
            <a:off x="7886699" y="2639785"/>
            <a:ext cx="1404257" cy="1181100"/>
            <a:chOff x="7587342" y="2239736"/>
            <a:chExt cx="1404257" cy="1181100"/>
          </a:xfrm>
        </p:grpSpPr>
        <p:sp>
          <p:nvSpPr>
            <p:cNvPr id="5" name="Rectangle 4">
              <a:extLst>
                <a:ext uri="{FF2B5EF4-FFF2-40B4-BE49-F238E27FC236}">
                  <a16:creationId xmlns:a16="http://schemas.microsoft.com/office/drawing/2014/main" id="{4733F70B-F0C4-3E51-3904-B10B8BDE6C06}"/>
                </a:ext>
              </a:extLst>
            </p:cNvPr>
            <p:cNvSpPr/>
            <p:nvPr/>
          </p:nvSpPr>
          <p:spPr>
            <a:xfrm>
              <a:off x="7587342" y="2239736"/>
              <a:ext cx="1404257" cy="1181100"/>
            </a:xfrm>
            <a:prstGeom prst="rect">
              <a:avLst/>
            </a:prstGeom>
            <a:scene3d>
              <a:camera prst="perspectiveRelaxed"/>
              <a:lightRig rig="threePt" dir="t"/>
            </a:scene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B820F6-7235-FBDB-FF30-405E5C2CE93E}"/>
                </a:ext>
              </a:extLst>
            </p:cNvPr>
            <p:cNvSpPr txBox="1"/>
            <p:nvPr/>
          </p:nvSpPr>
          <p:spPr>
            <a:xfrm>
              <a:off x="7772399" y="2585025"/>
              <a:ext cx="1219200" cy="584775"/>
            </a:xfrm>
            <a:prstGeom prst="rect">
              <a:avLst/>
            </a:prstGeom>
            <a:noFill/>
          </p:spPr>
          <p:txBody>
            <a:bodyPr wrap="square" rtlCol="0">
              <a:spAutoFit/>
            </a:bodyPr>
            <a:lstStyle/>
            <a:p>
              <a:r>
                <a:rPr lang="en-US" sz="3200" dirty="0"/>
                <a:t>SSD</a:t>
              </a:r>
              <a:endParaRPr lang="en-US" dirty="0"/>
            </a:p>
          </p:txBody>
        </p:sp>
      </p:grpSp>
      <p:sp>
        <p:nvSpPr>
          <p:cNvPr id="10" name="Flowchart: Multidocument 9">
            <a:extLst>
              <a:ext uri="{FF2B5EF4-FFF2-40B4-BE49-F238E27FC236}">
                <a16:creationId xmlns:a16="http://schemas.microsoft.com/office/drawing/2014/main" id="{7C141C04-B50A-0E79-7D5B-AE48F994EC75}"/>
              </a:ext>
            </a:extLst>
          </p:cNvPr>
          <p:cNvSpPr/>
          <p:nvPr/>
        </p:nvSpPr>
        <p:spPr>
          <a:xfrm>
            <a:off x="7668984" y="1719630"/>
            <a:ext cx="1839685" cy="707886"/>
          </a:xfrm>
          <a:prstGeom prst="flowChartMulti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t>RAM</a:t>
            </a:r>
          </a:p>
        </p:txBody>
      </p:sp>
      <p:sp>
        <p:nvSpPr>
          <p:cNvPr id="11" name="Arrow: Right 10">
            <a:extLst>
              <a:ext uri="{FF2B5EF4-FFF2-40B4-BE49-F238E27FC236}">
                <a16:creationId xmlns:a16="http://schemas.microsoft.com/office/drawing/2014/main" id="{FBE2FFE1-5261-A431-9585-F4A3A62A2FCD}"/>
              </a:ext>
            </a:extLst>
          </p:cNvPr>
          <p:cNvSpPr/>
          <p:nvPr/>
        </p:nvSpPr>
        <p:spPr>
          <a:xfrm rot="337348">
            <a:off x="4157664" y="1602970"/>
            <a:ext cx="3585781" cy="46824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B336C7CA-1FAC-0C3A-EF2F-337113182AE7}"/>
              </a:ext>
            </a:extLst>
          </p:cNvPr>
          <p:cNvSpPr/>
          <p:nvPr/>
        </p:nvSpPr>
        <p:spPr>
          <a:xfrm rot="788759">
            <a:off x="4084097" y="2293478"/>
            <a:ext cx="3870334" cy="46824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9B770CE-7E80-55A6-8048-F255D2D66697}"/>
              </a:ext>
            </a:extLst>
          </p:cNvPr>
          <p:cNvSpPr txBox="1"/>
          <p:nvPr/>
        </p:nvSpPr>
        <p:spPr>
          <a:xfrm>
            <a:off x="1874520" y="468868"/>
            <a:ext cx="1664208" cy="369332"/>
          </a:xfrm>
          <a:custGeom>
            <a:avLst/>
            <a:gdLst>
              <a:gd name="connsiteX0" fmla="*/ 0 w 1664208"/>
              <a:gd name="connsiteY0" fmla="*/ 0 h 369332"/>
              <a:gd name="connsiteX1" fmla="*/ 521452 w 1664208"/>
              <a:gd name="connsiteY1" fmla="*/ 0 h 369332"/>
              <a:gd name="connsiteX2" fmla="*/ 1092830 w 1664208"/>
              <a:gd name="connsiteY2" fmla="*/ 0 h 369332"/>
              <a:gd name="connsiteX3" fmla="*/ 1664208 w 1664208"/>
              <a:gd name="connsiteY3" fmla="*/ 0 h 369332"/>
              <a:gd name="connsiteX4" fmla="*/ 1664208 w 1664208"/>
              <a:gd name="connsiteY4" fmla="*/ 369332 h 369332"/>
              <a:gd name="connsiteX5" fmla="*/ 1076188 w 1664208"/>
              <a:gd name="connsiteY5" fmla="*/ 369332 h 369332"/>
              <a:gd name="connsiteX6" fmla="*/ 504810 w 1664208"/>
              <a:gd name="connsiteY6" fmla="*/ 369332 h 369332"/>
              <a:gd name="connsiteX7" fmla="*/ 0 w 1664208"/>
              <a:gd name="connsiteY7" fmla="*/ 369332 h 369332"/>
              <a:gd name="connsiteX8" fmla="*/ 0 w 1664208"/>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4208" h="369332" extrusionOk="0">
                <a:moveTo>
                  <a:pt x="0" y="0"/>
                </a:moveTo>
                <a:cubicBezTo>
                  <a:pt x="112453" y="-23774"/>
                  <a:pt x="325103" y="46462"/>
                  <a:pt x="521452" y="0"/>
                </a:cubicBezTo>
                <a:cubicBezTo>
                  <a:pt x="717801" y="-46462"/>
                  <a:pt x="813015" y="15028"/>
                  <a:pt x="1092830" y="0"/>
                </a:cubicBezTo>
                <a:cubicBezTo>
                  <a:pt x="1372645" y="-15028"/>
                  <a:pt x="1529883" y="30230"/>
                  <a:pt x="1664208" y="0"/>
                </a:cubicBezTo>
                <a:cubicBezTo>
                  <a:pt x="1669881" y="174498"/>
                  <a:pt x="1620241" y="232590"/>
                  <a:pt x="1664208" y="369332"/>
                </a:cubicBezTo>
                <a:cubicBezTo>
                  <a:pt x="1428220" y="413831"/>
                  <a:pt x="1265530" y="308073"/>
                  <a:pt x="1076188" y="369332"/>
                </a:cubicBezTo>
                <a:cubicBezTo>
                  <a:pt x="886846" y="430591"/>
                  <a:pt x="714650" y="315977"/>
                  <a:pt x="504810" y="369332"/>
                </a:cubicBezTo>
                <a:cubicBezTo>
                  <a:pt x="294970" y="422687"/>
                  <a:pt x="123489" y="333569"/>
                  <a:pt x="0" y="369332"/>
                </a:cubicBezTo>
                <a:cubicBezTo>
                  <a:pt x="-21480" y="252237"/>
                  <a:pt x="5016" y="83731"/>
                  <a:pt x="0" y="0"/>
                </a:cubicBezTo>
                <a:close/>
              </a:path>
            </a:pathLst>
          </a:custGeom>
          <a:noFill/>
          <a:ln>
            <a:solidFill>
              <a:schemeClr val="tx1"/>
            </a:solidFill>
            <a:extLst>
              <a:ext uri="{C807C97D-BFC1-408E-A445-0C87EB9F89A2}">
                <ask:lineSketchStyleProps xmlns:ask="http://schemas.microsoft.com/office/drawing/2018/sketchyshapes" sd="3597573597">
                  <a:prstGeom prst="rect">
                    <a:avLst/>
                  </a:prstGeom>
                  <ask:type>
                    <ask:lineSketchScribble/>
                  </ask:type>
                </ask:lineSketchStyleProps>
              </a:ext>
            </a:extLst>
          </a:ln>
        </p:spPr>
        <p:txBody>
          <a:bodyPr wrap="square" rtlCol="0">
            <a:spAutoFit/>
          </a:bodyPr>
          <a:lstStyle/>
          <a:p>
            <a:r>
              <a:rPr lang="en-US" dirty="0"/>
              <a:t>Initially Empty</a:t>
            </a:r>
          </a:p>
        </p:txBody>
      </p:sp>
      <p:sp>
        <p:nvSpPr>
          <p:cNvPr id="14" name="Arrow: Down 13">
            <a:extLst>
              <a:ext uri="{FF2B5EF4-FFF2-40B4-BE49-F238E27FC236}">
                <a16:creationId xmlns:a16="http://schemas.microsoft.com/office/drawing/2014/main" id="{BB70962A-09EB-C8FD-9675-1969317BFB8D}"/>
              </a:ext>
            </a:extLst>
          </p:cNvPr>
          <p:cNvSpPr/>
          <p:nvPr/>
        </p:nvSpPr>
        <p:spPr>
          <a:xfrm>
            <a:off x="2846613" y="838200"/>
            <a:ext cx="317211" cy="368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55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30C6A-F75F-8714-E170-7656C66CC55C}"/>
              </a:ext>
            </a:extLst>
          </p:cNvPr>
          <p:cNvSpPr txBox="1"/>
          <p:nvPr/>
        </p:nvSpPr>
        <p:spPr>
          <a:xfrm>
            <a:off x="422910" y="142947"/>
            <a:ext cx="6094476" cy="3416320"/>
          </a:xfrm>
          <a:prstGeom prst="rect">
            <a:avLst/>
          </a:prstGeom>
          <a:noFill/>
        </p:spPr>
        <p:txBody>
          <a:bodyPr wrap="square">
            <a:spAutoFit/>
          </a:bodyPr>
          <a:lstStyle/>
          <a:p>
            <a:r>
              <a:rPr lang="en-US" sz="2400" dirty="0" err="1"/>
              <a:t>apiVersion</a:t>
            </a:r>
            <a:r>
              <a:rPr lang="en-US" sz="2400" dirty="0"/>
              <a:t>: v1</a:t>
            </a:r>
          </a:p>
          <a:p>
            <a:r>
              <a:rPr lang="en-US" sz="2400" dirty="0"/>
              <a:t>kind: Pod</a:t>
            </a:r>
          </a:p>
          <a:p>
            <a:r>
              <a:rPr lang="en-US" sz="2400" dirty="0"/>
              <a:t>metadata:</a:t>
            </a:r>
          </a:p>
          <a:p>
            <a:r>
              <a:rPr lang="en-US" sz="2400" dirty="0"/>
              <a:t>  name: emptydir-pod1</a:t>
            </a:r>
          </a:p>
          <a:p>
            <a:r>
              <a:rPr lang="en-US" sz="2400" dirty="0"/>
              <a:t>  namespace: core</a:t>
            </a:r>
          </a:p>
          <a:p>
            <a:r>
              <a:rPr lang="en-US" sz="2400" dirty="0"/>
              <a:t>spec:</a:t>
            </a:r>
          </a:p>
          <a:p>
            <a:r>
              <a:rPr lang="en-US" sz="2400" dirty="0"/>
              <a:t>  containers:</a:t>
            </a:r>
          </a:p>
          <a:p>
            <a:r>
              <a:rPr lang="en-US" sz="2400" dirty="0"/>
              <a:t>  - image: nginx</a:t>
            </a:r>
          </a:p>
          <a:p>
            <a:r>
              <a:rPr lang="en-US" sz="2400" dirty="0"/>
              <a:t>    name: emptydir-container1</a:t>
            </a:r>
          </a:p>
        </p:txBody>
      </p:sp>
      <p:sp>
        <p:nvSpPr>
          <p:cNvPr id="4" name="Rectangle 3">
            <a:extLst>
              <a:ext uri="{FF2B5EF4-FFF2-40B4-BE49-F238E27FC236}">
                <a16:creationId xmlns:a16="http://schemas.microsoft.com/office/drawing/2014/main" id="{4483B193-1E93-D63D-77C3-E4E51444D3E9}"/>
              </a:ext>
            </a:extLst>
          </p:cNvPr>
          <p:cNvSpPr/>
          <p:nvPr/>
        </p:nvSpPr>
        <p:spPr>
          <a:xfrm>
            <a:off x="422911" y="545124"/>
            <a:ext cx="1442466" cy="40585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BA9550-7628-A93D-B0FA-67F78A1B479D}"/>
              </a:ext>
            </a:extLst>
          </p:cNvPr>
          <p:cNvSpPr/>
          <p:nvPr/>
        </p:nvSpPr>
        <p:spPr>
          <a:xfrm>
            <a:off x="557022" y="1255308"/>
            <a:ext cx="2999993" cy="40585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1703B09-978D-C389-A59B-A328E70F51C4}"/>
              </a:ext>
            </a:extLst>
          </p:cNvPr>
          <p:cNvSpPr/>
          <p:nvPr/>
        </p:nvSpPr>
        <p:spPr>
          <a:xfrm>
            <a:off x="611886" y="1648181"/>
            <a:ext cx="2277618" cy="40585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7DDDD5-12C4-5DD5-94FB-D17C5D206B97}"/>
              </a:ext>
            </a:extLst>
          </p:cNvPr>
          <p:cNvSpPr/>
          <p:nvPr/>
        </p:nvSpPr>
        <p:spPr>
          <a:xfrm>
            <a:off x="735329" y="3177247"/>
            <a:ext cx="3489197" cy="40585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5B73F1-3BED-7514-E0C4-63FF0B103720}"/>
              </a:ext>
            </a:extLst>
          </p:cNvPr>
          <p:cNvSpPr/>
          <p:nvPr/>
        </p:nvSpPr>
        <p:spPr>
          <a:xfrm>
            <a:off x="614552" y="2773521"/>
            <a:ext cx="2000632" cy="40585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E3889C9-C0B0-58A8-C4F1-BD0A79E6373C}"/>
              </a:ext>
            </a:extLst>
          </p:cNvPr>
          <p:cNvCxnSpPr>
            <a:cxnSpLocks/>
          </p:cNvCxnSpPr>
          <p:nvPr/>
        </p:nvCxnSpPr>
        <p:spPr>
          <a:xfrm>
            <a:off x="611886" y="2773521"/>
            <a:ext cx="1454658"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545708AA-68E7-D971-4315-BBB6B2416CAC}"/>
              </a:ext>
            </a:extLst>
          </p:cNvPr>
          <p:cNvCxnSpPr>
            <a:cxnSpLocks/>
          </p:cNvCxnSpPr>
          <p:nvPr/>
        </p:nvCxnSpPr>
        <p:spPr>
          <a:xfrm>
            <a:off x="741427" y="2884639"/>
            <a:ext cx="0" cy="895953"/>
          </a:xfrm>
          <a:prstGeom prst="line">
            <a:avLst/>
          </a:prstGeom>
          <a:ln w="9525" cap="flat" cmpd="sng" algn="ctr">
            <a:solidFill>
              <a:schemeClr val="dk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92FF9FBC-2EAC-1BE9-8380-FB3F8106D722}"/>
              </a:ext>
            </a:extLst>
          </p:cNvPr>
          <p:cNvCxnSpPr>
            <a:cxnSpLocks/>
          </p:cNvCxnSpPr>
          <p:nvPr/>
        </p:nvCxnSpPr>
        <p:spPr>
          <a:xfrm>
            <a:off x="735330" y="3559267"/>
            <a:ext cx="3333750"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15" name="Rectangle 14">
            <a:extLst>
              <a:ext uri="{FF2B5EF4-FFF2-40B4-BE49-F238E27FC236}">
                <a16:creationId xmlns:a16="http://schemas.microsoft.com/office/drawing/2014/main" id="{21883030-482E-199E-8A1E-93A41D00E0CA}"/>
              </a:ext>
            </a:extLst>
          </p:cNvPr>
          <p:cNvSpPr/>
          <p:nvPr/>
        </p:nvSpPr>
        <p:spPr>
          <a:xfrm>
            <a:off x="557022" y="2446906"/>
            <a:ext cx="3667506" cy="12234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57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2000"/>
                                        <p:tgtEl>
                                          <p:spTgt spid="7"/>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heel(1)">
                                      <p:cBhvr>
                                        <p:cTn id="37" dur="2000"/>
                                        <p:tgtEl>
                                          <p:spTgt spid="8"/>
                                        </p:tgtEl>
                                      </p:cBhvr>
                                    </p:animEffect>
                                  </p:childTnLst>
                                </p:cTn>
                              </p:par>
                              <p:par>
                                <p:cTn id="38" presetID="1" presetClass="exit" presetSubtype="0" fill="hold" nodeType="withEffect">
                                  <p:stCondLst>
                                    <p:cond delay="0"/>
                                  </p:stCondLst>
                                  <p:childTnLst>
                                    <p:set>
                                      <p:cBhvr>
                                        <p:cTn id="39" dur="1" fill="hold">
                                          <p:stCondLst>
                                            <p:cond delay="0"/>
                                          </p:stCondLst>
                                        </p:cTn>
                                        <p:tgtEl>
                                          <p:spTgt spid="9"/>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7"/>
                                        </p:tgtEl>
                                        <p:attrNameLst>
                                          <p:attrName>style.visibility</p:attrName>
                                        </p:attrNameLst>
                                      </p:cBhvr>
                                      <p:to>
                                        <p:strVal val="hidden"/>
                                      </p:to>
                                    </p:se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par>
                                <p:cTn id="51" presetID="1" presetClass="exit" presetSubtype="0" fill="hold" grpId="1" nodeType="withEffect">
                                  <p:stCondLst>
                                    <p:cond delay="0"/>
                                  </p:stCondLst>
                                  <p:childTnLst>
                                    <p:set>
                                      <p:cBhvr>
                                        <p:cTn id="52" dur="1" fill="hold">
                                          <p:stCondLst>
                                            <p:cond delay="0"/>
                                          </p:stCondLst>
                                        </p:cTn>
                                        <p:tgtEl>
                                          <p:spTgt spid="8"/>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par>
                          <p:cTn id="55" fill="hold">
                            <p:stCondLst>
                              <p:cond delay="500"/>
                            </p:stCondLst>
                            <p:childTnLst>
                              <p:par>
                                <p:cTn id="56" presetID="22" presetClass="entr" presetSubtype="4"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down)">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heel(1)">
                                      <p:cBhvr>
                                        <p:cTn id="63" dur="2000"/>
                                        <p:tgtEl>
                                          <p:spTgt spid="15"/>
                                        </p:tgtEl>
                                      </p:cBhvr>
                                    </p:animEffect>
                                  </p:childTnLst>
                                </p:cTn>
                              </p:par>
                              <p:par>
                                <p:cTn id="64" presetID="1" presetClass="exit" presetSubtype="0" fill="hold" nodeType="withEffect">
                                  <p:stCondLst>
                                    <p:cond delay="0"/>
                                  </p:stCondLst>
                                  <p:childTnLst>
                                    <p:set>
                                      <p:cBhvr>
                                        <p:cTn id="65" dur="1" fill="hold">
                                          <p:stCondLst>
                                            <p:cond delay="0"/>
                                          </p:stCondLst>
                                        </p:cTn>
                                        <p:tgtEl>
                                          <p:spTgt spid="11"/>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30C6A-F75F-8714-E170-7656C66CC55C}"/>
              </a:ext>
            </a:extLst>
          </p:cNvPr>
          <p:cNvSpPr txBox="1"/>
          <p:nvPr/>
        </p:nvSpPr>
        <p:spPr>
          <a:xfrm>
            <a:off x="422910" y="142947"/>
            <a:ext cx="6094476" cy="4893647"/>
          </a:xfrm>
          <a:prstGeom prst="rect">
            <a:avLst/>
          </a:prstGeom>
          <a:noFill/>
        </p:spPr>
        <p:txBody>
          <a:bodyPr wrap="square">
            <a:spAutoFit/>
          </a:bodyPr>
          <a:lstStyle/>
          <a:p>
            <a:r>
              <a:rPr lang="en-US" sz="2400" dirty="0" err="1"/>
              <a:t>apiVersion</a:t>
            </a:r>
            <a:r>
              <a:rPr lang="en-US" sz="2400" dirty="0"/>
              <a:t>: v1</a:t>
            </a:r>
          </a:p>
          <a:p>
            <a:r>
              <a:rPr lang="en-US" sz="2400" dirty="0"/>
              <a:t>kind: Pod</a:t>
            </a:r>
          </a:p>
          <a:p>
            <a:r>
              <a:rPr lang="en-US" sz="2400" dirty="0"/>
              <a:t>metadata:</a:t>
            </a:r>
          </a:p>
          <a:p>
            <a:r>
              <a:rPr lang="en-US" sz="2400" dirty="0"/>
              <a:t>  name: emptydir-pod2</a:t>
            </a:r>
          </a:p>
          <a:p>
            <a:r>
              <a:rPr lang="en-US" sz="2400" dirty="0"/>
              <a:t>  namespace: core</a:t>
            </a:r>
          </a:p>
          <a:p>
            <a:r>
              <a:rPr lang="en-US" sz="2400" dirty="0"/>
              <a:t>spec:</a:t>
            </a:r>
          </a:p>
          <a:p>
            <a:r>
              <a:rPr lang="en-US" sz="2400" dirty="0"/>
              <a:t>  </a:t>
            </a:r>
          </a:p>
          <a:p>
            <a:r>
              <a:rPr lang="en-US" sz="2400" dirty="0"/>
              <a:t>  </a:t>
            </a:r>
          </a:p>
          <a:p>
            <a:r>
              <a:rPr lang="en-US" sz="2400" dirty="0"/>
              <a:t>    </a:t>
            </a:r>
          </a:p>
          <a:p>
            <a:r>
              <a:rPr lang="en-US" sz="2400" dirty="0"/>
              <a:t>     </a:t>
            </a:r>
          </a:p>
          <a:p>
            <a:r>
              <a:rPr lang="en-US" sz="2400" dirty="0"/>
              <a:t>  containers:</a:t>
            </a:r>
          </a:p>
          <a:p>
            <a:r>
              <a:rPr lang="en-US" sz="2400" dirty="0"/>
              <a:t>  - image: nginx</a:t>
            </a:r>
          </a:p>
          <a:p>
            <a:r>
              <a:rPr lang="en-US" sz="2400" dirty="0"/>
              <a:t>    name: emptydir-container2</a:t>
            </a:r>
          </a:p>
        </p:txBody>
      </p:sp>
      <p:sp>
        <p:nvSpPr>
          <p:cNvPr id="2" name="Rectangle 1">
            <a:extLst>
              <a:ext uri="{FF2B5EF4-FFF2-40B4-BE49-F238E27FC236}">
                <a16:creationId xmlns:a16="http://schemas.microsoft.com/office/drawing/2014/main" id="{7DEF6ED7-C6E7-5E29-3F48-CB2E40A4FADB}"/>
              </a:ext>
            </a:extLst>
          </p:cNvPr>
          <p:cNvSpPr/>
          <p:nvPr/>
        </p:nvSpPr>
        <p:spPr>
          <a:xfrm>
            <a:off x="547878" y="3882514"/>
            <a:ext cx="3667506" cy="12234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93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5545-7467-4B78-A6BE-6AAB74DAF1FB}"/>
              </a:ext>
            </a:extLst>
          </p:cNvPr>
          <p:cNvSpPr>
            <a:spLocks noGrp="1"/>
          </p:cNvSpPr>
          <p:nvPr>
            <p:ph type="title"/>
          </p:nvPr>
        </p:nvSpPr>
        <p:spPr>
          <a:xfrm>
            <a:off x="6390249" y="140042"/>
            <a:ext cx="5801751" cy="1325563"/>
          </a:xfrm>
        </p:spPr>
        <p:txBody>
          <a:bodyPr/>
          <a:lstStyle/>
          <a:p>
            <a:r>
              <a:rPr lang="en-US" dirty="0"/>
              <a:t>Agenda of this video.</a:t>
            </a:r>
          </a:p>
        </p:txBody>
      </p:sp>
      <p:sp>
        <p:nvSpPr>
          <p:cNvPr id="3" name="Content Placeholder 2">
            <a:extLst>
              <a:ext uri="{FF2B5EF4-FFF2-40B4-BE49-F238E27FC236}">
                <a16:creationId xmlns:a16="http://schemas.microsoft.com/office/drawing/2014/main" id="{78854B53-9469-4572-BB05-1B094482C128}"/>
              </a:ext>
            </a:extLst>
          </p:cNvPr>
          <p:cNvSpPr>
            <a:spLocks noGrp="1"/>
          </p:cNvSpPr>
          <p:nvPr>
            <p:ph idx="1"/>
          </p:nvPr>
        </p:nvSpPr>
        <p:spPr>
          <a:xfrm>
            <a:off x="728589" y="1209822"/>
            <a:ext cx="10734822" cy="4854600"/>
          </a:xfrm>
        </p:spPr>
        <p:txBody>
          <a:bodyPr>
            <a:normAutofit/>
          </a:bodyPr>
          <a:lstStyle/>
          <a:p>
            <a:pPr marL="514350" indent="-514350">
              <a:buFont typeface="+mj-lt"/>
              <a:buAutoNum type="arabicPeriod"/>
            </a:pPr>
            <a:r>
              <a:rPr lang="en-US" dirty="0"/>
              <a:t>Why we need Volume?</a:t>
            </a:r>
          </a:p>
          <a:p>
            <a:pPr marL="514350" indent="-514350">
              <a:buFont typeface="+mj-lt"/>
              <a:buAutoNum type="arabicPeriod"/>
            </a:pPr>
            <a:r>
              <a:rPr lang="en-US" dirty="0"/>
              <a:t>What is Volume?</a:t>
            </a:r>
          </a:p>
          <a:p>
            <a:pPr marL="514350" indent="-514350">
              <a:buFont typeface="+mj-lt"/>
              <a:buAutoNum type="arabicPeriod"/>
            </a:pPr>
            <a:r>
              <a:rPr lang="en-US" dirty="0"/>
              <a:t>Types of Volumes?</a:t>
            </a:r>
          </a:p>
          <a:p>
            <a:pPr marL="971550" lvl="1" indent="-514350">
              <a:buFont typeface="+mj-lt"/>
              <a:buAutoNum type="romanUcPeriod"/>
            </a:pPr>
            <a:r>
              <a:rPr lang="en-US" dirty="0"/>
              <a:t> What is </a:t>
            </a:r>
            <a:r>
              <a:rPr lang="en-US" dirty="0" err="1"/>
              <a:t>EmptyDir</a:t>
            </a:r>
            <a:r>
              <a:rPr lang="en-US" dirty="0"/>
              <a:t>?</a:t>
            </a:r>
          </a:p>
          <a:p>
            <a:pPr marL="971550" lvl="1" indent="-514350">
              <a:buFont typeface="+mj-lt"/>
              <a:buAutoNum type="romanUcPeriod"/>
            </a:pPr>
            <a:r>
              <a:rPr lang="en-US" dirty="0"/>
              <a:t> What is </a:t>
            </a:r>
            <a:r>
              <a:rPr lang="en-US" dirty="0" err="1"/>
              <a:t>hostPath</a:t>
            </a:r>
            <a:r>
              <a:rPr lang="en-US" dirty="0"/>
              <a:t>?</a:t>
            </a:r>
          </a:p>
          <a:p>
            <a:pPr marL="971550" lvl="1" indent="-514350">
              <a:buFont typeface="+mj-lt"/>
              <a:buAutoNum type="romanUcPeriod"/>
            </a:pPr>
            <a:r>
              <a:rPr lang="en-US" dirty="0"/>
              <a:t> What is Static Volume?</a:t>
            </a:r>
          </a:p>
          <a:p>
            <a:pPr marL="971550" lvl="1" indent="-514350">
              <a:buFont typeface="+mj-lt"/>
              <a:buAutoNum type="romanUcPeriod"/>
            </a:pPr>
            <a:r>
              <a:rPr lang="en-US" dirty="0"/>
              <a:t> What is Dynamic Volume?</a:t>
            </a:r>
          </a:p>
        </p:txBody>
      </p:sp>
    </p:spTree>
    <p:custDataLst>
      <p:tags r:id="rId1"/>
    </p:custDataLst>
    <p:extLst>
      <p:ext uri="{BB962C8B-B14F-4D97-AF65-F5344CB8AC3E}">
        <p14:creationId xmlns:p14="http://schemas.microsoft.com/office/powerpoint/2010/main" val="407514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30C6A-F75F-8714-E170-7656C66CC55C}"/>
              </a:ext>
            </a:extLst>
          </p:cNvPr>
          <p:cNvSpPr txBox="1"/>
          <p:nvPr/>
        </p:nvSpPr>
        <p:spPr>
          <a:xfrm>
            <a:off x="422910" y="142947"/>
            <a:ext cx="6094476" cy="4893647"/>
          </a:xfrm>
          <a:prstGeom prst="rect">
            <a:avLst/>
          </a:prstGeom>
          <a:noFill/>
        </p:spPr>
        <p:txBody>
          <a:bodyPr wrap="square">
            <a:spAutoFit/>
          </a:bodyPr>
          <a:lstStyle/>
          <a:p>
            <a:r>
              <a:rPr lang="en-US" sz="2400" dirty="0" err="1"/>
              <a:t>apiVersion</a:t>
            </a:r>
            <a:r>
              <a:rPr lang="en-US" sz="2400" dirty="0"/>
              <a:t>: v1</a:t>
            </a:r>
          </a:p>
          <a:p>
            <a:r>
              <a:rPr lang="en-US" sz="2400" dirty="0"/>
              <a:t>kind: Pod</a:t>
            </a:r>
          </a:p>
          <a:p>
            <a:r>
              <a:rPr lang="en-US" sz="2400" dirty="0"/>
              <a:t>metadata:</a:t>
            </a:r>
          </a:p>
          <a:p>
            <a:r>
              <a:rPr lang="en-US" sz="2400" dirty="0"/>
              <a:t>  name: emptydir-pod2</a:t>
            </a:r>
          </a:p>
          <a:p>
            <a:r>
              <a:rPr lang="en-US" sz="2400" dirty="0"/>
              <a:t>  namespace: core</a:t>
            </a:r>
          </a:p>
          <a:p>
            <a:r>
              <a:rPr lang="en-US" sz="2400" dirty="0"/>
              <a:t>spec:</a:t>
            </a:r>
          </a:p>
          <a:p>
            <a:r>
              <a:rPr lang="en-US" sz="2400" dirty="0"/>
              <a:t>  volumes:</a:t>
            </a:r>
          </a:p>
          <a:p>
            <a:r>
              <a:rPr lang="en-US" sz="2400" dirty="0"/>
              <a:t>  - name: vol1-emptydir</a:t>
            </a:r>
          </a:p>
          <a:p>
            <a:r>
              <a:rPr lang="en-US" sz="2400" dirty="0"/>
              <a:t>    </a:t>
            </a:r>
            <a:r>
              <a:rPr lang="en-US" sz="2400" dirty="0" err="1"/>
              <a:t>emptyDir</a:t>
            </a:r>
            <a:r>
              <a:rPr lang="en-US" sz="2400" dirty="0"/>
              <a:t>:</a:t>
            </a:r>
          </a:p>
          <a:p>
            <a:r>
              <a:rPr lang="en-US" sz="2400" dirty="0"/>
              <a:t>      </a:t>
            </a:r>
            <a:r>
              <a:rPr lang="en-US" sz="2400" dirty="0" err="1"/>
              <a:t>sizeLimit</a:t>
            </a:r>
            <a:r>
              <a:rPr lang="en-US" sz="2400" dirty="0"/>
              <a:t>: 500Mi</a:t>
            </a:r>
          </a:p>
          <a:p>
            <a:r>
              <a:rPr lang="en-US" sz="2400" dirty="0"/>
              <a:t>  containers:</a:t>
            </a:r>
          </a:p>
          <a:p>
            <a:r>
              <a:rPr lang="en-US" sz="2400" dirty="0"/>
              <a:t>  - image: nginx</a:t>
            </a:r>
          </a:p>
          <a:p>
            <a:r>
              <a:rPr lang="en-US" sz="2400" dirty="0"/>
              <a:t>    name: emptydir-container2</a:t>
            </a:r>
          </a:p>
        </p:txBody>
      </p:sp>
      <p:sp>
        <p:nvSpPr>
          <p:cNvPr id="2" name="Rectangle 1">
            <a:extLst>
              <a:ext uri="{FF2B5EF4-FFF2-40B4-BE49-F238E27FC236}">
                <a16:creationId xmlns:a16="http://schemas.microsoft.com/office/drawing/2014/main" id="{6D9B497A-8B43-4EB8-B70A-7051A119A957}"/>
              </a:ext>
            </a:extLst>
          </p:cNvPr>
          <p:cNvSpPr/>
          <p:nvPr/>
        </p:nvSpPr>
        <p:spPr>
          <a:xfrm>
            <a:off x="422910" y="2068805"/>
            <a:ext cx="976122"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C2E433-6DCB-56B2-D4DC-1D65715A386F}"/>
              </a:ext>
            </a:extLst>
          </p:cNvPr>
          <p:cNvSpPr/>
          <p:nvPr/>
        </p:nvSpPr>
        <p:spPr>
          <a:xfrm>
            <a:off x="575310" y="2408020"/>
            <a:ext cx="1363218"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E7A238-7DE3-6136-5577-EFF557C738BB}"/>
              </a:ext>
            </a:extLst>
          </p:cNvPr>
          <p:cNvSpPr/>
          <p:nvPr/>
        </p:nvSpPr>
        <p:spPr>
          <a:xfrm>
            <a:off x="598170" y="2771519"/>
            <a:ext cx="2871978"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60CE5A-8405-299F-2EB6-843905341F5D}"/>
              </a:ext>
            </a:extLst>
          </p:cNvPr>
          <p:cNvSpPr/>
          <p:nvPr/>
        </p:nvSpPr>
        <p:spPr>
          <a:xfrm>
            <a:off x="598170" y="3135018"/>
            <a:ext cx="1596390"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9B83B1-AA1B-900A-4D1F-4FC34A87FE6A}"/>
              </a:ext>
            </a:extLst>
          </p:cNvPr>
          <p:cNvSpPr/>
          <p:nvPr/>
        </p:nvSpPr>
        <p:spPr>
          <a:xfrm>
            <a:off x="831342" y="3540557"/>
            <a:ext cx="2341626"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8DD0DE-E167-CBD7-49CD-BA86E185294A}"/>
              </a:ext>
            </a:extLst>
          </p:cNvPr>
          <p:cNvSpPr/>
          <p:nvPr/>
        </p:nvSpPr>
        <p:spPr>
          <a:xfrm>
            <a:off x="547878" y="3882514"/>
            <a:ext cx="3667506" cy="12234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69F1AE-3A4E-7456-CE9C-3EC6071E4B72}"/>
              </a:ext>
            </a:extLst>
          </p:cNvPr>
          <p:cNvSpPr/>
          <p:nvPr/>
        </p:nvSpPr>
        <p:spPr>
          <a:xfrm>
            <a:off x="547878" y="2415368"/>
            <a:ext cx="3667506" cy="146714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756D2FF-0D19-4213-28D9-459B25A9729D}"/>
              </a:ext>
            </a:extLst>
          </p:cNvPr>
          <p:cNvCxnSpPr>
            <a:cxnSpLocks/>
          </p:cNvCxnSpPr>
          <p:nvPr/>
        </p:nvCxnSpPr>
        <p:spPr>
          <a:xfrm>
            <a:off x="611886" y="2773521"/>
            <a:ext cx="1454658"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62544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par>
                          <p:cTn id="13" fill="hold">
                            <p:stCondLst>
                              <p:cond delay="2000"/>
                            </p:stCondLst>
                            <p:childTnLst>
                              <p:par>
                                <p:cTn id="14" presetID="22" presetClass="entr" presetSubtype="8" fill="hold" nodeType="after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left)">
                                      <p:cBhvr>
                                        <p:cTn id="16" dur="1000"/>
                                        <p:tgtEl>
                                          <p:spTgt spid="3">
                                            <p:txEl>
                                              <p:pRg st="6" end="6"/>
                                            </p:txEl>
                                          </p:spTgt>
                                        </p:tgtEl>
                                      </p:cBhvr>
                                    </p:animEffect>
                                  </p:childTnLst>
                                </p:cTn>
                              </p:par>
                            </p:childTnLst>
                          </p:cTn>
                        </p:par>
                        <p:par>
                          <p:cTn id="17" fill="hold">
                            <p:stCondLst>
                              <p:cond delay="30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left)">
                                      <p:cBhvr>
                                        <p:cTn id="25" dur="1000"/>
                                        <p:tgtEl>
                                          <p:spTgt spid="3">
                                            <p:txEl>
                                              <p:pRg st="7" end="7"/>
                                            </p:txEl>
                                          </p:spTgt>
                                        </p:tgtEl>
                                      </p:cBhvr>
                                    </p:animEffect>
                                  </p:childTnLst>
                                </p:cTn>
                              </p:par>
                            </p:childTnLst>
                          </p:cTn>
                        </p:par>
                        <p:par>
                          <p:cTn id="26" fill="hold">
                            <p:stCondLst>
                              <p:cond delay="1000"/>
                            </p:stCondLst>
                            <p:childTnLst>
                              <p:par>
                                <p:cTn id="27" presetID="21" presetClass="entr" presetSubtype="1"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heel(1)">
                                      <p:cBhvr>
                                        <p:cTn id="29" dur="20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wipe(left)">
                                      <p:cBhvr>
                                        <p:cTn id="34" dur="1000"/>
                                        <p:tgtEl>
                                          <p:spTgt spid="3">
                                            <p:txEl>
                                              <p:pRg st="8" end="8"/>
                                            </p:txEl>
                                          </p:spTgt>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par>
                          <p:cTn id="37" fill="hold">
                            <p:stCondLst>
                              <p:cond delay="1000"/>
                            </p:stCondLst>
                            <p:childTnLst>
                              <p:par>
                                <p:cTn id="38" presetID="21" presetClass="entr" presetSubtype="1"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heel(1)">
                                      <p:cBhvr>
                                        <p:cTn id="40" dur="2000"/>
                                        <p:tgtEl>
                                          <p:spTgt spid="6"/>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wipe(left)">
                                      <p:cBhvr>
                                        <p:cTn id="44" dur="10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heel(1)">
                                      <p:cBhvr>
                                        <p:cTn id="49" dur="2000"/>
                                        <p:tgtEl>
                                          <p:spTgt spid="4"/>
                                        </p:tgtEl>
                                      </p:cBhvr>
                                    </p:animEffect>
                                  </p:childTnLst>
                                </p:cTn>
                              </p:par>
                              <p:par>
                                <p:cTn id="50" presetID="1" presetClass="exit" presetSubtype="0" fill="hold" grpId="1" nodeType="withEffect">
                                  <p:stCondLst>
                                    <p:cond delay="0"/>
                                  </p:stCondLst>
                                  <p:childTnLst>
                                    <p:set>
                                      <p:cBhvr>
                                        <p:cTn id="51" dur="1" fill="hold">
                                          <p:stCondLst>
                                            <p:cond delay="0"/>
                                          </p:stCondLst>
                                        </p:cTn>
                                        <p:tgtEl>
                                          <p:spTgt spid="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4" grpId="1" animBg="1"/>
      <p:bldP spid="5" grpId="0" animBg="1"/>
      <p:bldP spid="5" grpId="1" animBg="1"/>
      <p:bldP spid="6" grpId="0" animBg="1"/>
      <p:bldP spid="7"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30C6A-F75F-8714-E170-7656C66CC55C}"/>
              </a:ext>
            </a:extLst>
          </p:cNvPr>
          <p:cNvSpPr txBox="1"/>
          <p:nvPr/>
        </p:nvSpPr>
        <p:spPr>
          <a:xfrm>
            <a:off x="422910" y="142947"/>
            <a:ext cx="6094476" cy="6001643"/>
          </a:xfrm>
          <a:prstGeom prst="rect">
            <a:avLst/>
          </a:prstGeom>
          <a:noFill/>
        </p:spPr>
        <p:txBody>
          <a:bodyPr wrap="square">
            <a:spAutoFit/>
          </a:bodyPr>
          <a:lstStyle/>
          <a:p>
            <a:r>
              <a:rPr lang="en-US" sz="2400" dirty="0" err="1"/>
              <a:t>apiVersion</a:t>
            </a:r>
            <a:r>
              <a:rPr lang="en-US" sz="2400" dirty="0"/>
              <a:t>: v1</a:t>
            </a:r>
          </a:p>
          <a:p>
            <a:r>
              <a:rPr lang="en-US" sz="2400" dirty="0"/>
              <a:t>kind: Pod</a:t>
            </a:r>
          </a:p>
          <a:p>
            <a:r>
              <a:rPr lang="en-US" sz="2400" dirty="0"/>
              <a:t>metadata:</a:t>
            </a:r>
          </a:p>
          <a:p>
            <a:r>
              <a:rPr lang="en-US" sz="2400" dirty="0"/>
              <a:t>  name: emptydir-pod2</a:t>
            </a:r>
          </a:p>
          <a:p>
            <a:r>
              <a:rPr lang="en-US" sz="2400" dirty="0"/>
              <a:t>  namespace: core</a:t>
            </a:r>
          </a:p>
          <a:p>
            <a:r>
              <a:rPr lang="en-US" sz="2400" dirty="0"/>
              <a:t>spec:</a:t>
            </a:r>
          </a:p>
          <a:p>
            <a:r>
              <a:rPr lang="en-US" sz="2400" dirty="0"/>
              <a:t>  volumes:</a:t>
            </a:r>
          </a:p>
          <a:p>
            <a:r>
              <a:rPr lang="en-US" sz="2400" dirty="0"/>
              <a:t>  - name: vol1-emptydir</a:t>
            </a:r>
          </a:p>
          <a:p>
            <a:r>
              <a:rPr lang="en-US" sz="2400" dirty="0"/>
              <a:t>    </a:t>
            </a:r>
            <a:r>
              <a:rPr lang="en-US" sz="2400" dirty="0" err="1"/>
              <a:t>emptyDir</a:t>
            </a:r>
            <a:r>
              <a:rPr lang="en-US" sz="2400" dirty="0"/>
              <a:t>:</a:t>
            </a:r>
          </a:p>
          <a:p>
            <a:r>
              <a:rPr lang="en-US" sz="2400" dirty="0"/>
              <a:t>      </a:t>
            </a:r>
            <a:r>
              <a:rPr lang="en-US" sz="2400" dirty="0" err="1"/>
              <a:t>sizeLimit</a:t>
            </a:r>
            <a:r>
              <a:rPr lang="en-US" sz="2400" dirty="0"/>
              <a:t>: 500Mi</a:t>
            </a:r>
          </a:p>
          <a:p>
            <a:r>
              <a:rPr lang="en-US" sz="2400" dirty="0"/>
              <a:t>  containers:</a:t>
            </a:r>
          </a:p>
          <a:p>
            <a:r>
              <a:rPr lang="en-US" sz="2400" dirty="0"/>
              <a:t>  - image: nginx</a:t>
            </a:r>
          </a:p>
          <a:p>
            <a:r>
              <a:rPr lang="en-US" sz="2400" dirty="0"/>
              <a:t>    name: emptydir-container2</a:t>
            </a:r>
          </a:p>
          <a:p>
            <a:r>
              <a:rPr lang="en-US" sz="2400" dirty="0"/>
              <a:t>    </a:t>
            </a:r>
            <a:r>
              <a:rPr lang="en-US" sz="2400" dirty="0" err="1"/>
              <a:t>volumeMounts</a:t>
            </a:r>
            <a:r>
              <a:rPr lang="en-US" sz="2400" dirty="0"/>
              <a:t>:</a:t>
            </a:r>
          </a:p>
          <a:p>
            <a:r>
              <a:rPr lang="en-US" sz="2400" dirty="0"/>
              <a:t>    - </a:t>
            </a:r>
            <a:r>
              <a:rPr lang="en-US" sz="2400" dirty="0" err="1"/>
              <a:t>mountPath</a:t>
            </a:r>
            <a:r>
              <a:rPr lang="en-US" sz="2400" dirty="0"/>
              <a:t>: /cache</a:t>
            </a:r>
          </a:p>
          <a:p>
            <a:r>
              <a:rPr lang="en-US" sz="2400" dirty="0"/>
              <a:t>      name: vol1-emptydir</a:t>
            </a:r>
          </a:p>
        </p:txBody>
      </p:sp>
      <p:sp>
        <p:nvSpPr>
          <p:cNvPr id="2" name="Rectangle 1">
            <a:extLst>
              <a:ext uri="{FF2B5EF4-FFF2-40B4-BE49-F238E27FC236}">
                <a16:creationId xmlns:a16="http://schemas.microsoft.com/office/drawing/2014/main" id="{843F8BFB-861D-D301-817A-617EEABABC38}"/>
              </a:ext>
            </a:extLst>
          </p:cNvPr>
          <p:cNvSpPr/>
          <p:nvPr/>
        </p:nvSpPr>
        <p:spPr>
          <a:xfrm>
            <a:off x="547878" y="3882514"/>
            <a:ext cx="3731514" cy="22620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CAB4D15-E860-3420-ED31-6219B2FC27AB}"/>
              </a:ext>
            </a:extLst>
          </p:cNvPr>
          <p:cNvSpPr/>
          <p:nvPr/>
        </p:nvSpPr>
        <p:spPr>
          <a:xfrm>
            <a:off x="598170" y="2771519"/>
            <a:ext cx="2871978"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E9694A-AB1D-220E-C0A2-4DD0419F59F0}"/>
              </a:ext>
            </a:extLst>
          </p:cNvPr>
          <p:cNvSpPr/>
          <p:nvPr/>
        </p:nvSpPr>
        <p:spPr>
          <a:xfrm>
            <a:off x="842010" y="5685407"/>
            <a:ext cx="2871978"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4937D3-056D-B926-91C2-DB7BEBE23CF7}"/>
              </a:ext>
            </a:extLst>
          </p:cNvPr>
          <p:cNvSpPr/>
          <p:nvPr/>
        </p:nvSpPr>
        <p:spPr>
          <a:xfrm>
            <a:off x="677418" y="4948160"/>
            <a:ext cx="2184654"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B8052A-91AC-E95C-8553-5EB1977CD8F0}"/>
              </a:ext>
            </a:extLst>
          </p:cNvPr>
          <p:cNvSpPr/>
          <p:nvPr/>
        </p:nvSpPr>
        <p:spPr>
          <a:xfrm>
            <a:off x="677418" y="5364625"/>
            <a:ext cx="3263646" cy="77996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209FD7E-6889-525F-AE4A-508294D30144}"/>
              </a:ext>
            </a:extLst>
          </p:cNvPr>
          <p:cNvCxnSpPr>
            <a:cxnSpLocks/>
          </p:cNvCxnSpPr>
          <p:nvPr/>
        </p:nvCxnSpPr>
        <p:spPr>
          <a:xfrm>
            <a:off x="778002" y="5135020"/>
            <a:ext cx="0" cy="832931"/>
          </a:xfrm>
          <a:prstGeom prst="line">
            <a:avLst/>
          </a:prstGeom>
          <a:ln w="38100" cap="flat" cmpd="sng" algn="ctr">
            <a:solidFill>
              <a:srgbClr val="FFFF00"/>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5A0686C8-9FB0-96F3-CB4D-D775F8D809B8}"/>
              </a:ext>
            </a:extLst>
          </p:cNvPr>
          <p:cNvCxnSpPr>
            <a:cxnSpLocks/>
          </p:cNvCxnSpPr>
          <p:nvPr/>
        </p:nvCxnSpPr>
        <p:spPr>
          <a:xfrm>
            <a:off x="950214" y="5685407"/>
            <a:ext cx="2341626"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12" name="Arrow: Curved Left 11">
            <a:extLst>
              <a:ext uri="{FF2B5EF4-FFF2-40B4-BE49-F238E27FC236}">
                <a16:creationId xmlns:a16="http://schemas.microsoft.com/office/drawing/2014/main" id="{80EDB45A-3995-CAD4-9307-F0B0702D2823}"/>
              </a:ext>
            </a:extLst>
          </p:cNvPr>
          <p:cNvSpPr/>
          <p:nvPr/>
        </p:nvSpPr>
        <p:spPr>
          <a:xfrm>
            <a:off x="3731577" y="4057992"/>
            <a:ext cx="1362331" cy="208659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Left 12">
            <a:extLst>
              <a:ext uri="{FF2B5EF4-FFF2-40B4-BE49-F238E27FC236}">
                <a16:creationId xmlns:a16="http://schemas.microsoft.com/office/drawing/2014/main" id="{DE813196-18D5-5C17-28AA-FB0C45FF421D}"/>
              </a:ext>
            </a:extLst>
          </p:cNvPr>
          <p:cNvSpPr/>
          <p:nvPr/>
        </p:nvSpPr>
        <p:spPr>
          <a:xfrm rot="9413460" flipH="1">
            <a:off x="3683797" y="2529799"/>
            <a:ext cx="1085849" cy="17139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2803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iterate type="lt">
                                    <p:tmPct val="10000"/>
                                  </p:iterate>
                                  <p:childTnLst>
                                    <p:set>
                                      <p:cBhvr>
                                        <p:cTn id="6" dur="1" fill="hold">
                                          <p:stCondLst>
                                            <p:cond delay="0"/>
                                          </p:stCondLst>
                                        </p:cTn>
                                        <p:tgtEl>
                                          <p:spTgt spid="3">
                                            <p:txEl>
                                              <p:pRg st="13" end="13"/>
                                            </p:txEl>
                                          </p:spTgt>
                                        </p:tgtEl>
                                        <p:attrNameLst>
                                          <p:attrName>style.visibility</p:attrName>
                                        </p:attrNameLst>
                                      </p:cBhvr>
                                      <p:to>
                                        <p:strVal val="visible"/>
                                      </p:to>
                                    </p:set>
                                    <p:animEffect transition="in" filter="wipe(left)">
                                      <p:cBhvr>
                                        <p:cTn id="7" dur="1000"/>
                                        <p:tgtEl>
                                          <p:spTgt spid="3">
                                            <p:txEl>
                                              <p:pRg st="13" end="13"/>
                                            </p:txEl>
                                          </p:spTgt>
                                        </p:tgtEl>
                                      </p:cBhvr>
                                    </p:animEffect>
                                  </p:childTnLst>
                                </p:cTn>
                              </p:par>
                            </p:childTnLst>
                          </p:cTn>
                        </p:par>
                        <p:par>
                          <p:cTn id="8" fill="hold">
                            <p:stCondLst>
                              <p:cond delay="22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4200"/>
                            </p:stCondLst>
                            <p:childTnLst>
                              <p:par>
                                <p:cTn id="13" presetID="21"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par>
                          <p:cTn id="16" fill="hold">
                            <p:stCondLst>
                              <p:cond delay="6200"/>
                            </p:stCondLst>
                            <p:childTnLst>
                              <p:par>
                                <p:cTn id="17" presetID="22" presetClass="entr" presetSubtype="8" fill="hold" nodeType="afterEffect">
                                  <p:stCondLst>
                                    <p:cond delay="0"/>
                                  </p:stCondLst>
                                  <p:iterate type="lt">
                                    <p:tmPct val="10000"/>
                                  </p:iterate>
                                  <p:childTnLst>
                                    <p:set>
                                      <p:cBhvr>
                                        <p:cTn id="18" dur="1" fill="hold">
                                          <p:stCondLst>
                                            <p:cond delay="0"/>
                                          </p:stCondLst>
                                        </p:cTn>
                                        <p:tgtEl>
                                          <p:spTgt spid="3">
                                            <p:txEl>
                                              <p:pRg st="14" end="14"/>
                                            </p:txEl>
                                          </p:spTgt>
                                        </p:tgtEl>
                                        <p:attrNameLst>
                                          <p:attrName>style.visibility</p:attrName>
                                        </p:attrNameLst>
                                      </p:cBhvr>
                                      <p:to>
                                        <p:strVal val="visible"/>
                                      </p:to>
                                    </p:set>
                                    <p:animEffect transition="in" filter="wipe(left)">
                                      <p:cBhvr>
                                        <p:cTn id="19" dur="1000"/>
                                        <p:tgtEl>
                                          <p:spTgt spid="3">
                                            <p:txEl>
                                              <p:pRg st="14" end="14"/>
                                            </p:txEl>
                                          </p:spTgt>
                                        </p:tgtEl>
                                      </p:cBhvr>
                                    </p:animEffect>
                                  </p:childTnLst>
                                </p:cTn>
                              </p:par>
                            </p:childTnLst>
                          </p:cTn>
                        </p:par>
                        <p:par>
                          <p:cTn id="20" fill="hold">
                            <p:stCondLst>
                              <p:cond delay="8800"/>
                            </p:stCondLst>
                            <p:childTnLst>
                              <p:par>
                                <p:cTn id="21" presetID="22" presetClass="entr" presetSubtype="8" fill="hold" nodeType="afterEffect">
                                  <p:stCondLst>
                                    <p:cond delay="0"/>
                                  </p:stCondLst>
                                  <p:iterate type="lt">
                                    <p:tmPct val="10000"/>
                                  </p:iterate>
                                  <p:childTnLst>
                                    <p:set>
                                      <p:cBhvr>
                                        <p:cTn id="22" dur="1" fill="hold">
                                          <p:stCondLst>
                                            <p:cond delay="0"/>
                                          </p:stCondLst>
                                        </p:cTn>
                                        <p:tgtEl>
                                          <p:spTgt spid="3">
                                            <p:txEl>
                                              <p:pRg st="15" end="15"/>
                                            </p:txEl>
                                          </p:spTgt>
                                        </p:tgtEl>
                                        <p:attrNameLst>
                                          <p:attrName>style.visibility</p:attrName>
                                        </p:attrNameLst>
                                      </p:cBhvr>
                                      <p:to>
                                        <p:strVal val="visible"/>
                                      </p:to>
                                    </p:set>
                                    <p:animEffect transition="in" filter="wipe(left)">
                                      <p:cBhvr>
                                        <p:cTn id="23" dur="1000"/>
                                        <p:tgtEl>
                                          <p:spTgt spid="3">
                                            <p:txEl>
                                              <p:pRg st="15" end="15"/>
                                            </p:txEl>
                                          </p:spTgt>
                                        </p:tgtEl>
                                      </p:cBhvr>
                                    </p:animEffect>
                                  </p:childTnLst>
                                </p:cTn>
                              </p:par>
                            </p:childTnLst>
                          </p:cTn>
                        </p:par>
                        <p:par>
                          <p:cTn id="24" fill="hold">
                            <p:stCondLst>
                              <p:cond delay="115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heel(1)">
                                      <p:cBhvr>
                                        <p:cTn id="35" dur="2000"/>
                                        <p:tgtEl>
                                          <p:spTgt spid="5"/>
                                        </p:tgtEl>
                                      </p:cBhvr>
                                    </p:animEffect>
                                  </p:childTnLst>
                                </p:cTn>
                              </p:par>
                              <p:par>
                                <p:cTn id="36" presetID="1" presetClass="exit" presetSubtype="0" fill="hold" nodeType="withEffect">
                                  <p:stCondLst>
                                    <p:cond delay="0"/>
                                  </p:stCondLst>
                                  <p:childTnLst>
                                    <p:set>
                                      <p:cBhvr>
                                        <p:cTn id="37" dur="1" fill="hold">
                                          <p:stCondLst>
                                            <p:cond delay="0"/>
                                          </p:stCondLst>
                                        </p:cTn>
                                        <p:tgtEl>
                                          <p:spTgt spid="1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6"/>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7"/>
                                        </p:tgtEl>
                                        <p:attrNameLst>
                                          <p:attrName>style.visibility</p:attrName>
                                        </p:attrNameLst>
                                      </p:cBhvr>
                                      <p:to>
                                        <p:strVal val="hidden"/>
                                      </p:to>
                                    </p:set>
                                  </p:childTnLst>
                                </p:cTn>
                              </p:par>
                            </p:childTnLst>
                          </p:cTn>
                        </p:par>
                        <p:par>
                          <p:cTn id="42" fill="hold">
                            <p:stCondLst>
                              <p:cond delay="2000"/>
                            </p:stCondLst>
                            <p:childTnLst>
                              <p:par>
                                <p:cTn id="43" presetID="22" presetClass="entr" presetSubtype="1"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500"/>
                                        <p:tgtEl>
                                          <p:spTgt spid="1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par>
                                <p:cTn id="54" presetID="1" presetClass="exit" presetSubtype="0" fill="hold" grpId="1" nodeType="withEffect">
                                  <p:stCondLst>
                                    <p:cond delay="0"/>
                                  </p:stCondLst>
                                  <p:childTnLst>
                                    <p:set>
                                      <p:cBhvr>
                                        <p:cTn id="55" dur="1" fill="hold">
                                          <p:stCondLst>
                                            <p:cond delay="0"/>
                                          </p:stCondLst>
                                        </p:cTn>
                                        <p:tgtEl>
                                          <p:spTgt spid="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5"/>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12" grpId="0" animBg="1"/>
      <p:bldP spid="12" grpId="1" animBg="1"/>
      <p:bldP spid="13" grpId="0" animBg="1"/>
      <p:bldP spid="1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600ED-2C35-A187-314A-F19E93A8FC70}"/>
              </a:ext>
            </a:extLst>
          </p:cNvPr>
          <p:cNvSpPr/>
          <p:nvPr/>
        </p:nvSpPr>
        <p:spPr>
          <a:xfrm>
            <a:off x="1534885" y="1099458"/>
            <a:ext cx="2623457"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EmptyDir</a:t>
            </a:r>
            <a:endParaRPr lang="en-US" dirty="0"/>
          </a:p>
        </p:txBody>
      </p:sp>
      <p:grpSp>
        <p:nvGrpSpPr>
          <p:cNvPr id="9" name="Group 8">
            <a:extLst>
              <a:ext uri="{FF2B5EF4-FFF2-40B4-BE49-F238E27FC236}">
                <a16:creationId xmlns:a16="http://schemas.microsoft.com/office/drawing/2014/main" id="{735BD69C-F576-5D8E-C15C-AE203FCB0152}"/>
              </a:ext>
            </a:extLst>
          </p:cNvPr>
          <p:cNvGrpSpPr/>
          <p:nvPr/>
        </p:nvGrpSpPr>
        <p:grpSpPr>
          <a:xfrm>
            <a:off x="7277100" y="838200"/>
            <a:ext cx="2623457" cy="3603171"/>
            <a:chOff x="4566557" y="1099458"/>
            <a:chExt cx="2623457" cy="3603171"/>
          </a:xfrm>
        </p:grpSpPr>
        <p:sp>
          <p:nvSpPr>
            <p:cNvPr id="2" name="Rectangle 1">
              <a:extLst>
                <a:ext uri="{FF2B5EF4-FFF2-40B4-BE49-F238E27FC236}">
                  <a16:creationId xmlns:a16="http://schemas.microsoft.com/office/drawing/2014/main" id="{750E2F55-41FC-5687-B857-8E45B9D12311}"/>
                </a:ext>
              </a:extLst>
            </p:cNvPr>
            <p:cNvSpPr/>
            <p:nvPr/>
          </p:nvSpPr>
          <p:spPr>
            <a:xfrm>
              <a:off x="4566557" y="1099458"/>
              <a:ext cx="2623457" cy="3603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B88900-EFFA-10A5-FE3F-137139D89F27}"/>
                </a:ext>
              </a:extLst>
            </p:cNvPr>
            <p:cNvSpPr txBox="1"/>
            <p:nvPr/>
          </p:nvSpPr>
          <p:spPr>
            <a:xfrm>
              <a:off x="5094513" y="1186230"/>
              <a:ext cx="1752600" cy="707886"/>
            </a:xfrm>
            <a:prstGeom prst="rect">
              <a:avLst/>
            </a:prstGeom>
            <a:noFill/>
          </p:spPr>
          <p:txBody>
            <a:bodyPr wrap="square" rtlCol="0">
              <a:spAutoFit/>
            </a:bodyPr>
            <a:lstStyle/>
            <a:p>
              <a:r>
                <a:rPr lang="en-US" sz="4000" dirty="0"/>
                <a:t>Node</a:t>
              </a:r>
            </a:p>
          </p:txBody>
        </p:sp>
      </p:grpSp>
      <p:grpSp>
        <p:nvGrpSpPr>
          <p:cNvPr id="7" name="Group 6">
            <a:extLst>
              <a:ext uri="{FF2B5EF4-FFF2-40B4-BE49-F238E27FC236}">
                <a16:creationId xmlns:a16="http://schemas.microsoft.com/office/drawing/2014/main" id="{6F8CF19B-927D-F1B6-7908-DD18CF9EC451}"/>
              </a:ext>
            </a:extLst>
          </p:cNvPr>
          <p:cNvGrpSpPr/>
          <p:nvPr/>
        </p:nvGrpSpPr>
        <p:grpSpPr>
          <a:xfrm>
            <a:off x="7886699" y="2639785"/>
            <a:ext cx="1404257" cy="1181100"/>
            <a:chOff x="7587342" y="2239736"/>
            <a:chExt cx="1404257" cy="1181100"/>
          </a:xfrm>
        </p:grpSpPr>
        <p:sp>
          <p:nvSpPr>
            <p:cNvPr id="5" name="Rectangle 4">
              <a:extLst>
                <a:ext uri="{FF2B5EF4-FFF2-40B4-BE49-F238E27FC236}">
                  <a16:creationId xmlns:a16="http://schemas.microsoft.com/office/drawing/2014/main" id="{4733F70B-F0C4-3E51-3904-B10B8BDE6C06}"/>
                </a:ext>
              </a:extLst>
            </p:cNvPr>
            <p:cNvSpPr/>
            <p:nvPr/>
          </p:nvSpPr>
          <p:spPr>
            <a:xfrm>
              <a:off x="7587342" y="2239736"/>
              <a:ext cx="1404257" cy="1181100"/>
            </a:xfrm>
            <a:prstGeom prst="rect">
              <a:avLst/>
            </a:prstGeom>
            <a:scene3d>
              <a:camera prst="perspectiveRelaxed"/>
              <a:lightRig rig="threePt" dir="t"/>
            </a:scene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B820F6-7235-FBDB-FF30-405E5C2CE93E}"/>
                </a:ext>
              </a:extLst>
            </p:cNvPr>
            <p:cNvSpPr txBox="1"/>
            <p:nvPr/>
          </p:nvSpPr>
          <p:spPr>
            <a:xfrm>
              <a:off x="7772399" y="2585025"/>
              <a:ext cx="1219200" cy="584775"/>
            </a:xfrm>
            <a:prstGeom prst="rect">
              <a:avLst/>
            </a:prstGeom>
            <a:noFill/>
          </p:spPr>
          <p:txBody>
            <a:bodyPr wrap="square" rtlCol="0">
              <a:spAutoFit/>
            </a:bodyPr>
            <a:lstStyle/>
            <a:p>
              <a:r>
                <a:rPr lang="en-US" sz="3200" dirty="0"/>
                <a:t>SSD</a:t>
              </a:r>
              <a:endParaRPr lang="en-US" dirty="0"/>
            </a:p>
          </p:txBody>
        </p:sp>
      </p:grpSp>
      <p:sp>
        <p:nvSpPr>
          <p:cNvPr id="10" name="Flowchart: Multidocument 9">
            <a:extLst>
              <a:ext uri="{FF2B5EF4-FFF2-40B4-BE49-F238E27FC236}">
                <a16:creationId xmlns:a16="http://schemas.microsoft.com/office/drawing/2014/main" id="{7C141C04-B50A-0E79-7D5B-AE48F994EC75}"/>
              </a:ext>
            </a:extLst>
          </p:cNvPr>
          <p:cNvSpPr/>
          <p:nvPr/>
        </p:nvSpPr>
        <p:spPr>
          <a:xfrm>
            <a:off x="7668984" y="1719630"/>
            <a:ext cx="1839685" cy="707886"/>
          </a:xfrm>
          <a:prstGeom prst="flowChartMulti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t>RAM</a:t>
            </a:r>
          </a:p>
        </p:txBody>
      </p:sp>
      <p:sp>
        <p:nvSpPr>
          <p:cNvPr id="11" name="Arrow: Right 10">
            <a:extLst>
              <a:ext uri="{FF2B5EF4-FFF2-40B4-BE49-F238E27FC236}">
                <a16:creationId xmlns:a16="http://schemas.microsoft.com/office/drawing/2014/main" id="{FBE2FFE1-5261-A431-9585-F4A3A62A2FCD}"/>
              </a:ext>
            </a:extLst>
          </p:cNvPr>
          <p:cNvSpPr/>
          <p:nvPr/>
        </p:nvSpPr>
        <p:spPr>
          <a:xfrm rot="337348">
            <a:off x="4157664" y="1602970"/>
            <a:ext cx="3585781" cy="46824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B336C7CA-1FAC-0C3A-EF2F-337113182AE7}"/>
              </a:ext>
            </a:extLst>
          </p:cNvPr>
          <p:cNvSpPr/>
          <p:nvPr/>
        </p:nvSpPr>
        <p:spPr>
          <a:xfrm rot="788759">
            <a:off x="4084097" y="2293478"/>
            <a:ext cx="3870334" cy="46824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9B770CE-7E80-55A6-8048-F255D2D66697}"/>
              </a:ext>
            </a:extLst>
          </p:cNvPr>
          <p:cNvSpPr txBox="1"/>
          <p:nvPr/>
        </p:nvSpPr>
        <p:spPr>
          <a:xfrm>
            <a:off x="1874520" y="468868"/>
            <a:ext cx="1664208" cy="369332"/>
          </a:xfrm>
          <a:custGeom>
            <a:avLst/>
            <a:gdLst>
              <a:gd name="connsiteX0" fmla="*/ 0 w 1664208"/>
              <a:gd name="connsiteY0" fmla="*/ 0 h 369332"/>
              <a:gd name="connsiteX1" fmla="*/ 521452 w 1664208"/>
              <a:gd name="connsiteY1" fmla="*/ 0 h 369332"/>
              <a:gd name="connsiteX2" fmla="*/ 1092830 w 1664208"/>
              <a:gd name="connsiteY2" fmla="*/ 0 h 369332"/>
              <a:gd name="connsiteX3" fmla="*/ 1664208 w 1664208"/>
              <a:gd name="connsiteY3" fmla="*/ 0 h 369332"/>
              <a:gd name="connsiteX4" fmla="*/ 1664208 w 1664208"/>
              <a:gd name="connsiteY4" fmla="*/ 369332 h 369332"/>
              <a:gd name="connsiteX5" fmla="*/ 1076188 w 1664208"/>
              <a:gd name="connsiteY5" fmla="*/ 369332 h 369332"/>
              <a:gd name="connsiteX6" fmla="*/ 504810 w 1664208"/>
              <a:gd name="connsiteY6" fmla="*/ 369332 h 369332"/>
              <a:gd name="connsiteX7" fmla="*/ 0 w 1664208"/>
              <a:gd name="connsiteY7" fmla="*/ 369332 h 369332"/>
              <a:gd name="connsiteX8" fmla="*/ 0 w 1664208"/>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4208" h="369332" extrusionOk="0">
                <a:moveTo>
                  <a:pt x="0" y="0"/>
                </a:moveTo>
                <a:cubicBezTo>
                  <a:pt x="112453" y="-23774"/>
                  <a:pt x="325103" y="46462"/>
                  <a:pt x="521452" y="0"/>
                </a:cubicBezTo>
                <a:cubicBezTo>
                  <a:pt x="717801" y="-46462"/>
                  <a:pt x="813015" y="15028"/>
                  <a:pt x="1092830" y="0"/>
                </a:cubicBezTo>
                <a:cubicBezTo>
                  <a:pt x="1372645" y="-15028"/>
                  <a:pt x="1529883" y="30230"/>
                  <a:pt x="1664208" y="0"/>
                </a:cubicBezTo>
                <a:cubicBezTo>
                  <a:pt x="1669881" y="174498"/>
                  <a:pt x="1620241" y="232590"/>
                  <a:pt x="1664208" y="369332"/>
                </a:cubicBezTo>
                <a:cubicBezTo>
                  <a:pt x="1428220" y="413831"/>
                  <a:pt x="1265530" y="308073"/>
                  <a:pt x="1076188" y="369332"/>
                </a:cubicBezTo>
                <a:cubicBezTo>
                  <a:pt x="886846" y="430591"/>
                  <a:pt x="714650" y="315977"/>
                  <a:pt x="504810" y="369332"/>
                </a:cubicBezTo>
                <a:cubicBezTo>
                  <a:pt x="294970" y="422687"/>
                  <a:pt x="123489" y="333569"/>
                  <a:pt x="0" y="369332"/>
                </a:cubicBezTo>
                <a:cubicBezTo>
                  <a:pt x="-21480" y="252237"/>
                  <a:pt x="5016" y="83731"/>
                  <a:pt x="0" y="0"/>
                </a:cubicBezTo>
                <a:close/>
              </a:path>
            </a:pathLst>
          </a:custGeom>
          <a:noFill/>
          <a:ln>
            <a:solidFill>
              <a:schemeClr val="tx1"/>
            </a:solidFill>
            <a:extLst>
              <a:ext uri="{C807C97D-BFC1-408E-A445-0C87EB9F89A2}">
                <ask:lineSketchStyleProps xmlns:ask="http://schemas.microsoft.com/office/drawing/2018/sketchyshapes" sd="3597573597">
                  <a:prstGeom prst="rect">
                    <a:avLst/>
                  </a:prstGeom>
                  <ask:type>
                    <ask:lineSketchScribble/>
                  </ask:type>
                </ask:lineSketchStyleProps>
              </a:ext>
            </a:extLst>
          </a:ln>
        </p:spPr>
        <p:txBody>
          <a:bodyPr wrap="square" rtlCol="0">
            <a:spAutoFit/>
          </a:bodyPr>
          <a:lstStyle/>
          <a:p>
            <a:r>
              <a:rPr lang="en-US" dirty="0"/>
              <a:t>Initially Empty</a:t>
            </a:r>
          </a:p>
        </p:txBody>
      </p:sp>
      <p:sp>
        <p:nvSpPr>
          <p:cNvPr id="14" name="Arrow: Down 13">
            <a:extLst>
              <a:ext uri="{FF2B5EF4-FFF2-40B4-BE49-F238E27FC236}">
                <a16:creationId xmlns:a16="http://schemas.microsoft.com/office/drawing/2014/main" id="{BB70962A-09EB-C8FD-9675-1969317BFB8D}"/>
              </a:ext>
            </a:extLst>
          </p:cNvPr>
          <p:cNvSpPr/>
          <p:nvPr/>
        </p:nvSpPr>
        <p:spPr>
          <a:xfrm>
            <a:off x="2846613" y="838200"/>
            <a:ext cx="317211" cy="368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327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B82279-6315-A0F1-0BAD-594C18304DFD}"/>
              </a:ext>
            </a:extLst>
          </p:cNvPr>
          <p:cNvSpPr/>
          <p:nvPr/>
        </p:nvSpPr>
        <p:spPr>
          <a:xfrm>
            <a:off x="2215166" y="341840"/>
            <a:ext cx="3451539" cy="1017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Volume</a:t>
            </a:r>
            <a:endParaRPr lang="en-US" dirty="0"/>
          </a:p>
        </p:txBody>
      </p:sp>
      <p:sp>
        <p:nvSpPr>
          <p:cNvPr id="9" name="Rectangle 8">
            <a:extLst>
              <a:ext uri="{FF2B5EF4-FFF2-40B4-BE49-F238E27FC236}">
                <a16:creationId xmlns:a16="http://schemas.microsoft.com/office/drawing/2014/main" id="{AB9C4FE0-EB66-861A-EF77-ADC9CD02222C}"/>
              </a:ext>
            </a:extLst>
          </p:cNvPr>
          <p:cNvSpPr/>
          <p:nvPr/>
        </p:nvSpPr>
        <p:spPr>
          <a:xfrm>
            <a:off x="338457" y="2874404"/>
            <a:ext cx="1876709" cy="639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Ephemeral</a:t>
            </a:r>
            <a:endParaRPr lang="en-US" dirty="0"/>
          </a:p>
        </p:txBody>
      </p:sp>
      <p:sp>
        <p:nvSpPr>
          <p:cNvPr id="15" name="Minus Sign 14">
            <a:extLst>
              <a:ext uri="{FF2B5EF4-FFF2-40B4-BE49-F238E27FC236}">
                <a16:creationId xmlns:a16="http://schemas.microsoft.com/office/drawing/2014/main" id="{AF37E8E0-8F87-2D09-855D-A721139C16B2}"/>
              </a:ext>
            </a:extLst>
          </p:cNvPr>
          <p:cNvSpPr/>
          <p:nvPr/>
        </p:nvSpPr>
        <p:spPr>
          <a:xfrm>
            <a:off x="-483008" y="1771580"/>
            <a:ext cx="8553775" cy="101743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F45DE9F4-A3AD-296B-C16C-67BC25417737}"/>
              </a:ext>
            </a:extLst>
          </p:cNvPr>
          <p:cNvSpPr/>
          <p:nvPr/>
        </p:nvSpPr>
        <p:spPr>
          <a:xfrm>
            <a:off x="3541690" y="1359271"/>
            <a:ext cx="579545" cy="82461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9D5F50D-21CF-6CBF-5554-9B3AD5B623BF}"/>
              </a:ext>
            </a:extLst>
          </p:cNvPr>
          <p:cNvSpPr/>
          <p:nvPr/>
        </p:nvSpPr>
        <p:spPr>
          <a:xfrm>
            <a:off x="338457" y="2844604"/>
            <a:ext cx="1876709" cy="639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7A08399B-968D-C10A-832C-F11040A9A485}"/>
              </a:ext>
            </a:extLst>
          </p:cNvPr>
          <p:cNvCxnSpPr/>
          <p:nvPr/>
        </p:nvCxnSpPr>
        <p:spPr>
          <a:xfrm>
            <a:off x="409862" y="3982157"/>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38CB9FC2-CB96-5170-A075-0E55263C9ABA}"/>
              </a:ext>
            </a:extLst>
          </p:cNvPr>
          <p:cNvSpPr/>
          <p:nvPr/>
        </p:nvSpPr>
        <p:spPr>
          <a:xfrm>
            <a:off x="1036592" y="3818727"/>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EmptyDir</a:t>
            </a:r>
            <a:endParaRPr lang="en-US" dirty="0"/>
          </a:p>
        </p:txBody>
      </p:sp>
      <p:sp>
        <p:nvSpPr>
          <p:cNvPr id="5" name="Rectangle 4">
            <a:extLst>
              <a:ext uri="{FF2B5EF4-FFF2-40B4-BE49-F238E27FC236}">
                <a16:creationId xmlns:a16="http://schemas.microsoft.com/office/drawing/2014/main" id="{48D11261-344C-6500-7F77-150F3B40B309}"/>
              </a:ext>
            </a:extLst>
          </p:cNvPr>
          <p:cNvSpPr/>
          <p:nvPr/>
        </p:nvSpPr>
        <p:spPr>
          <a:xfrm>
            <a:off x="1042909" y="4544835"/>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ConfigMap</a:t>
            </a:r>
            <a:endParaRPr lang="en-US" dirty="0"/>
          </a:p>
        </p:txBody>
      </p:sp>
      <p:sp>
        <p:nvSpPr>
          <p:cNvPr id="6" name="Rectangle 5">
            <a:extLst>
              <a:ext uri="{FF2B5EF4-FFF2-40B4-BE49-F238E27FC236}">
                <a16:creationId xmlns:a16="http://schemas.microsoft.com/office/drawing/2014/main" id="{DDA265B8-6AF2-E3F9-2057-37E4D83A0CB1}"/>
              </a:ext>
            </a:extLst>
          </p:cNvPr>
          <p:cNvSpPr/>
          <p:nvPr/>
        </p:nvSpPr>
        <p:spPr>
          <a:xfrm>
            <a:off x="1042907" y="5348969"/>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Secret</a:t>
            </a:r>
          </a:p>
        </p:txBody>
      </p:sp>
      <p:cxnSp>
        <p:nvCxnSpPr>
          <p:cNvPr id="7" name="Straight Arrow Connector 6">
            <a:extLst>
              <a:ext uri="{FF2B5EF4-FFF2-40B4-BE49-F238E27FC236}">
                <a16:creationId xmlns:a16="http://schemas.microsoft.com/office/drawing/2014/main" id="{3A390176-EA34-215B-8DEB-19E8360D2967}"/>
              </a:ext>
            </a:extLst>
          </p:cNvPr>
          <p:cNvCxnSpPr/>
          <p:nvPr/>
        </p:nvCxnSpPr>
        <p:spPr>
          <a:xfrm>
            <a:off x="418655" y="4799756"/>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BD464842-7055-21EA-2198-E879EF89B5DB}"/>
              </a:ext>
            </a:extLst>
          </p:cNvPr>
          <p:cNvCxnSpPr/>
          <p:nvPr/>
        </p:nvCxnSpPr>
        <p:spPr>
          <a:xfrm>
            <a:off x="418655" y="5602789"/>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Minus Sign 10">
            <a:extLst>
              <a:ext uri="{FF2B5EF4-FFF2-40B4-BE49-F238E27FC236}">
                <a16:creationId xmlns:a16="http://schemas.microsoft.com/office/drawing/2014/main" id="{5F90E946-B48B-A69C-FD40-2F8AB163C122}"/>
              </a:ext>
            </a:extLst>
          </p:cNvPr>
          <p:cNvSpPr/>
          <p:nvPr/>
        </p:nvSpPr>
        <p:spPr>
          <a:xfrm rot="5400000">
            <a:off x="-1323490" y="4489216"/>
            <a:ext cx="340396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4A21E4-EBE8-C80A-6021-7E354BD851CB}"/>
              </a:ext>
            </a:extLst>
          </p:cNvPr>
          <p:cNvSpPr/>
          <p:nvPr/>
        </p:nvSpPr>
        <p:spPr>
          <a:xfrm>
            <a:off x="1037167" y="3818313"/>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204B97-6065-91A7-AE26-24D322F962C4}"/>
              </a:ext>
            </a:extLst>
          </p:cNvPr>
          <p:cNvSpPr/>
          <p:nvPr/>
        </p:nvSpPr>
        <p:spPr>
          <a:xfrm>
            <a:off x="1036593" y="4551502"/>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6CC779-A083-46F8-C674-5839A52B4184}"/>
              </a:ext>
            </a:extLst>
          </p:cNvPr>
          <p:cNvSpPr/>
          <p:nvPr/>
        </p:nvSpPr>
        <p:spPr>
          <a:xfrm>
            <a:off x="1042907" y="5363869"/>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05BF2EC0-035B-AD6C-558F-A4E227BA9520}"/>
              </a:ext>
            </a:extLst>
          </p:cNvPr>
          <p:cNvSpPr/>
          <p:nvPr/>
        </p:nvSpPr>
        <p:spPr>
          <a:xfrm>
            <a:off x="5763097" y="2412226"/>
            <a:ext cx="428153" cy="43165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E1ED5082-67E4-7C0D-DA3A-561999D17872}"/>
              </a:ext>
            </a:extLst>
          </p:cNvPr>
          <p:cNvSpPr/>
          <p:nvPr/>
        </p:nvSpPr>
        <p:spPr>
          <a:xfrm>
            <a:off x="963770" y="2412225"/>
            <a:ext cx="428154" cy="462179"/>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F3D7CE9F-99EA-1883-2A8D-C5AEEBBF6B53}"/>
              </a:ext>
            </a:extLst>
          </p:cNvPr>
          <p:cNvSpPr txBox="1"/>
          <p:nvPr/>
        </p:nvSpPr>
        <p:spPr>
          <a:xfrm>
            <a:off x="2919413" y="3244334"/>
            <a:ext cx="6181724" cy="369332"/>
          </a:xfrm>
          <a:prstGeom prst="rect">
            <a:avLst/>
          </a:prstGeom>
          <a:noFill/>
        </p:spPr>
        <p:txBody>
          <a:bodyPr wrap="square">
            <a:spAutoFit/>
          </a:bodyPr>
          <a:lstStyle/>
          <a:p>
            <a:r>
              <a:rPr lang="en-US" dirty="0"/>
              <a:t>123Vitara@1234</a:t>
            </a:r>
          </a:p>
        </p:txBody>
      </p:sp>
    </p:spTree>
    <p:extLst>
      <p:ext uri="{BB962C8B-B14F-4D97-AF65-F5344CB8AC3E}">
        <p14:creationId xmlns:p14="http://schemas.microsoft.com/office/powerpoint/2010/main" val="302918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3"/>
                                        </p:tgtEl>
                                      </p:cBhvr>
                                      <p:by x="150000" y="150000"/>
                                    </p:animScale>
                                  </p:childTnLst>
                                </p:cTn>
                              </p:par>
                              <p:par>
                                <p:cTn id="7" presetID="6" presetClass="emph" presetSubtype="0" fill="hold" grpId="0" nodeType="withEffect">
                                  <p:stCondLst>
                                    <p:cond delay="0"/>
                                  </p:stCondLst>
                                  <p:childTnLst>
                                    <p:animScale>
                                      <p:cBhvr>
                                        <p:cTn id="8"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B82279-6315-A0F1-0BAD-594C18304DFD}"/>
              </a:ext>
            </a:extLst>
          </p:cNvPr>
          <p:cNvSpPr/>
          <p:nvPr/>
        </p:nvSpPr>
        <p:spPr>
          <a:xfrm>
            <a:off x="2215166" y="341840"/>
            <a:ext cx="3451539" cy="1017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Volume</a:t>
            </a:r>
            <a:endParaRPr lang="en-US" dirty="0"/>
          </a:p>
        </p:txBody>
      </p:sp>
      <p:sp>
        <p:nvSpPr>
          <p:cNvPr id="8" name="Rectangle 7">
            <a:extLst>
              <a:ext uri="{FF2B5EF4-FFF2-40B4-BE49-F238E27FC236}">
                <a16:creationId xmlns:a16="http://schemas.microsoft.com/office/drawing/2014/main" id="{18A4BE20-1CB5-C1A9-032D-4A395B289077}"/>
              </a:ext>
            </a:extLst>
          </p:cNvPr>
          <p:cNvSpPr/>
          <p:nvPr/>
        </p:nvSpPr>
        <p:spPr>
          <a:xfrm>
            <a:off x="5157645" y="2874403"/>
            <a:ext cx="1833578" cy="692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Durable</a:t>
            </a:r>
          </a:p>
        </p:txBody>
      </p:sp>
      <p:sp>
        <p:nvSpPr>
          <p:cNvPr id="9" name="Rectangle 8">
            <a:extLst>
              <a:ext uri="{FF2B5EF4-FFF2-40B4-BE49-F238E27FC236}">
                <a16:creationId xmlns:a16="http://schemas.microsoft.com/office/drawing/2014/main" id="{AB9C4FE0-EB66-861A-EF77-ADC9CD02222C}"/>
              </a:ext>
            </a:extLst>
          </p:cNvPr>
          <p:cNvSpPr/>
          <p:nvPr/>
        </p:nvSpPr>
        <p:spPr>
          <a:xfrm>
            <a:off x="338457" y="2874404"/>
            <a:ext cx="1876709" cy="639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Ephemeral</a:t>
            </a:r>
            <a:endParaRPr lang="en-US" dirty="0"/>
          </a:p>
        </p:txBody>
      </p:sp>
      <p:sp>
        <p:nvSpPr>
          <p:cNvPr id="15" name="Minus Sign 14">
            <a:extLst>
              <a:ext uri="{FF2B5EF4-FFF2-40B4-BE49-F238E27FC236}">
                <a16:creationId xmlns:a16="http://schemas.microsoft.com/office/drawing/2014/main" id="{AF37E8E0-8F87-2D09-855D-A721139C16B2}"/>
              </a:ext>
            </a:extLst>
          </p:cNvPr>
          <p:cNvSpPr/>
          <p:nvPr/>
        </p:nvSpPr>
        <p:spPr>
          <a:xfrm>
            <a:off x="-483008" y="1771580"/>
            <a:ext cx="8553775" cy="101743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F45DE9F4-A3AD-296B-C16C-67BC25417737}"/>
              </a:ext>
            </a:extLst>
          </p:cNvPr>
          <p:cNvSpPr/>
          <p:nvPr/>
        </p:nvSpPr>
        <p:spPr>
          <a:xfrm>
            <a:off x="3541690" y="1359271"/>
            <a:ext cx="579545" cy="82461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9D5F50D-21CF-6CBF-5554-9B3AD5B623BF}"/>
              </a:ext>
            </a:extLst>
          </p:cNvPr>
          <p:cNvSpPr/>
          <p:nvPr/>
        </p:nvSpPr>
        <p:spPr>
          <a:xfrm>
            <a:off x="338457" y="2844604"/>
            <a:ext cx="1876709" cy="639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FBE2CC-DC1B-1D61-ABE2-175C9DCB871A}"/>
              </a:ext>
            </a:extLst>
          </p:cNvPr>
          <p:cNvSpPr/>
          <p:nvPr/>
        </p:nvSpPr>
        <p:spPr>
          <a:xfrm>
            <a:off x="5157646" y="2853709"/>
            <a:ext cx="1833578" cy="7134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7A08399B-968D-C10A-832C-F11040A9A485}"/>
              </a:ext>
            </a:extLst>
          </p:cNvPr>
          <p:cNvCxnSpPr/>
          <p:nvPr/>
        </p:nvCxnSpPr>
        <p:spPr>
          <a:xfrm>
            <a:off x="409862" y="3982157"/>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38CB9FC2-CB96-5170-A075-0E55263C9ABA}"/>
              </a:ext>
            </a:extLst>
          </p:cNvPr>
          <p:cNvSpPr/>
          <p:nvPr/>
        </p:nvSpPr>
        <p:spPr>
          <a:xfrm>
            <a:off x="1036592" y="3818727"/>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EmptyDir</a:t>
            </a:r>
            <a:endParaRPr lang="en-US" dirty="0"/>
          </a:p>
        </p:txBody>
      </p:sp>
      <p:sp>
        <p:nvSpPr>
          <p:cNvPr id="5" name="Rectangle 4">
            <a:extLst>
              <a:ext uri="{FF2B5EF4-FFF2-40B4-BE49-F238E27FC236}">
                <a16:creationId xmlns:a16="http://schemas.microsoft.com/office/drawing/2014/main" id="{48D11261-344C-6500-7F77-150F3B40B309}"/>
              </a:ext>
            </a:extLst>
          </p:cNvPr>
          <p:cNvSpPr/>
          <p:nvPr/>
        </p:nvSpPr>
        <p:spPr>
          <a:xfrm>
            <a:off x="1042909" y="4544835"/>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ConfigMap</a:t>
            </a:r>
            <a:endParaRPr lang="en-US" dirty="0"/>
          </a:p>
        </p:txBody>
      </p:sp>
      <p:sp>
        <p:nvSpPr>
          <p:cNvPr id="6" name="Rectangle 5">
            <a:extLst>
              <a:ext uri="{FF2B5EF4-FFF2-40B4-BE49-F238E27FC236}">
                <a16:creationId xmlns:a16="http://schemas.microsoft.com/office/drawing/2014/main" id="{DDA265B8-6AF2-E3F9-2057-37E4D83A0CB1}"/>
              </a:ext>
            </a:extLst>
          </p:cNvPr>
          <p:cNvSpPr/>
          <p:nvPr/>
        </p:nvSpPr>
        <p:spPr>
          <a:xfrm>
            <a:off x="1042907" y="5348969"/>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Secret</a:t>
            </a:r>
          </a:p>
        </p:txBody>
      </p:sp>
      <p:cxnSp>
        <p:nvCxnSpPr>
          <p:cNvPr id="7" name="Straight Arrow Connector 6">
            <a:extLst>
              <a:ext uri="{FF2B5EF4-FFF2-40B4-BE49-F238E27FC236}">
                <a16:creationId xmlns:a16="http://schemas.microsoft.com/office/drawing/2014/main" id="{3A390176-EA34-215B-8DEB-19E8360D2967}"/>
              </a:ext>
            </a:extLst>
          </p:cNvPr>
          <p:cNvCxnSpPr/>
          <p:nvPr/>
        </p:nvCxnSpPr>
        <p:spPr>
          <a:xfrm>
            <a:off x="418655" y="4799756"/>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BD464842-7055-21EA-2198-E879EF89B5DB}"/>
              </a:ext>
            </a:extLst>
          </p:cNvPr>
          <p:cNvCxnSpPr/>
          <p:nvPr/>
        </p:nvCxnSpPr>
        <p:spPr>
          <a:xfrm>
            <a:off x="418655" y="5602789"/>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Minus Sign 10">
            <a:extLst>
              <a:ext uri="{FF2B5EF4-FFF2-40B4-BE49-F238E27FC236}">
                <a16:creationId xmlns:a16="http://schemas.microsoft.com/office/drawing/2014/main" id="{5F90E946-B48B-A69C-FD40-2F8AB163C122}"/>
              </a:ext>
            </a:extLst>
          </p:cNvPr>
          <p:cNvSpPr/>
          <p:nvPr/>
        </p:nvSpPr>
        <p:spPr>
          <a:xfrm rot="5400000">
            <a:off x="-1323490" y="4489216"/>
            <a:ext cx="340396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4A21E4-EBE8-C80A-6021-7E354BD851CB}"/>
              </a:ext>
            </a:extLst>
          </p:cNvPr>
          <p:cNvSpPr/>
          <p:nvPr/>
        </p:nvSpPr>
        <p:spPr>
          <a:xfrm>
            <a:off x="1037167" y="3818313"/>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204B97-6065-91A7-AE26-24D322F962C4}"/>
              </a:ext>
            </a:extLst>
          </p:cNvPr>
          <p:cNvSpPr/>
          <p:nvPr/>
        </p:nvSpPr>
        <p:spPr>
          <a:xfrm>
            <a:off x="1036593" y="4551502"/>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6CC779-A083-46F8-C674-5839A52B4184}"/>
              </a:ext>
            </a:extLst>
          </p:cNvPr>
          <p:cNvSpPr/>
          <p:nvPr/>
        </p:nvSpPr>
        <p:spPr>
          <a:xfrm>
            <a:off x="1042907" y="5363869"/>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C7DE21-4512-37CD-AD4F-2CB6C56CEA35}"/>
              </a:ext>
            </a:extLst>
          </p:cNvPr>
          <p:cNvCxnSpPr>
            <a:cxnSpLocks/>
          </p:cNvCxnSpPr>
          <p:nvPr/>
        </p:nvCxnSpPr>
        <p:spPr>
          <a:xfrm>
            <a:off x="3883819" y="4022810"/>
            <a:ext cx="3584833" cy="33644"/>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974A2766-4DAD-95AC-FE9E-66A68F18D4AB}"/>
              </a:ext>
            </a:extLst>
          </p:cNvPr>
          <p:cNvCxnSpPr>
            <a:cxnSpLocks/>
            <a:endCxn id="25" idx="0"/>
          </p:cNvCxnSpPr>
          <p:nvPr/>
        </p:nvCxnSpPr>
        <p:spPr>
          <a:xfrm>
            <a:off x="3901855" y="4022810"/>
            <a:ext cx="0" cy="684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7A258595-06AE-10F4-2A01-E5C0B38616C5}"/>
              </a:ext>
            </a:extLst>
          </p:cNvPr>
          <p:cNvCxnSpPr>
            <a:cxnSpLocks/>
          </p:cNvCxnSpPr>
          <p:nvPr/>
        </p:nvCxnSpPr>
        <p:spPr>
          <a:xfrm flipH="1">
            <a:off x="5428195" y="4045187"/>
            <a:ext cx="1599" cy="6615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B423A7DF-7424-31C7-99A4-A5E8E1C1F8DD}"/>
              </a:ext>
            </a:extLst>
          </p:cNvPr>
          <p:cNvSpPr/>
          <p:nvPr/>
        </p:nvSpPr>
        <p:spPr>
          <a:xfrm>
            <a:off x="3389337" y="4707360"/>
            <a:ext cx="1025035"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hostPath</a:t>
            </a:r>
            <a:endParaRPr lang="en-US" dirty="0"/>
          </a:p>
        </p:txBody>
      </p:sp>
      <p:sp>
        <p:nvSpPr>
          <p:cNvPr id="26" name="Rectangle 25">
            <a:extLst>
              <a:ext uri="{FF2B5EF4-FFF2-40B4-BE49-F238E27FC236}">
                <a16:creationId xmlns:a16="http://schemas.microsoft.com/office/drawing/2014/main" id="{68EEFD11-CFA0-361B-57C1-6E613B3A11DC}"/>
              </a:ext>
            </a:extLst>
          </p:cNvPr>
          <p:cNvSpPr/>
          <p:nvPr/>
        </p:nvSpPr>
        <p:spPr>
          <a:xfrm>
            <a:off x="5000729" y="4723738"/>
            <a:ext cx="1014592"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a:t>
            </a:r>
          </a:p>
        </p:txBody>
      </p:sp>
      <p:sp>
        <p:nvSpPr>
          <p:cNvPr id="27" name="Rectangle 26">
            <a:extLst>
              <a:ext uri="{FF2B5EF4-FFF2-40B4-BE49-F238E27FC236}">
                <a16:creationId xmlns:a16="http://schemas.microsoft.com/office/drawing/2014/main" id="{783EA76F-CD6F-DB70-0E3B-8F8E03B6F389}"/>
              </a:ext>
            </a:extLst>
          </p:cNvPr>
          <p:cNvSpPr/>
          <p:nvPr/>
        </p:nvSpPr>
        <p:spPr>
          <a:xfrm>
            <a:off x="7034942" y="4704061"/>
            <a:ext cx="867420"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a:t>
            </a:r>
          </a:p>
        </p:txBody>
      </p:sp>
      <p:cxnSp>
        <p:nvCxnSpPr>
          <p:cNvPr id="29" name="Straight Arrow Connector 28">
            <a:extLst>
              <a:ext uri="{FF2B5EF4-FFF2-40B4-BE49-F238E27FC236}">
                <a16:creationId xmlns:a16="http://schemas.microsoft.com/office/drawing/2014/main" id="{2AFD08CE-1263-44CB-85E0-1C003C3B8B42}"/>
              </a:ext>
            </a:extLst>
          </p:cNvPr>
          <p:cNvCxnSpPr>
            <a:cxnSpLocks/>
          </p:cNvCxnSpPr>
          <p:nvPr/>
        </p:nvCxnSpPr>
        <p:spPr>
          <a:xfrm>
            <a:off x="5125508" y="5586510"/>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Rectangle 29">
            <a:extLst>
              <a:ext uri="{FF2B5EF4-FFF2-40B4-BE49-F238E27FC236}">
                <a16:creationId xmlns:a16="http://schemas.microsoft.com/office/drawing/2014/main" id="{DBDB7E59-19F5-3C3D-14EE-F903ED715B79}"/>
              </a:ext>
            </a:extLst>
          </p:cNvPr>
          <p:cNvSpPr/>
          <p:nvPr/>
        </p:nvSpPr>
        <p:spPr>
          <a:xfrm>
            <a:off x="5663749" y="5363869"/>
            <a:ext cx="904034"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PV</a:t>
            </a:r>
          </a:p>
        </p:txBody>
      </p:sp>
      <p:sp>
        <p:nvSpPr>
          <p:cNvPr id="31" name="Rectangle 30">
            <a:extLst>
              <a:ext uri="{FF2B5EF4-FFF2-40B4-BE49-F238E27FC236}">
                <a16:creationId xmlns:a16="http://schemas.microsoft.com/office/drawing/2014/main" id="{422F26B9-B836-4726-6685-201662734588}"/>
              </a:ext>
            </a:extLst>
          </p:cNvPr>
          <p:cNvSpPr/>
          <p:nvPr/>
        </p:nvSpPr>
        <p:spPr>
          <a:xfrm>
            <a:off x="5663749" y="6038325"/>
            <a:ext cx="904034"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PVC</a:t>
            </a:r>
          </a:p>
        </p:txBody>
      </p:sp>
      <p:cxnSp>
        <p:nvCxnSpPr>
          <p:cNvPr id="32" name="Straight Arrow Connector 31">
            <a:extLst>
              <a:ext uri="{FF2B5EF4-FFF2-40B4-BE49-F238E27FC236}">
                <a16:creationId xmlns:a16="http://schemas.microsoft.com/office/drawing/2014/main" id="{0E8FF472-0519-F0F0-EE0D-86DAC47541E1}"/>
              </a:ext>
            </a:extLst>
          </p:cNvPr>
          <p:cNvCxnSpPr>
            <a:cxnSpLocks/>
          </p:cNvCxnSpPr>
          <p:nvPr/>
        </p:nvCxnSpPr>
        <p:spPr>
          <a:xfrm>
            <a:off x="5125508" y="6280100"/>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82D2342C-FAAE-645A-D8BA-CCAAC5E53165}"/>
              </a:ext>
            </a:extLst>
          </p:cNvPr>
          <p:cNvCxnSpPr>
            <a:cxnSpLocks/>
          </p:cNvCxnSpPr>
          <p:nvPr/>
        </p:nvCxnSpPr>
        <p:spPr>
          <a:xfrm>
            <a:off x="7154083" y="5553338"/>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5" name="Rectangle 34">
            <a:extLst>
              <a:ext uri="{FF2B5EF4-FFF2-40B4-BE49-F238E27FC236}">
                <a16:creationId xmlns:a16="http://schemas.microsoft.com/office/drawing/2014/main" id="{BB2F4C79-A910-BA57-150B-71B6DCEF5CA2}"/>
              </a:ext>
            </a:extLst>
          </p:cNvPr>
          <p:cNvSpPr/>
          <p:nvPr/>
        </p:nvSpPr>
        <p:spPr>
          <a:xfrm>
            <a:off x="7692324" y="5317163"/>
            <a:ext cx="1611919"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StorageClass</a:t>
            </a:r>
          </a:p>
        </p:txBody>
      </p:sp>
      <p:sp>
        <p:nvSpPr>
          <p:cNvPr id="36" name="Rectangle 35">
            <a:extLst>
              <a:ext uri="{FF2B5EF4-FFF2-40B4-BE49-F238E27FC236}">
                <a16:creationId xmlns:a16="http://schemas.microsoft.com/office/drawing/2014/main" id="{02C07A06-77E4-7E45-628A-F3974F91C74D}"/>
              </a:ext>
            </a:extLst>
          </p:cNvPr>
          <p:cNvSpPr/>
          <p:nvPr/>
        </p:nvSpPr>
        <p:spPr>
          <a:xfrm>
            <a:off x="7667170" y="6032611"/>
            <a:ext cx="1637071"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PVC and PV</a:t>
            </a:r>
          </a:p>
        </p:txBody>
      </p:sp>
      <p:cxnSp>
        <p:nvCxnSpPr>
          <p:cNvPr id="37" name="Straight Arrow Connector 36">
            <a:extLst>
              <a:ext uri="{FF2B5EF4-FFF2-40B4-BE49-F238E27FC236}">
                <a16:creationId xmlns:a16="http://schemas.microsoft.com/office/drawing/2014/main" id="{A3F3CC09-E260-7EAB-AC83-4F06A9B164B3}"/>
              </a:ext>
            </a:extLst>
          </p:cNvPr>
          <p:cNvCxnSpPr>
            <a:cxnSpLocks/>
          </p:cNvCxnSpPr>
          <p:nvPr/>
        </p:nvCxnSpPr>
        <p:spPr>
          <a:xfrm>
            <a:off x="7128928" y="6274386"/>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8" name="Minus Sign 47">
            <a:extLst>
              <a:ext uri="{FF2B5EF4-FFF2-40B4-BE49-F238E27FC236}">
                <a16:creationId xmlns:a16="http://schemas.microsoft.com/office/drawing/2014/main" id="{B656561D-8153-D5A8-65BC-D693DA63BF19}"/>
              </a:ext>
            </a:extLst>
          </p:cNvPr>
          <p:cNvSpPr/>
          <p:nvPr/>
        </p:nvSpPr>
        <p:spPr>
          <a:xfrm rot="5400000">
            <a:off x="4309547" y="5497362"/>
            <a:ext cx="152451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C28A8F8-4306-0EBC-05A2-5A0F92B0BCAB}"/>
              </a:ext>
            </a:extLst>
          </p:cNvPr>
          <p:cNvCxnSpPr>
            <a:cxnSpLocks/>
            <a:endCxn id="27" idx="0"/>
          </p:cNvCxnSpPr>
          <p:nvPr/>
        </p:nvCxnSpPr>
        <p:spPr>
          <a:xfrm>
            <a:off x="7468652" y="4045187"/>
            <a:ext cx="0" cy="6588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Minus Sign 49">
            <a:extLst>
              <a:ext uri="{FF2B5EF4-FFF2-40B4-BE49-F238E27FC236}">
                <a16:creationId xmlns:a16="http://schemas.microsoft.com/office/drawing/2014/main" id="{E96767C5-7138-C3A1-5CE8-9FEFB3BE0B3D}"/>
              </a:ext>
            </a:extLst>
          </p:cNvPr>
          <p:cNvSpPr/>
          <p:nvPr/>
        </p:nvSpPr>
        <p:spPr>
          <a:xfrm rot="5400000">
            <a:off x="6338121" y="5497363"/>
            <a:ext cx="152451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05BF2EC0-035B-AD6C-558F-A4E227BA9520}"/>
              </a:ext>
            </a:extLst>
          </p:cNvPr>
          <p:cNvSpPr/>
          <p:nvPr/>
        </p:nvSpPr>
        <p:spPr>
          <a:xfrm>
            <a:off x="5763097" y="2412226"/>
            <a:ext cx="428153" cy="43165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E1ED5082-67E4-7C0D-DA3A-561999D17872}"/>
              </a:ext>
            </a:extLst>
          </p:cNvPr>
          <p:cNvSpPr/>
          <p:nvPr/>
        </p:nvSpPr>
        <p:spPr>
          <a:xfrm>
            <a:off x="963770" y="2412225"/>
            <a:ext cx="428154" cy="462179"/>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Down 50">
            <a:extLst>
              <a:ext uri="{FF2B5EF4-FFF2-40B4-BE49-F238E27FC236}">
                <a16:creationId xmlns:a16="http://schemas.microsoft.com/office/drawing/2014/main" id="{A8681340-E75F-4D92-DDD8-BDCAA1073BA3}"/>
              </a:ext>
            </a:extLst>
          </p:cNvPr>
          <p:cNvSpPr/>
          <p:nvPr/>
        </p:nvSpPr>
        <p:spPr>
          <a:xfrm>
            <a:off x="5801244" y="3596811"/>
            <a:ext cx="428153" cy="43165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3A3C10-31A9-E5D0-113E-9CCFB48915F1}"/>
              </a:ext>
            </a:extLst>
          </p:cNvPr>
          <p:cNvSpPr/>
          <p:nvPr/>
        </p:nvSpPr>
        <p:spPr>
          <a:xfrm>
            <a:off x="3408322" y="4726969"/>
            <a:ext cx="101459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F55EB2A-2741-D727-725B-00700F18AFC2}"/>
              </a:ext>
            </a:extLst>
          </p:cNvPr>
          <p:cNvSpPr/>
          <p:nvPr/>
        </p:nvSpPr>
        <p:spPr>
          <a:xfrm>
            <a:off x="5023277" y="4736789"/>
            <a:ext cx="101459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546E5FD-7B0A-6A5F-31F4-32815B5871B8}"/>
              </a:ext>
            </a:extLst>
          </p:cNvPr>
          <p:cNvSpPr/>
          <p:nvPr/>
        </p:nvSpPr>
        <p:spPr>
          <a:xfrm>
            <a:off x="7017327" y="4715328"/>
            <a:ext cx="885036"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C8A41BD-5B5A-5973-1383-120AA6D704B6}"/>
              </a:ext>
            </a:extLst>
          </p:cNvPr>
          <p:cNvSpPr/>
          <p:nvPr/>
        </p:nvSpPr>
        <p:spPr>
          <a:xfrm>
            <a:off x="5663748" y="5378770"/>
            <a:ext cx="929188"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8B730A8-9011-56B4-C022-83A7EC171A80}"/>
              </a:ext>
            </a:extLst>
          </p:cNvPr>
          <p:cNvSpPr/>
          <p:nvPr/>
        </p:nvSpPr>
        <p:spPr>
          <a:xfrm>
            <a:off x="5670146" y="6059105"/>
            <a:ext cx="904034"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007DAD-5225-1314-51A9-71A676015E48}"/>
              </a:ext>
            </a:extLst>
          </p:cNvPr>
          <p:cNvSpPr/>
          <p:nvPr/>
        </p:nvSpPr>
        <p:spPr>
          <a:xfrm>
            <a:off x="7720837" y="5335697"/>
            <a:ext cx="158340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ABC3C61-8DBF-D8D7-4311-0365C71B2FEC}"/>
              </a:ext>
            </a:extLst>
          </p:cNvPr>
          <p:cNvSpPr/>
          <p:nvPr/>
        </p:nvSpPr>
        <p:spPr>
          <a:xfrm>
            <a:off x="7692324" y="6053110"/>
            <a:ext cx="1637071"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F3D7CE9F-99EA-1883-2A8D-C5AEEBBF6B53}"/>
              </a:ext>
            </a:extLst>
          </p:cNvPr>
          <p:cNvSpPr txBox="1"/>
          <p:nvPr/>
        </p:nvSpPr>
        <p:spPr>
          <a:xfrm>
            <a:off x="2919413" y="3244334"/>
            <a:ext cx="6181724" cy="369332"/>
          </a:xfrm>
          <a:prstGeom prst="rect">
            <a:avLst/>
          </a:prstGeom>
          <a:noFill/>
        </p:spPr>
        <p:txBody>
          <a:bodyPr wrap="square">
            <a:spAutoFit/>
          </a:bodyPr>
          <a:lstStyle/>
          <a:p>
            <a:r>
              <a:rPr lang="en-US" dirty="0"/>
              <a:t>123Vitara@1234</a:t>
            </a:r>
          </a:p>
        </p:txBody>
      </p:sp>
    </p:spTree>
    <p:extLst>
      <p:ext uri="{BB962C8B-B14F-4D97-AF65-F5344CB8AC3E}">
        <p14:creationId xmlns:p14="http://schemas.microsoft.com/office/powerpoint/2010/main" val="287843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1" nodeType="withEffect">
                                  <p:stCondLst>
                                    <p:cond delay="0"/>
                                  </p:stCondLst>
                                  <p:childTnLst>
                                    <p:animScale>
                                      <p:cBhvr>
                                        <p:cTn id="6" dur="2000" fill="hold"/>
                                        <p:tgtEl>
                                          <p:spTgt spid="69"/>
                                        </p:tgtEl>
                                      </p:cBhvr>
                                      <p:by x="150000" y="150000"/>
                                    </p:animScale>
                                  </p:childTnLst>
                                </p:cTn>
                              </p:par>
                              <p:par>
                                <p:cTn id="7" presetID="6" presetClass="emph" presetSubtype="0" fill="hold" grpId="1" nodeType="withEffect">
                                  <p:stCondLst>
                                    <p:cond delay="0"/>
                                  </p:stCondLst>
                                  <p:childTnLst>
                                    <p:animScale>
                                      <p:cBhvr>
                                        <p:cTn id="8" dur="2000" fill="hold"/>
                                        <p:tgtEl>
                                          <p:spTgt spid="25"/>
                                        </p:tgtEl>
                                      </p:cBhvr>
                                      <p:by x="150000" y="150000"/>
                                    </p:animScale>
                                  </p:childTnLst>
                                </p:cTn>
                              </p:par>
                              <p:par>
                                <p:cTn id="9" presetID="6" presetClass="emph" presetSubtype="0" fill="hold" grpId="0" nodeType="withEffect">
                                  <p:stCondLst>
                                    <p:cond delay="0"/>
                                  </p:stCondLst>
                                  <p:childTnLst>
                                    <p:animScale>
                                      <p:cBhvr>
                                        <p:cTn id="10" dur="2000" fill="hold"/>
                                        <p:tgtEl>
                                          <p:spTgt spid="72"/>
                                        </p:tgtEl>
                                      </p:cBhvr>
                                      <p:by x="150000" y="150000"/>
                                    </p:animScale>
                                  </p:childTnLst>
                                </p:cTn>
                              </p:par>
                              <p:par>
                                <p:cTn id="11" presetID="6" presetClass="emph" presetSubtype="0" fill="hold" grpId="0" nodeType="withEffect">
                                  <p:stCondLst>
                                    <p:cond delay="0"/>
                                  </p:stCondLst>
                                  <p:childTnLst>
                                    <p:animScale>
                                      <p:cBhvr>
                                        <p:cTn id="12" dur="2000" fill="hold"/>
                                        <p:tgtEl>
                                          <p:spTgt spid="30"/>
                                        </p:tgtEl>
                                      </p:cBhvr>
                                      <p:by x="150000" y="150000"/>
                                    </p:animScale>
                                  </p:childTnLst>
                                </p:cTn>
                              </p:par>
                              <p:par>
                                <p:cTn id="13" presetID="6" presetClass="emph" presetSubtype="0" fill="hold" grpId="0" nodeType="withEffect">
                                  <p:stCondLst>
                                    <p:cond delay="0"/>
                                  </p:stCondLst>
                                  <p:childTnLst>
                                    <p:animScale>
                                      <p:cBhvr>
                                        <p:cTn id="14" dur="2000" fill="hold"/>
                                        <p:tgtEl>
                                          <p:spTgt spid="73"/>
                                        </p:tgtEl>
                                      </p:cBhvr>
                                      <p:by x="150000" y="150000"/>
                                    </p:animScale>
                                  </p:childTnLst>
                                </p:cTn>
                              </p:par>
                              <p:par>
                                <p:cTn id="15" presetID="6" presetClass="emph" presetSubtype="0" fill="hold" grpId="0" nodeType="withEffect">
                                  <p:stCondLst>
                                    <p:cond delay="0"/>
                                  </p:stCondLst>
                                  <p:childTnLst>
                                    <p:animScale>
                                      <p:cBhvr>
                                        <p:cTn id="16" dur="2000" fill="hold"/>
                                        <p:tgtEl>
                                          <p:spTgt spid="3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animBg="1"/>
      <p:bldP spid="30" grpId="0" animBg="1"/>
      <p:bldP spid="31" grpId="0" animBg="1"/>
      <p:bldP spid="69" grpId="1" animBg="1"/>
      <p:bldP spid="72" grpId="0" animBg="1"/>
      <p:bldP spid="7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05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What is </a:t>
              </a:r>
              <a:r>
                <a:rPr lang="en-US" sz="5400" dirty="0" err="1"/>
                <a:t>hostPath</a:t>
              </a:r>
              <a:r>
                <a:rPr lang="en-US" sz="5400" dirty="0"/>
                <a:t>?</a:t>
              </a:r>
              <a:endParaRPr lang="en-US" sz="5400" dirty="0">
                <a:solidFill>
                  <a:schemeClr val="accent3"/>
                </a:solidFill>
              </a:endParaRPr>
            </a:p>
          </p:txBody>
        </p:sp>
      </p:grpSp>
    </p:spTree>
    <p:extLst>
      <p:ext uri="{BB962C8B-B14F-4D97-AF65-F5344CB8AC3E}">
        <p14:creationId xmlns:p14="http://schemas.microsoft.com/office/powerpoint/2010/main" val="501998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C600ED-2C35-A187-314A-F19E93A8FC70}"/>
              </a:ext>
            </a:extLst>
          </p:cNvPr>
          <p:cNvSpPr/>
          <p:nvPr/>
        </p:nvSpPr>
        <p:spPr>
          <a:xfrm>
            <a:off x="1534885" y="1099458"/>
            <a:ext cx="2623457"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EmptyDir</a:t>
            </a:r>
            <a:endParaRPr lang="en-US" dirty="0"/>
          </a:p>
        </p:txBody>
      </p:sp>
      <p:grpSp>
        <p:nvGrpSpPr>
          <p:cNvPr id="9" name="Group 8">
            <a:extLst>
              <a:ext uri="{FF2B5EF4-FFF2-40B4-BE49-F238E27FC236}">
                <a16:creationId xmlns:a16="http://schemas.microsoft.com/office/drawing/2014/main" id="{735BD69C-F576-5D8E-C15C-AE203FCB0152}"/>
              </a:ext>
            </a:extLst>
          </p:cNvPr>
          <p:cNvGrpSpPr/>
          <p:nvPr/>
        </p:nvGrpSpPr>
        <p:grpSpPr>
          <a:xfrm>
            <a:off x="7277100" y="838200"/>
            <a:ext cx="2623457" cy="3603171"/>
            <a:chOff x="4566557" y="1099458"/>
            <a:chExt cx="2623457" cy="3603171"/>
          </a:xfrm>
        </p:grpSpPr>
        <p:sp>
          <p:nvSpPr>
            <p:cNvPr id="2" name="Rectangle 1">
              <a:extLst>
                <a:ext uri="{FF2B5EF4-FFF2-40B4-BE49-F238E27FC236}">
                  <a16:creationId xmlns:a16="http://schemas.microsoft.com/office/drawing/2014/main" id="{750E2F55-41FC-5687-B857-8E45B9D12311}"/>
                </a:ext>
              </a:extLst>
            </p:cNvPr>
            <p:cNvSpPr/>
            <p:nvPr/>
          </p:nvSpPr>
          <p:spPr>
            <a:xfrm>
              <a:off x="4566557" y="1099458"/>
              <a:ext cx="2623457" cy="3603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B88900-EFFA-10A5-FE3F-137139D89F27}"/>
                </a:ext>
              </a:extLst>
            </p:cNvPr>
            <p:cNvSpPr txBox="1"/>
            <p:nvPr/>
          </p:nvSpPr>
          <p:spPr>
            <a:xfrm>
              <a:off x="5094513" y="1186230"/>
              <a:ext cx="1752600" cy="707886"/>
            </a:xfrm>
            <a:prstGeom prst="rect">
              <a:avLst/>
            </a:prstGeom>
            <a:noFill/>
          </p:spPr>
          <p:txBody>
            <a:bodyPr wrap="square" rtlCol="0">
              <a:spAutoFit/>
            </a:bodyPr>
            <a:lstStyle/>
            <a:p>
              <a:r>
                <a:rPr lang="en-US" sz="4000" dirty="0"/>
                <a:t>Node</a:t>
              </a:r>
            </a:p>
          </p:txBody>
        </p:sp>
      </p:grpSp>
      <p:grpSp>
        <p:nvGrpSpPr>
          <p:cNvPr id="7" name="Group 6">
            <a:extLst>
              <a:ext uri="{FF2B5EF4-FFF2-40B4-BE49-F238E27FC236}">
                <a16:creationId xmlns:a16="http://schemas.microsoft.com/office/drawing/2014/main" id="{6F8CF19B-927D-F1B6-7908-DD18CF9EC451}"/>
              </a:ext>
            </a:extLst>
          </p:cNvPr>
          <p:cNvGrpSpPr/>
          <p:nvPr/>
        </p:nvGrpSpPr>
        <p:grpSpPr>
          <a:xfrm>
            <a:off x="7886699" y="2639785"/>
            <a:ext cx="1404257" cy="1181100"/>
            <a:chOff x="7587342" y="2239736"/>
            <a:chExt cx="1404257" cy="1181100"/>
          </a:xfrm>
        </p:grpSpPr>
        <p:sp>
          <p:nvSpPr>
            <p:cNvPr id="5" name="Rectangle 4">
              <a:extLst>
                <a:ext uri="{FF2B5EF4-FFF2-40B4-BE49-F238E27FC236}">
                  <a16:creationId xmlns:a16="http://schemas.microsoft.com/office/drawing/2014/main" id="{4733F70B-F0C4-3E51-3904-B10B8BDE6C06}"/>
                </a:ext>
              </a:extLst>
            </p:cNvPr>
            <p:cNvSpPr/>
            <p:nvPr/>
          </p:nvSpPr>
          <p:spPr>
            <a:xfrm>
              <a:off x="7587342" y="2239736"/>
              <a:ext cx="1404257" cy="1181100"/>
            </a:xfrm>
            <a:prstGeom prst="rect">
              <a:avLst/>
            </a:prstGeom>
            <a:scene3d>
              <a:camera prst="perspectiveRelaxed"/>
              <a:lightRig rig="threePt" dir="t"/>
            </a:scene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B820F6-7235-FBDB-FF30-405E5C2CE93E}"/>
                </a:ext>
              </a:extLst>
            </p:cNvPr>
            <p:cNvSpPr txBox="1"/>
            <p:nvPr/>
          </p:nvSpPr>
          <p:spPr>
            <a:xfrm>
              <a:off x="7772399" y="2585025"/>
              <a:ext cx="1219200" cy="584775"/>
            </a:xfrm>
            <a:prstGeom prst="rect">
              <a:avLst/>
            </a:prstGeom>
            <a:noFill/>
          </p:spPr>
          <p:txBody>
            <a:bodyPr wrap="square" rtlCol="0">
              <a:spAutoFit/>
            </a:bodyPr>
            <a:lstStyle/>
            <a:p>
              <a:r>
                <a:rPr lang="en-US" sz="3200" dirty="0"/>
                <a:t>SSD</a:t>
              </a:r>
              <a:endParaRPr lang="en-US" dirty="0"/>
            </a:p>
          </p:txBody>
        </p:sp>
      </p:grpSp>
      <p:sp>
        <p:nvSpPr>
          <p:cNvPr id="10" name="Flowchart: Multidocument 9">
            <a:extLst>
              <a:ext uri="{FF2B5EF4-FFF2-40B4-BE49-F238E27FC236}">
                <a16:creationId xmlns:a16="http://schemas.microsoft.com/office/drawing/2014/main" id="{7C141C04-B50A-0E79-7D5B-AE48F994EC75}"/>
              </a:ext>
            </a:extLst>
          </p:cNvPr>
          <p:cNvSpPr/>
          <p:nvPr/>
        </p:nvSpPr>
        <p:spPr>
          <a:xfrm>
            <a:off x="7668984" y="1719630"/>
            <a:ext cx="1839685" cy="707886"/>
          </a:xfrm>
          <a:prstGeom prst="flowChartMulti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a:t>RAM</a:t>
            </a:r>
          </a:p>
        </p:txBody>
      </p:sp>
      <p:sp>
        <p:nvSpPr>
          <p:cNvPr id="11" name="Arrow: Right 10">
            <a:extLst>
              <a:ext uri="{FF2B5EF4-FFF2-40B4-BE49-F238E27FC236}">
                <a16:creationId xmlns:a16="http://schemas.microsoft.com/office/drawing/2014/main" id="{FBE2FFE1-5261-A431-9585-F4A3A62A2FCD}"/>
              </a:ext>
            </a:extLst>
          </p:cNvPr>
          <p:cNvSpPr/>
          <p:nvPr/>
        </p:nvSpPr>
        <p:spPr>
          <a:xfrm rot="337348">
            <a:off x="4157664" y="1602970"/>
            <a:ext cx="3585781" cy="46824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B336C7CA-1FAC-0C3A-EF2F-337113182AE7}"/>
              </a:ext>
            </a:extLst>
          </p:cNvPr>
          <p:cNvSpPr/>
          <p:nvPr/>
        </p:nvSpPr>
        <p:spPr>
          <a:xfrm rot="788759">
            <a:off x="4084097" y="2293478"/>
            <a:ext cx="3870334" cy="46824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C18F825-93EC-6798-4772-E477522E5066}"/>
              </a:ext>
            </a:extLst>
          </p:cNvPr>
          <p:cNvSpPr txBox="1"/>
          <p:nvPr/>
        </p:nvSpPr>
        <p:spPr>
          <a:xfrm>
            <a:off x="1874520" y="468868"/>
            <a:ext cx="1664208" cy="369332"/>
          </a:xfrm>
          <a:custGeom>
            <a:avLst/>
            <a:gdLst>
              <a:gd name="connsiteX0" fmla="*/ 0 w 1664208"/>
              <a:gd name="connsiteY0" fmla="*/ 0 h 369332"/>
              <a:gd name="connsiteX1" fmla="*/ 521452 w 1664208"/>
              <a:gd name="connsiteY1" fmla="*/ 0 h 369332"/>
              <a:gd name="connsiteX2" fmla="*/ 1092830 w 1664208"/>
              <a:gd name="connsiteY2" fmla="*/ 0 h 369332"/>
              <a:gd name="connsiteX3" fmla="*/ 1664208 w 1664208"/>
              <a:gd name="connsiteY3" fmla="*/ 0 h 369332"/>
              <a:gd name="connsiteX4" fmla="*/ 1664208 w 1664208"/>
              <a:gd name="connsiteY4" fmla="*/ 369332 h 369332"/>
              <a:gd name="connsiteX5" fmla="*/ 1076188 w 1664208"/>
              <a:gd name="connsiteY5" fmla="*/ 369332 h 369332"/>
              <a:gd name="connsiteX6" fmla="*/ 504810 w 1664208"/>
              <a:gd name="connsiteY6" fmla="*/ 369332 h 369332"/>
              <a:gd name="connsiteX7" fmla="*/ 0 w 1664208"/>
              <a:gd name="connsiteY7" fmla="*/ 369332 h 369332"/>
              <a:gd name="connsiteX8" fmla="*/ 0 w 1664208"/>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4208" h="369332" extrusionOk="0">
                <a:moveTo>
                  <a:pt x="0" y="0"/>
                </a:moveTo>
                <a:cubicBezTo>
                  <a:pt x="112453" y="-23774"/>
                  <a:pt x="325103" y="46462"/>
                  <a:pt x="521452" y="0"/>
                </a:cubicBezTo>
                <a:cubicBezTo>
                  <a:pt x="717801" y="-46462"/>
                  <a:pt x="813015" y="15028"/>
                  <a:pt x="1092830" y="0"/>
                </a:cubicBezTo>
                <a:cubicBezTo>
                  <a:pt x="1372645" y="-15028"/>
                  <a:pt x="1529883" y="30230"/>
                  <a:pt x="1664208" y="0"/>
                </a:cubicBezTo>
                <a:cubicBezTo>
                  <a:pt x="1669881" y="174498"/>
                  <a:pt x="1620241" y="232590"/>
                  <a:pt x="1664208" y="369332"/>
                </a:cubicBezTo>
                <a:cubicBezTo>
                  <a:pt x="1428220" y="413831"/>
                  <a:pt x="1265530" y="308073"/>
                  <a:pt x="1076188" y="369332"/>
                </a:cubicBezTo>
                <a:cubicBezTo>
                  <a:pt x="886846" y="430591"/>
                  <a:pt x="714650" y="315977"/>
                  <a:pt x="504810" y="369332"/>
                </a:cubicBezTo>
                <a:cubicBezTo>
                  <a:pt x="294970" y="422687"/>
                  <a:pt x="123489" y="333569"/>
                  <a:pt x="0" y="369332"/>
                </a:cubicBezTo>
                <a:cubicBezTo>
                  <a:pt x="-21480" y="252237"/>
                  <a:pt x="5016" y="83731"/>
                  <a:pt x="0" y="0"/>
                </a:cubicBezTo>
                <a:close/>
              </a:path>
            </a:pathLst>
          </a:custGeom>
          <a:noFill/>
          <a:ln>
            <a:solidFill>
              <a:schemeClr val="tx1"/>
            </a:solidFill>
            <a:extLst>
              <a:ext uri="{C807C97D-BFC1-408E-A445-0C87EB9F89A2}">
                <ask:lineSketchStyleProps xmlns:ask="http://schemas.microsoft.com/office/drawing/2018/sketchyshapes" sd="3597573597">
                  <a:prstGeom prst="rect">
                    <a:avLst/>
                  </a:prstGeom>
                  <ask:type>
                    <ask:lineSketchScribble/>
                  </ask:type>
                </ask:lineSketchStyleProps>
              </a:ext>
            </a:extLst>
          </a:ln>
        </p:spPr>
        <p:txBody>
          <a:bodyPr wrap="square" rtlCol="0">
            <a:spAutoFit/>
          </a:bodyPr>
          <a:lstStyle/>
          <a:p>
            <a:r>
              <a:rPr lang="en-US" dirty="0"/>
              <a:t>Initially Empty</a:t>
            </a:r>
          </a:p>
        </p:txBody>
      </p:sp>
      <p:sp>
        <p:nvSpPr>
          <p:cNvPr id="13" name="Arrow: Down 12">
            <a:extLst>
              <a:ext uri="{FF2B5EF4-FFF2-40B4-BE49-F238E27FC236}">
                <a16:creationId xmlns:a16="http://schemas.microsoft.com/office/drawing/2014/main" id="{20A4DC4B-962D-4073-C96F-B2D4FC83BF44}"/>
              </a:ext>
            </a:extLst>
          </p:cNvPr>
          <p:cNvSpPr/>
          <p:nvPr/>
        </p:nvSpPr>
        <p:spPr>
          <a:xfrm>
            <a:off x="2846613" y="838200"/>
            <a:ext cx="317211" cy="368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7F832D-309C-FC3C-FD63-AD97993C17A8}"/>
              </a:ext>
            </a:extLst>
          </p:cNvPr>
          <p:cNvSpPr/>
          <p:nvPr/>
        </p:nvSpPr>
        <p:spPr>
          <a:xfrm>
            <a:off x="1458106" y="3569849"/>
            <a:ext cx="2623457"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hostPath</a:t>
            </a:r>
            <a:endParaRPr lang="en-US" dirty="0"/>
          </a:p>
        </p:txBody>
      </p:sp>
      <p:sp>
        <p:nvSpPr>
          <p:cNvPr id="15" name="TextBox 14">
            <a:extLst>
              <a:ext uri="{FF2B5EF4-FFF2-40B4-BE49-F238E27FC236}">
                <a16:creationId xmlns:a16="http://schemas.microsoft.com/office/drawing/2014/main" id="{FC6FD55B-3E5F-9D88-F7A7-82D3F4097F95}"/>
              </a:ext>
            </a:extLst>
          </p:cNvPr>
          <p:cNvSpPr txBox="1"/>
          <p:nvPr/>
        </p:nvSpPr>
        <p:spPr>
          <a:xfrm>
            <a:off x="2321704" y="2952533"/>
            <a:ext cx="1289304" cy="369332"/>
          </a:xfrm>
          <a:custGeom>
            <a:avLst/>
            <a:gdLst>
              <a:gd name="connsiteX0" fmla="*/ 0 w 1289304"/>
              <a:gd name="connsiteY0" fmla="*/ 0 h 369332"/>
              <a:gd name="connsiteX1" fmla="*/ 403982 w 1289304"/>
              <a:gd name="connsiteY1" fmla="*/ 0 h 369332"/>
              <a:gd name="connsiteX2" fmla="*/ 846643 w 1289304"/>
              <a:gd name="connsiteY2" fmla="*/ 0 h 369332"/>
              <a:gd name="connsiteX3" fmla="*/ 1289304 w 1289304"/>
              <a:gd name="connsiteY3" fmla="*/ 0 h 369332"/>
              <a:gd name="connsiteX4" fmla="*/ 1289304 w 1289304"/>
              <a:gd name="connsiteY4" fmla="*/ 369332 h 369332"/>
              <a:gd name="connsiteX5" fmla="*/ 833750 w 1289304"/>
              <a:gd name="connsiteY5" fmla="*/ 369332 h 369332"/>
              <a:gd name="connsiteX6" fmla="*/ 391089 w 1289304"/>
              <a:gd name="connsiteY6" fmla="*/ 369332 h 369332"/>
              <a:gd name="connsiteX7" fmla="*/ 0 w 1289304"/>
              <a:gd name="connsiteY7" fmla="*/ 369332 h 369332"/>
              <a:gd name="connsiteX8" fmla="*/ 0 w 1289304"/>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304" h="369332" extrusionOk="0">
                <a:moveTo>
                  <a:pt x="0" y="0"/>
                </a:moveTo>
                <a:cubicBezTo>
                  <a:pt x="82281" y="-18193"/>
                  <a:pt x="253182" y="44507"/>
                  <a:pt x="403982" y="0"/>
                </a:cubicBezTo>
                <a:cubicBezTo>
                  <a:pt x="554782" y="-44507"/>
                  <a:pt x="682204" y="37617"/>
                  <a:pt x="846643" y="0"/>
                </a:cubicBezTo>
                <a:cubicBezTo>
                  <a:pt x="1011082" y="-37617"/>
                  <a:pt x="1086072" y="26691"/>
                  <a:pt x="1289304" y="0"/>
                </a:cubicBezTo>
                <a:cubicBezTo>
                  <a:pt x="1294977" y="174498"/>
                  <a:pt x="1245337" y="232590"/>
                  <a:pt x="1289304" y="369332"/>
                </a:cubicBezTo>
                <a:cubicBezTo>
                  <a:pt x="1122493" y="385807"/>
                  <a:pt x="936804" y="358735"/>
                  <a:pt x="833750" y="369332"/>
                </a:cubicBezTo>
                <a:cubicBezTo>
                  <a:pt x="730696" y="379929"/>
                  <a:pt x="496950" y="355337"/>
                  <a:pt x="391089" y="369332"/>
                </a:cubicBezTo>
                <a:cubicBezTo>
                  <a:pt x="285228" y="383327"/>
                  <a:pt x="120922" y="340516"/>
                  <a:pt x="0" y="369332"/>
                </a:cubicBezTo>
                <a:cubicBezTo>
                  <a:pt x="-21480" y="252237"/>
                  <a:pt x="5016" y="83731"/>
                  <a:pt x="0" y="0"/>
                </a:cubicBezTo>
                <a:close/>
              </a:path>
            </a:pathLst>
          </a:custGeom>
          <a:noFill/>
          <a:ln>
            <a:solidFill>
              <a:schemeClr val="tx1"/>
            </a:solidFill>
            <a:extLst>
              <a:ext uri="{C807C97D-BFC1-408E-A445-0C87EB9F89A2}">
                <ask:lineSketchStyleProps xmlns:ask="http://schemas.microsoft.com/office/drawing/2018/sketchyshapes" sd="3597573597">
                  <a:prstGeom prst="rect">
                    <a:avLst/>
                  </a:prstGeom>
                  <ask:type>
                    <ask:lineSketchScribble/>
                  </ask:type>
                </ask:lineSketchStyleProps>
              </a:ext>
            </a:extLst>
          </a:ln>
        </p:spPr>
        <p:txBody>
          <a:bodyPr wrap="square" rtlCol="0">
            <a:spAutoFit/>
          </a:bodyPr>
          <a:lstStyle/>
          <a:p>
            <a:r>
              <a:rPr lang="en-US" dirty="0"/>
              <a:t>Not Empty</a:t>
            </a:r>
          </a:p>
        </p:txBody>
      </p:sp>
      <p:sp>
        <p:nvSpPr>
          <p:cNvPr id="16" name="Arrow: Down 15">
            <a:extLst>
              <a:ext uri="{FF2B5EF4-FFF2-40B4-BE49-F238E27FC236}">
                <a16:creationId xmlns:a16="http://schemas.microsoft.com/office/drawing/2014/main" id="{AE861576-2D1E-C4E5-CE1B-D3E631A6FFA3}"/>
              </a:ext>
            </a:extLst>
          </p:cNvPr>
          <p:cNvSpPr/>
          <p:nvPr/>
        </p:nvSpPr>
        <p:spPr>
          <a:xfrm>
            <a:off x="2769834" y="3308591"/>
            <a:ext cx="317211" cy="368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5A08539-27B7-26AC-ADBA-FEB197DEC6F2}"/>
              </a:ext>
            </a:extLst>
          </p:cNvPr>
          <p:cNvSpPr/>
          <p:nvPr/>
        </p:nvSpPr>
        <p:spPr>
          <a:xfrm rot="20844337">
            <a:off x="3920032" y="3510735"/>
            <a:ext cx="4061031" cy="46824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3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1000"/>
                                        <p:tgtEl>
                                          <p:spTgt spid="15"/>
                                        </p:tgtEl>
                                      </p:cBhvr>
                                    </p:animEffect>
                                    <p:anim calcmode="lin" valueType="num">
                                      <p:cBhvr>
                                        <p:cTn id="12" dur="1000" fill="hold"/>
                                        <p:tgtEl>
                                          <p:spTgt spid="15"/>
                                        </p:tgtEl>
                                        <p:attrNameLst>
                                          <p:attrName>ppt_x</p:attrName>
                                        </p:attrNameLst>
                                      </p:cBhvr>
                                      <p:tavLst>
                                        <p:tav tm="0">
                                          <p:val>
                                            <p:strVal val="#ppt_x"/>
                                          </p:val>
                                        </p:tav>
                                        <p:tav tm="100000">
                                          <p:val>
                                            <p:strVal val="#ppt_x"/>
                                          </p:val>
                                        </p:tav>
                                      </p:tavLst>
                                    </p:anim>
                                    <p:anim calcmode="lin" valueType="num">
                                      <p:cBhvr>
                                        <p:cTn id="13" dur="100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30C6A-F75F-8714-E170-7656C66CC55C}"/>
              </a:ext>
            </a:extLst>
          </p:cNvPr>
          <p:cNvSpPr txBox="1"/>
          <p:nvPr/>
        </p:nvSpPr>
        <p:spPr>
          <a:xfrm>
            <a:off x="422910" y="142947"/>
            <a:ext cx="6094476" cy="3416320"/>
          </a:xfrm>
          <a:prstGeom prst="rect">
            <a:avLst/>
          </a:prstGeom>
          <a:noFill/>
        </p:spPr>
        <p:txBody>
          <a:bodyPr wrap="square">
            <a:spAutoFit/>
          </a:bodyPr>
          <a:lstStyle/>
          <a:p>
            <a:r>
              <a:rPr lang="en-US" sz="2400" dirty="0" err="1"/>
              <a:t>apiVersion</a:t>
            </a:r>
            <a:r>
              <a:rPr lang="en-US" sz="2400" dirty="0"/>
              <a:t>: v1</a:t>
            </a:r>
          </a:p>
          <a:p>
            <a:r>
              <a:rPr lang="en-US" sz="2400" dirty="0"/>
              <a:t>kind: Pod</a:t>
            </a:r>
          </a:p>
          <a:p>
            <a:r>
              <a:rPr lang="en-US" sz="2400" dirty="0"/>
              <a:t>metadata:</a:t>
            </a:r>
          </a:p>
          <a:p>
            <a:r>
              <a:rPr lang="en-US" sz="2400" dirty="0"/>
              <a:t>  name: pod1</a:t>
            </a:r>
          </a:p>
          <a:p>
            <a:r>
              <a:rPr lang="en-US" sz="2400" dirty="0"/>
              <a:t>  namespace: core</a:t>
            </a:r>
          </a:p>
          <a:p>
            <a:r>
              <a:rPr lang="en-US" sz="2400" dirty="0"/>
              <a:t>spec:</a:t>
            </a:r>
          </a:p>
          <a:p>
            <a:r>
              <a:rPr lang="en-US" sz="2400" dirty="0"/>
              <a:t>  containers:</a:t>
            </a:r>
          </a:p>
          <a:p>
            <a:r>
              <a:rPr lang="en-US" sz="2400" dirty="0"/>
              <a:t>  - image: nginx</a:t>
            </a:r>
          </a:p>
          <a:p>
            <a:r>
              <a:rPr lang="en-US" sz="2400" dirty="0"/>
              <a:t>    name: container1</a:t>
            </a:r>
          </a:p>
        </p:txBody>
      </p:sp>
      <p:cxnSp>
        <p:nvCxnSpPr>
          <p:cNvPr id="9" name="Straight Connector 8">
            <a:extLst>
              <a:ext uri="{FF2B5EF4-FFF2-40B4-BE49-F238E27FC236}">
                <a16:creationId xmlns:a16="http://schemas.microsoft.com/office/drawing/2014/main" id="{2E3889C9-C0B0-58A8-C4F1-BD0A79E6373C}"/>
              </a:ext>
            </a:extLst>
          </p:cNvPr>
          <p:cNvCxnSpPr>
            <a:cxnSpLocks/>
          </p:cNvCxnSpPr>
          <p:nvPr/>
        </p:nvCxnSpPr>
        <p:spPr>
          <a:xfrm>
            <a:off x="422910" y="2371185"/>
            <a:ext cx="723138"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545708AA-68E7-D971-4315-BBB6B2416CAC}"/>
              </a:ext>
            </a:extLst>
          </p:cNvPr>
          <p:cNvCxnSpPr>
            <a:cxnSpLocks/>
          </p:cNvCxnSpPr>
          <p:nvPr/>
        </p:nvCxnSpPr>
        <p:spPr>
          <a:xfrm>
            <a:off x="741427" y="2884639"/>
            <a:ext cx="0" cy="895953"/>
          </a:xfrm>
          <a:prstGeom prst="line">
            <a:avLst/>
          </a:prstGeom>
          <a:ln w="38100" cap="flat" cmpd="sng" algn="ctr">
            <a:solidFill>
              <a:schemeClr val="dk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21883030-482E-199E-8A1E-93A41D00E0CA}"/>
              </a:ext>
            </a:extLst>
          </p:cNvPr>
          <p:cNvSpPr/>
          <p:nvPr/>
        </p:nvSpPr>
        <p:spPr>
          <a:xfrm>
            <a:off x="557022" y="2446906"/>
            <a:ext cx="3667506" cy="12234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F2A9AA2-FF3C-B870-D2FA-F2F968FA5282}"/>
              </a:ext>
            </a:extLst>
          </p:cNvPr>
          <p:cNvSpPr txBox="1"/>
          <p:nvPr/>
        </p:nvSpPr>
        <p:spPr>
          <a:xfrm>
            <a:off x="7050024" y="347472"/>
            <a:ext cx="3392424" cy="523220"/>
          </a:xfrm>
          <a:prstGeom prst="rect">
            <a:avLst/>
          </a:prstGeom>
          <a:noFill/>
          <a:ln w="57150">
            <a:solidFill>
              <a:schemeClr val="tx1"/>
            </a:solidFill>
          </a:ln>
        </p:spPr>
        <p:txBody>
          <a:bodyPr wrap="square" rtlCol="0">
            <a:spAutoFit/>
          </a:bodyPr>
          <a:lstStyle/>
          <a:p>
            <a:r>
              <a:rPr lang="en-US" sz="2800" b="1" dirty="0"/>
              <a:t>Yaml file for </a:t>
            </a:r>
            <a:r>
              <a:rPr lang="en-US" sz="2800" b="1" dirty="0" err="1"/>
              <a:t>hostPath</a:t>
            </a:r>
            <a:endParaRPr lang="en-US" sz="2800" b="1" dirty="0"/>
          </a:p>
        </p:txBody>
      </p:sp>
    </p:spTree>
    <p:extLst>
      <p:ext uri="{BB962C8B-B14F-4D97-AF65-F5344CB8AC3E}">
        <p14:creationId xmlns:p14="http://schemas.microsoft.com/office/powerpoint/2010/main" val="32527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heel(1)">
                                      <p:cBhvr>
                                        <p:cTn id="18" dur="20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30C6A-F75F-8714-E170-7656C66CC55C}"/>
              </a:ext>
            </a:extLst>
          </p:cNvPr>
          <p:cNvSpPr txBox="1"/>
          <p:nvPr/>
        </p:nvSpPr>
        <p:spPr>
          <a:xfrm>
            <a:off x="422910" y="142947"/>
            <a:ext cx="6094476" cy="5262979"/>
          </a:xfrm>
          <a:prstGeom prst="rect">
            <a:avLst/>
          </a:prstGeom>
          <a:noFill/>
        </p:spPr>
        <p:txBody>
          <a:bodyPr wrap="square">
            <a:spAutoFit/>
          </a:bodyPr>
          <a:lstStyle/>
          <a:p>
            <a:r>
              <a:rPr lang="en-US" sz="2400" dirty="0" err="1"/>
              <a:t>apiVersion</a:t>
            </a:r>
            <a:r>
              <a:rPr lang="en-US" sz="2400" dirty="0"/>
              <a:t>: v1</a:t>
            </a:r>
          </a:p>
          <a:p>
            <a:r>
              <a:rPr lang="en-US" sz="2400" dirty="0"/>
              <a:t>kind: Pod</a:t>
            </a:r>
          </a:p>
          <a:p>
            <a:r>
              <a:rPr lang="en-US" sz="2400" dirty="0"/>
              <a:t>metadata:</a:t>
            </a:r>
          </a:p>
          <a:p>
            <a:r>
              <a:rPr lang="en-US" sz="2400" dirty="0"/>
              <a:t>  name: hostpath-pod</a:t>
            </a:r>
            <a:r>
              <a:rPr lang="en-US" sz="2400" dirty="0">
                <a:solidFill>
                  <a:srgbClr val="FF0000"/>
                </a:solidFill>
              </a:rPr>
              <a:t>2</a:t>
            </a:r>
          </a:p>
          <a:p>
            <a:r>
              <a:rPr lang="en-US" sz="2400" dirty="0"/>
              <a:t>  namespace: core</a:t>
            </a:r>
          </a:p>
          <a:p>
            <a:r>
              <a:rPr lang="en-US" sz="2400" dirty="0"/>
              <a:t>spec:</a:t>
            </a:r>
          </a:p>
          <a:p>
            <a:r>
              <a:rPr lang="en-US" sz="2400" dirty="0"/>
              <a:t>  </a:t>
            </a:r>
          </a:p>
          <a:p>
            <a:r>
              <a:rPr lang="en-US" sz="2400" dirty="0"/>
              <a:t>  </a:t>
            </a:r>
          </a:p>
          <a:p>
            <a:r>
              <a:rPr lang="en-US" sz="2400" dirty="0"/>
              <a:t>    </a:t>
            </a:r>
          </a:p>
          <a:p>
            <a:r>
              <a:rPr lang="en-US" sz="2400" dirty="0"/>
              <a:t>     </a:t>
            </a:r>
          </a:p>
          <a:p>
            <a:endParaRPr lang="en-US" sz="2400" dirty="0"/>
          </a:p>
          <a:p>
            <a:r>
              <a:rPr lang="en-US" sz="2400" dirty="0"/>
              <a:t>  containers:</a:t>
            </a:r>
          </a:p>
          <a:p>
            <a:r>
              <a:rPr lang="en-US" sz="2400" dirty="0"/>
              <a:t>  - image: nginx</a:t>
            </a:r>
          </a:p>
          <a:p>
            <a:r>
              <a:rPr lang="en-US" sz="2400" dirty="0"/>
              <a:t>    name: hostpath-container</a:t>
            </a:r>
            <a:r>
              <a:rPr lang="en-US" sz="2400" dirty="0">
                <a:solidFill>
                  <a:srgbClr val="FF0000"/>
                </a:solidFill>
              </a:rPr>
              <a:t>2</a:t>
            </a:r>
          </a:p>
        </p:txBody>
      </p:sp>
      <p:sp>
        <p:nvSpPr>
          <p:cNvPr id="2" name="Rectangle 1">
            <a:extLst>
              <a:ext uri="{FF2B5EF4-FFF2-40B4-BE49-F238E27FC236}">
                <a16:creationId xmlns:a16="http://schemas.microsoft.com/office/drawing/2014/main" id="{7DEF6ED7-C6E7-5E29-3F48-CB2E40A4FADB}"/>
              </a:ext>
            </a:extLst>
          </p:cNvPr>
          <p:cNvSpPr/>
          <p:nvPr/>
        </p:nvSpPr>
        <p:spPr>
          <a:xfrm>
            <a:off x="584454" y="4182448"/>
            <a:ext cx="3667506" cy="12234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033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30C6A-F75F-8714-E170-7656C66CC55C}"/>
              </a:ext>
            </a:extLst>
          </p:cNvPr>
          <p:cNvSpPr txBox="1"/>
          <p:nvPr/>
        </p:nvSpPr>
        <p:spPr>
          <a:xfrm>
            <a:off x="422910" y="142947"/>
            <a:ext cx="6094476" cy="5262979"/>
          </a:xfrm>
          <a:prstGeom prst="rect">
            <a:avLst/>
          </a:prstGeom>
          <a:noFill/>
        </p:spPr>
        <p:txBody>
          <a:bodyPr wrap="square">
            <a:spAutoFit/>
          </a:bodyPr>
          <a:lstStyle/>
          <a:p>
            <a:r>
              <a:rPr lang="en-US" sz="2400" dirty="0" err="1"/>
              <a:t>apiVersion</a:t>
            </a:r>
            <a:r>
              <a:rPr lang="en-US" sz="2400" dirty="0"/>
              <a:t>: v1</a:t>
            </a:r>
          </a:p>
          <a:p>
            <a:r>
              <a:rPr lang="en-US" sz="2400" dirty="0"/>
              <a:t>kind: Pod</a:t>
            </a:r>
          </a:p>
          <a:p>
            <a:r>
              <a:rPr lang="en-US" sz="2400" dirty="0"/>
              <a:t>metadata:</a:t>
            </a:r>
          </a:p>
          <a:p>
            <a:r>
              <a:rPr lang="en-US" sz="2400" dirty="0"/>
              <a:t>  name: hostpath-pod2</a:t>
            </a:r>
          </a:p>
          <a:p>
            <a:r>
              <a:rPr lang="en-US" sz="2400" dirty="0"/>
              <a:t>  namespace: core</a:t>
            </a:r>
          </a:p>
          <a:p>
            <a:r>
              <a:rPr lang="en-US" sz="2400" dirty="0"/>
              <a:t>spec:</a:t>
            </a:r>
          </a:p>
          <a:p>
            <a:r>
              <a:rPr lang="en-US" sz="2400" dirty="0"/>
              <a:t>  volumes:</a:t>
            </a:r>
          </a:p>
          <a:p>
            <a:r>
              <a:rPr lang="en-US" sz="2400" dirty="0"/>
              <a:t>  - name: vol1-hostpath</a:t>
            </a:r>
          </a:p>
          <a:p>
            <a:r>
              <a:rPr lang="en-US" sz="2400" dirty="0"/>
              <a:t>    </a:t>
            </a:r>
            <a:r>
              <a:rPr lang="en-US" sz="2400" dirty="0" err="1"/>
              <a:t>host</a:t>
            </a:r>
            <a:r>
              <a:rPr lang="en-US" sz="2400" dirty="0" err="1">
                <a:solidFill>
                  <a:srgbClr val="FF0000"/>
                </a:solidFill>
              </a:rPr>
              <a:t>P</a:t>
            </a:r>
            <a:r>
              <a:rPr lang="en-US" sz="2400" dirty="0" err="1"/>
              <a:t>ath</a:t>
            </a:r>
            <a:r>
              <a:rPr lang="en-US" sz="2400" dirty="0"/>
              <a:t>:</a:t>
            </a:r>
          </a:p>
          <a:p>
            <a:r>
              <a:rPr lang="en-US" sz="2400" dirty="0"/>
              <a:t>      path: /home/</a:t>
            </a:r>
            <a:r>
              <a:rPr lang="en-US" sz="2400" dirty="0" err="1"/>
              <a:t>nfssharedata</a:t>
            </a:r>
            <a:endParaRPr lang="en-US" sz="2400" dirty="0"/>
          </a:p>
          <a:p>
            <a:r>
              <a:rPr lang="en-US" sz="2400" dirty="0"/>
              <a:t>     type: </a:t>
            </a:r>
            <a:r>
              <a:rPr lang="en-US" sz="2400" dirty="0" err="1"/>
              <a:t>DirectoryOrCreate</a:t>
            </a:r>
            <a:endParaRPr lang="en-US" sz="2400" dirty="0"/>
          </a:p>
          <a:p>
            <a:r>
              <a:rPr lang="en-US" sz="2400" dirty="0"/>
              <a:t>  containers:</a:t>
            </a:r>
          </a:p>
          <a:p>
            <a:r>
              <a:rPr lang="en-US" sz="2400" dirty="0"/>
              <a:t>  - image: nginx</a:t>
            </a:r>
          </a:p>
          <a:p>
            <a:r>
              <a:rPr lang="en-US" sz="2400" dirty="0"/>
              <a:t>    name: hostpath-container2</a:t>
            </a:r>
          </a:p>
        </p:txBody>
      </p:sp>
      <p:sp>
        <p:nvSpPr>
          <p:cNvPr id="2" name="Rectangle 1">
            <a:extLst>
              <a:ext uri="{FF2B5EF4-FFF2-40B4-BE49-F238E27FC236}">
                <a16:creationId xmlns:a16="http://schemas.microsoft.com/office/drawing/2014/main" id="{6D9B497A-8B43-4EB8-B70A-7051A119A957}"/>
              </a:ext>
            </a:extLst>
          </p:cNvPr>
          <p:cNvSpPr/>
          <p:nvPr/>
        </p:nvSpPr>
        <p:spPr>
          <a:xfrm>
            <a:off x="422910" y="2068805"/>
            <a:ext cx="976122"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C2E433-6DCB-56B2-D4DC-1D65715A386F}"/>
              </a:ext>
            </a:extLst>
          </p:cNvPr>
          <p:cNvSpPr/>
          <p:nvPr/>
        </p:nvSpPr>
        <p:spPr>
          <a:xfrm>
            <a:off x="575310" y="2408020"/>
            <a:ext cx="1363218"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E7A238-7DE3-6136-5577-EFF557C738BB}"/>
              </a:ext>
            </a:extLst>
          </p:cNvPr>
          <p:cNvSpPr/>
          <p:nvPr/>
        </p:nvSpPr>
        <p:spPr>
          <a:xfrm>
            <a:off x="598170" y="2771519"/>
            <a:ext cx="2871978"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60CE5A-8405-299F-2EB6-843905341F5D}"/>
              </a:ext>
            </a:extLst>
          </p:cNvPr>
          <p:cNvSpPr/>
          <p:nvPr/>
        </p:nvSpPr>
        <p:spPr>
          <a:xfrm>
            <a:off x="598170" y="3135018"/>
            <a:ext cx="1596390"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9B83B1-AA1B-900A-4D1F-4FC34A87FE6A}"/>
              </a:ext>
            </a:extLst>
          </p:cNvPr>
          <p:cNvSpPr/>
          <p:nvPr/>
        </p:nvSpPr>
        <p:spPr>
          <a:xfrm>
            <a:off x="831342" y="3540557"/>
            <a:ext cx="1596390"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8DD0DE-E167-CBD7-49CD-BA86E185294A}"/>
              </a:ext>
            </a:extLst>
          </p:cNvPr>
          <p:cNvSpPr/>
          <p:nvPr/>
        </p:nvSpPr>
        <p:spPr>
          <a:xfrm>
            <a:off x="575310" y="4182448"/>
            <a:ext cx="3667506" cy="12234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569F1AE-3A4E-7456-CE9C-3EC6071E4B72}"/>
              </a:ext>
            </a:extLst>
          </p:cNvPr>
          <p:cNvSpPr/>
          <p:nvPr/>
        </p:nvSpPr>
        <p:spPr>
          <a:xfrm>
            <a:off x="547878" y="2415368"/>
            <a:ext cx="3694938" cy="176708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756D2FF-0D19-4213-28D9-459B25A9729D}"/>
              </a:ext>
            </a:extLst>
          </p:cNvPr>
          <p:cNvCxnSpPr>
            <a:cxnSpLocks/>
          </p:cNvCxnSpPr>
          <p:nvPr/>
        </p:nvCxnSpPr>
        <p:spPr>
          <a:xfrm>
            <a:off x="611886" y="2773521"/>
            <a:ext cx="1454658"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46076FF0-B406-1B26-818C-40B0114E33C9}"/>
              </a:ext>
            </a:extLst>
          </p:cNvPr>
          <p:cNvSpPr/>
          <p:nvPr/>
        </p:nvSpPr>
        <p:spPr>
          <a:xfrm>
            <a:off x="798956" y="3869447"/>
            <a:ext cx="3114676" cy="3130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E910F2-D4BA-8AC2-37A7-F29818DEDBB9}"/>
              </a:ext>
            </a:extLst>
          </p:cNvPr>
          <p:cNvSpPr/>
          <p:nvPr/>
        </p:nvSpPr>
        <p:spPr>
          <a:xfrm>
            <a:off x="4526280" y="0"/>
            <a:ext cx="7552944" cy="5071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7A423BAB-5602-9D05-68B3-47C10BA5EEE7}"/>
              </a:ext>
            </a:extLst>
          </p:cNvPr>
          <p:cNvGraphicFramePr>
            <a:graphicFrameLocks noGrp="1"/>
          </p:cNvGraphicFramePr>
          <p:nvPr>
            <p:extLst>
              <p:ext uri="{D42A27DB-BD31-4B8C-83A1-F6EECF244321}">
                <p14:modId xmlns:p14="http://schemas.microsoft.com/office/powerpoint/2010/main" val="2954061975"/>
              </p:ext>
            </p:extLst>
          </p:nvPr>
        </p:nvGraphicFramePr>
        <p:xfrm>
          <a:off x="4526280" y="0"/>
          <a:ext cx="7552944" cy="5071872"/>
        </p:xfrm>
        <a:graphic>
          <a:graphicData uri="http://schemas.openxmlformats.org/drawingml/2006/table">
            <a:tbl>
              <a:tblPr/>
              <a:tblGrid>
                <a:gridCol w="2286000">
                  <a:extLst>
                    <a:ext uri="{9D8B030D-6E8A-4147-A177-3AD203B41FA5}">
                      <a16:colId xmlns:a16="http://schemas.microsoft.com/office/drawing/2014/main" val="2023439835"/>
                    </a:ext>
                  </a:extLst>
                </a:gridCol>
                <a:gridCol w="5266944">
                  <a:extLst>
                    <a:ext uri="{9D8B030D-6E8A-4147-A177-3AD203B41FA5}">
                      <a16:colId xmlns:a16="http://schemas.microsoft.com/office/drawing/2014/main" val="2586447115"/>
                    </a:ext>
                  </a:extLst>
                </a:gridCol>
              </a:tblGrid>
              <a:tr h="483656">
                <a:tc>
                  <a:txBody>
                    <a:bodyPr/>
                    <a:lstStyle/>
                    <a:p>
                      <a:r>
                        <a:rPr lang="en-US" b="1" dirty="0"/>
                        <a:t>Volume mount mode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1736987"/>
                  </a:ext>
                </a:extLst>
              </a:tr>
              <a:tr h="696896">
                <a:tc>
                  <a:txBody>
                    <a:bodyPr/>
                    <a:lstStyle/>
                    <a:p>
                      <a:r>
                        <a:rPr lang="en-US" dirty="0"/>
                        <a:t>Directory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 this mode, a </a:t>
                      </a:r>
                      <a:r>
                        <a:rPr lang="en-US" sz="2000" b="1" dirty="0">
                          <a:solidFill>
                            <a:schemeClr val="accent2"/>
                          </a:solidFill>
                        </a:rPr>
                        <a:t>directory</a:t>
                      </a:r>
                      <a:r>
                        <a:rPr lang="en-US" sz="2000" dirty="0"/>
                        <a:t> must exist in the specified path. </a:t>
                      </a:r>
                      <a:endParaRPr lang="en-US" sz="2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6247072"/>
                  </a:ext>
                </a:extLst>
              </a:tr>
              <a:tr h="846398">
                <a:tc>
                  <a:txBody>
                    <a:bodyPr/>
                    <a:lstStyle/>
                    <a:p>
                      <a:r>
                        <a:rPr lang="en-US" dirty="0" err="1"/>
                        <a:t>DirectoryOrCreate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If no </a:t>
                      </a:r>
                      <a:r>
                        <a:rPr lang="en-US" sz="2000" b="1" kern="1200" dirty="0">
                          <a:solidFill>
                            <a:schemeClr val="accent2"/>
                          </a:solidFill>
                          <a:latin typeface="+mn-lt"/>
                          <a:ea typeface="+mn-ea"/>
                          <a:cs typeface="+mn-cs"/>
                        </a:rPr>
                        <a:t>directory</a:t>
                      </a:r>
                      <a:r>
                        <a:rPr lang="en-US" sz="1800" dirty="0"/>
                        <a:t> found on this specified path, an empty directory will be created on demand. </a:t>
                      </a:r>
                    </a:p>
                    <a:p>
                      <a:r>
                        <a:rPr lang="en-US" sz="1800" dirty="0"/>
                        <a:t>The permission will be set to 0755. </a:t>
                      </a:r>
                    </a:p>
                    <a:p>
                      <a:r>
                        <a:rPr lang="en-US" sz="1800" dirty="0"/>
                        <a:t>The directory has the </a:t>
                      </a:r>
                      <a:r>
                        <a:rPr lang="en-US" sz="1800" b="1" dirty="0">
                          <a:solidFill>
                            <a:schemeClr val="accent2"/>
                          </a:solidFill>
                        </a:rPr>
                        <a:t>same group and ownership </a:t>
                      </a:r>
                      <a:r>
                        <a:rPr lang="en-US" sz="1800" dirty="0"/>
                        <a:t>with </a:t>
                      </a:r>
                      <a:r>
                        <a:rPr lang="en-US" sz="1800" b="1" dirty="0" err="1">
                          <a:solidFill>
                            <a:schemeClr val="accent2"/>
                          </a:solidFill>
                        </a:rPr>
                        <a:t>kubelet</a:t>
                      </a:r>
                      <a:r>
                        <a:rPr lang="en-US" sz="180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3833906"/>
                  </a:ext>
                </a:extLst>
              </a:tr>
              <a:tr h="625816">
                <a:tc>
                  <a:txBody>
                    <a:bodyPr/>
                    <a:lstStyle/>
                    <a:p>
                      <a:r>
                        <a:rPr lang="en-US" dirty="0"/>
                        <a:t>File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mode, a </a:t>
                      </a:r>
                      <a:r>
                        <a:rPr lang="en-US" sz="2000" b="1" kern="1200" dirty="0">
                          <a:solidFill>
                            <a:schemeClr val="accent2"/>
                          </a:solidFill>
                          <a:latin typeface="+mn-lt"/>
                          <a:ea typeface="+mn-ea"/>
                          <a:cs typeface="+mn-cs"/>
                        </a:rPr>
                        <a:t>file</a:t>
                      </a:r>
                      <a:r>
                        <a:rPr lang="en-US" dirty="0"/>
                        <a:t> must exist in the specified path.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558581"/>
                  </a:ext>
                </a:extLst>
              </a:tr>
              <a:tr h="483656">
                <a:tc>
                  <a:txBody>
                    <a:bodyPr/>
                    <a:lstStyle/>
                    <a:p>
                      <a:r>
                        <a:rPr lang="en-US" dirty="0" err="1"/>
                        <a:t>FileOrCreate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If no </a:t>
                      </a:r>
                      <a:r>
                        <a:rPr lang="en-US" sz="2000" b="1" kern="1200" dirty="0">
                          <a:solidFill>
                            <a:schemeClr val="accent2"/>
                          </a:solidFill>
                          <a:latin typeface="+mn-lt"/>
                          <a:ea typeface="+mn-ea"/>
                          <a:cs typeface="+mn-cs"/>
                        </a:rPr>
                        <a:t>file</a:t>
                      </a:r>
                      <a:r>
                        <a:rPr lang="en-US" sz="1800" dirty="0"/>
                        <a:t> found on this specified path, an empty file will be created on demand.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Permission of the created file is set to 0644.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file has the same </a:t>
                      </a:r>
                      <a:r>
                        <a:rPr lang="en-US" sz="1800" b="1" kern="1200" dirty="0">
                          <a:solidFill>
                            <a:schemeClr val="accent2"/>
                          </a:solidFill>
                          <a:latin typeface="+mn-lt"/>
                          <a:ea typeface="+mn-ea"/>
                          <a:cs typeface="+mn-cs"/>
                        </a:rPr>
                        <a:t>group and ownership </a:t>
                      </a:r>
                      <a:r>
                        <a:rPr lang="en-US" dirty="0"/>
                        <a:t>with </a:t>
                      </a:r>
                      <a:r>
                        <a:rPr lang="en-US" sz="1800" b="1" kern="1200" dirty="0" err="1">
                          <a:solidFill>
                            <a:schemeClr val="accent2"/>
                          </a:solidFill>
                          <a:latin typeface="+mn-lt"/>
                          <a:ea typeface="+mn-ea"/>
                          <a:cs typeface="+mn-cs"/>
                        </a:rPr>
                        <a:t>kubelet</a:t>
                      </a:r>
                      <a:r>
                        <a:rPr lang="en-US" dirty="0"/>
                        <a:t>. </a:t>
                      </a:r>
                    </a:p>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0115509"/>
                  </a:ext>
                </a:extLst>
              </a:tr>
            </a:tbl>
          </a:graphicData>
        </a:graphic>
      </p:graphicFrame>
    </p:spTree>
    <p:extLst>
      <p:ext uri="{BB962C8B-B14F-4D97-AF65-F5344CB8AC3E}">
        <p14:creationId xmlns:p14="http://schemas.microsoft.com/office/powerpoint/2010/main" val="2234264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par>
                          <p:cTn id="13" fill="hold">
                            <p:stCondLst>
                              <p:cond delay="2000"/>
                            </p:stCondLst>
                            <p:childTnLst>
                              <p:par>
                                <p:cTn id="14" presetID="22" presetClass="entr" presetSubtype="8" fill="hold" nodeType="after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left)">
                                      <p:cBhvr>
                                        <p:cTn id="16" dur="1000"/>
                                        <p:tgtEl>
                                          <p:spTgt spid="3">
                                            <p:txEl>
                                              <p:pRg st="6" end="6"/>
                                            </p:txEl>
                                          </p:spTgt>
                                        </p:tgtEl>
                                      </p:cBhvr>
                                    </p:animEffect>
                                  </p:childTnLst>
                                </p:cTn>
                              </p:par>
                            </p:childTnLst>
                          </p:cTn>
                        </p:par>
                        <p:par>
                          <p:cTn id="17" fill="hold">
                            <p:stCondLst>
                              <p:cond delay="30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par>
                                <p:cTn id="21" presetID="1" presetClass="exit"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left)">
                                      <p:cBhvr>
                                        <p:cTn id="27" dur="1000"/>
                                        <p:tgtEl>
                                          <p:spTgt spid="3">
                                            <p:txEl>
                                              <p:pRg st="7" end="7"/>
                                            </p:txEl>
                                          </p:spTgt>
                                        </p:tgtEl>
                                      </p:cBhvr>
                                    </p:animEffect>
                                  </p:childTnLst>
                                </p:cTn>
                              </p:par>
                            </p:childTnLst>
                          </p:cTn>
                        </p:par>
                        <p:par>
                          <p:cTn id="28" fill="hold">
                            <p:stCondLst>
                              <p:cond delay="1000"/>
                            </p:stCondLst>
                            <p:childTnLst>
                              <p:par>
                                <p:cTn id="29" presetID="21" presetClass="entr" presetSubtype="1"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heel(1)">
                                      <p:cBhvr>
                                        <p:cTn id="31" dur="20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wipe(left)">
                                      <p:cBhvr>
                                        <p:cTn id="36" dur="1000"/>
                                        <p:tgtEl>
                                          <p:spTgt spid="3">
                                            <p:txEl>
                                              <p:pRg st="8" end="8"/>
                                            </p:txEl>
                                          </p:spTgt>
                                        </p:tgtEl>
                                      </p:cBhvr>
                                    </p:animEffect>
                                  </p:childTnLst>
                                </p:cTn>
                              </p:par>
                              <p:par>
                                <p:cTn id="37" presetID="1" presetClass="exit" presetSubtype="0" fill="hold" grpId="1"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par>
                          <p:cTn id="39" fill="hold">
                            <p:stCondLst>
                              <p:cond delay="1000"/>
                            </p:stCondLst>
                            <p:childTnLst>
                              <p:par>
                                <p:cTn id="40" presetID="21" presetClass="entr" presetSubtype="1"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heel(1)">
                                      <p:cBhvr>
                                        <p:cTn id="42" dur="20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left)">
                                      <p:cBhvr>
                                        <p:cTn id="47" dur="1000"/>
                                        <p:tgtEl>
                                          <p:spTgt spid="3">
                                            <p:txEl>
                                              <p:pRg st="9" end="9"/>
                                            </p:txEl>
                                          </p:spTgt>
                                        </p:tgtEl>
                                      </p:cBhvr>
                                    </p:animEffect>
                                  </p:childTnLst>
                                </p:cTn>
                              </p:par>
                            </p:childTnLst>
                          </p:cTn>
                        </p:par>
                        <p:par>
                          <p:cTn id="48" fill="hold">
                            <p:stCondLst>
                              <p:cond delay="1000"/>
                            </p:stCondLst>
                            <p:childTnLst>
                              <p:par>
                                <p:cTn id="49" presetID="1" presetClass="exit" presetSubtype="0" fill="hold" grpId="1" nodeType="afterEffect">
                                  <p:stCondLst>
                                    <p:cond delay="0"/>
                                  </p:stCondLst>
                                  <p:childTnLst>
                                    <p:set>
                                      <p:cBhvr>
                                        <p:cTn id="50" dur="1" fill="hold">
                                          <p:stCondLst>
                                            <p:cond delay="0"/>
                                          </p:stCondLst>
                                        </p:cTn>
                                        <p:tgtEl>
                                          <p:spTgt spid="6"/>
                                        </p:tgtEl>
                                        <p:attrNameLst>
                                          <p:attrName>style.visibility</p:attrName>
                                        </p:attrNameLst>
                                      </p:cBhvr>
                                      <p:to>
                                        <p:strVal val="hidden"/>
                                      </p:to>
                                    </p:set>
                                  </p:childTnLst>
                                </p:cTn>
                              </p:par>
                            </p:childTnLst>
                          </p:cTn>
                        </p:par>
                        <p:par>
                          <p:cTn id="51" fill="hold">
                            <p:stCondLst>
                              <p:cond delay="1000"/>
                            </p:stCondLst>
                            <p:childTnLst>
                              <p:par>
                                <p:cTn id="52" presetID="21" presetClass="entr" presetSubtype="1"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heel(1)">
                                      <p:cBhvr>
                                        <p:cTn id="54" dur="20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wipe(left)">
                                      <p:cBhvr>
                                        <p:cTn id="59" dur="1000"/>
                                        <p:tgtEl>
                                          <p:spTgt spid="3">
                                            <p:txEl>
                                              <p:pRg st="10" end="10"/>
                                            </p:txEl>
                                          </p:spTgt>
                                        </p:tgtEl>
                                      </p:cBhvr>
                                    </p:animEffect>
                                  </p:childTnLst>
                                </p:cTn>
                              </p:par>
                            </p:childTnLst>
                          </p:cTn>
                        </p:par>
                        <p:par>
                          <p:cTn id="60" fill="hold">
                            <p:stCondLst>
                              <p:cond delay="1000"/>
                            </p:stCondLst>
                            <p:childTnLst>
                              <p:par>
                                <p:cTn id="61" presetID="21" presetClass="entr" presetSubtype="1"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heel(1)">
                                      <p:cBhvr>
                                        <p:cTn id="63" dur="2000"/>
                                        <p:tgtEl>
                                          <p:spTgt spid="14"/>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childTnLst>
                                </p:cTn>
                              </p:par>
                              <p:par>
                                <p:cTn id="70" presetID="21" presetClass="entr" presetSubtype="1" fill="hold" grpId="0"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wheel(1)">
                                      <p:cBhvr>
                                        <p:cTn id="72" dur="2000"/>
                                        <p:tgtEl>
                                          <p:spTgt spid="4"/>
                                        </p:tgtEl>
                                      </p:cBhvr>
                                    </p:animEffect>
                                  </p:childTnLst>
                                </p:cTn>
                              </p:par>
                              <p:par>
                                <p:cTn id="73" presetID="1" presetClass="exit" presetSubtype="0" fill="hold" grpId="1" nodeType="withEffect">
                                  <p:stCondLst>
                                    <p:cond delay="0"/>
                                  </p:stCondLst>
                                  <p:childTnLst>
                                    <p:set>
                                      <p:cBhvr>
                                        <p:cTn id="74" dur="1" fill="hold">
                                          <p:stCondLst>
                                            <p:cond delay="0"/>
                                          </p:stCondLst>
                                        </p:cTn>
                                        <p:tgtEl>
                                          <p:spTgt spid="4"/>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4" grpId="1" animBg="1"/>
      <p:bldP spid="5" grpId="0" animBg="1"/>
      <p:bldP spid="5" grpId="1" animBg="1"/>
      <p:bldP spid="6" grpId="0" animBg="1"/>
      <p:bldP spid="6" grpId="1" animBg="1"/>
      <p:bldP spid="7" grpId="0" animBg="1"/>
      <p:bldP spid="7" grpId="1" animBg="1"/>
      <p:bldP spid="8" grpId="0" animBg="1"/>
      <p:bldP spid="10"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Why we need Volume?</a:t>
              </a:r>
              <a:endParaRPr lang="en-US" sz="5400" dirty="0">
                <a:solidFill>
                  <a:schemeClr val="accent3"/>
                </a:solidFill>
              </a:endParaRPr>
            </a:p>
          </p:txBody>
        </p:sp>
      </p:grpSp>
    </p:spTree>
    <p:extLst>
      <p:ext uri="{BB962C8B-B14F-4D97-AF65-F5344CB8AC3E}">
        <p14:creationId xmlns:p14="http://schemas.microsoft.com/office/powerpoint/2010/main" val="452626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C30C6A-F75F-8714-E170-7656C66CC55C}"/>
              </a:ext>
            </a:extLst>
          </p:cNvPr>
          <p:cNvSpPr txBox="1"/>
          <p:nvPr/>
        </p:nvSpPr>
        <p:spPr>
          <a:xfrm>
            <a:off x="422910" y="142947"/>
            <a:ext cx="6094476" cy="6370975"/>
          </a:xfrm>
          <a:prstGeom prst="rect">
            <a:avLst/>
          </a:prstGeom>
          <a:noFill/>
        </p:spPr>
        <p:txBody>
          <a:bodyPr wrap="square">
            <a:spAutoFit/>
          </a:bodyPr>
          <a:lstStyle/>
          <a:p>
            <a:r>
              <a:rPr lang="en-US" sz="2400" dirty="0" err="1"/>
              <a:t>apiVersion</a:t>
            </a:r>
            <a:r>
              <a:rPr lang="en-US" sz="2400" dirty="0"/>
              <a:t>: v1</a:t>
            </a:r>
          </a:p>
          <a:p>
            <a:r>
              <a:rPr lang="en-US" sz="2400" dirty="0"/>
              <a:t>kind: Pod</a:t>
            </a:r>
          </a:p>
          <a:p>
            <a:r>
              <a:rPr lang="en-US" sz="2400" dirty="0"/>
              <a:t>metadata:</a:t>
            </a:r>
          </a:p>
          <a:p>
            <a:r>
              <a:rPr lang="en-US" sz="2400" dirty="0"/>
              <a:t>  name: emptydir-pod2</a:t>
            </a:r>
          </a:p>
          <a:p>
            <a:r>
              <a:rPr lang="en-US" sz="2400" dirty="0"/>
              <a:t>  namespace: core</a:t>
            </a:r>
          </a:p>
          <a:p>
            <a:r>
              <a:rPr lang="en-US" sz="2400" dirty="0"/>
              <a:t>spec:</a:t>
            </a:r>
          </a:p>
          <a:p>
            <a:r>
              <a:rPr lang="en-US" sz="2400" dirty="0"/>
              <a:t>  volumes:</a:t>
            </a:r>
          </a:p>
          <a:p>
            <a:r>
              <a:rPr lang="en-US" sz="2400" dirty="0"/>
              <a:t> - name: vol1-hostpath</a:t>
            </a:r>
          </a:p>
          <a:p>
            <a:r>
              <a:rPr lang="en-US" sz="2400" dirty="0"/>
              <a:t>    </a:t>
            </a:r>
            <a:r>
              <a:rPr lang="en-US" sz="2400" dirty="0" err="1"/>
              <a:t>host</a:t>
            </a:r>
            <a:r>
              <a:rPr lang="en-US" sz="2400" dirty="0" err="1">
                <a:solidFill>
                  <a:srgbClr val="FF0000"/>
                </a:solidFill>
              </a:rPr>
              <a:t>P</a:t>
            </a:r>
            <a:r>
              <a:rPr lang="en-US" sz="2400" dirty="0" err="1"/>
              <a:t>ath</a:t>
            </a:r>
            <a:r>
              <a:rPr lang="en-US" sz="2400" dirty="0"/>
              <a:t>:</a:t>
            </a:r>
          </a:p>
          <a:p>
            <a:r>
              <a:rPr lang="en-US" sz="2400" dirty="0"/>
              <a:t>     path: /home/</a:t>
            </a:r>
            <a:r>
              <a:rPr lang="en-US" sz="2400" dirty="0" err="1"/>
              <a:t>nfssharedata</a:t>
            </a:r>
            <a:endParaRPr lang="en-US" sz="2400" dirty="0"/>
          </a:p>
          <a:p>
            <a:r>
              <a:rPr lang="en-US" sz="2400" dirty="0"/>
              <a:t>     type: </a:t>
            </a:r>
            <a:r>
              <a:rPr lang="en-US" sz="2400" dirty="0" err="1"/>
              <a:t>DirectoryOrCreate</a:t>
            </a:r>
            <a:r>
              <a:rPr lang="en-US" sz="2400" dirty="0"/>
              <a:t>  </a:t>
            </a:r>
          </a:p>
          <a:p>
            <a:r>
              <a:rPr lang="en-US" sz="2400" dirty="0"/>
              <a:t>  containers:</a:t>
            </a:r>
          </a:p>
          <a:p>
            <a:r>
              <a:rPr lang="en-US" sz="2400" dirty="0"/>
              <a:t>  - image: nginx</a:t>
            </a:r>
          </a:p>
          <a:p>
            <a:r>
              <a:rPr lang="en-US" sz="2400" dirty="0"/>
              <a:t>    name: hostpath-container2</a:t>
            </a:r>
          </a:p>
          <a:p>
            <a:r>
              <a:rPr lang="en-US" sz="2400" dirty="0"/>
              <a:t>    </a:t>
            </a:r>
            <a:r>
              <a:rPr lang="en-US" sz="2400" dirty="0" err="1"/>
              <a:t>volumeMounts</a:t>
            </a:r>
            <a:r>
              <a:rPr lang="en-US" sz="2400" dirty="0"/>
              <a:t>:</a:t>
            </a:r>
          </a:p>
          <a:p>
            <a:r>
              <a:rPr lang="en-US" sz="2400" dirty="0"/>
              <a:t>    - </a:t>
            </a:r>
            <a:r>
              <a:rPr lang="en-US" sz="2400" dirty="0" err="1"/>
              <a:t>mountPath</a:t>
            </a:r>
            <a:r>
              <a:rPr lang="en-US" sz="2400" dirty="0"/>
              <a:t>: /vol1</a:t>
            </a:r>
          </a:p>
          <a:p>
            <a:r>
              <a:rPr lang="en-US" sz="2400" dirty="0"/>
              <a:t>      name: vol1-hostpath</a:t>
            </a:r>
          </a:p>
        </p:txBody>
      </p:sp>
      <p:sp>
        <p:nvSpPr>
          <p:cNvPr id="2" name="Rectangle 1">
            <a:extLst>
              <a:ext uri="{FF2B5EF4-FFF2-40B4-BE49-F238E27FC236}">
                <a16:creationId xmlns:a16="http://schemas.microsoft.com/office/drawing/2014/main" id="{843F8BFB-861D-D301-817A-617EEABABC38}"/>
              </a:ext>
            </a:extLst>
          </p:cNvPr>
          <p:cNvSpPr/>
          <p:nvPr/>
        </p:nvSpPr>
        <p:spPr>
          <a:xfrm>
            <a:off x="597790" y="4289190"/>
            <a:ext cx="3731514" cy="230411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CAB4D15-E860-3420-ED31-6219B2FC27AB}"/>
              </a:ext>
            </a:extLst>
          </p:cNvPr>
          <p:cNvSpPr/>
          <p:nvPr/>
        </p:nvSpPr>
        <p:spPr>
          <a:xfrm>
            <a:off x="598170" y="2771519"/>
            <a:ext cx="2871978"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E9694A-AB1D-220E-C0A2-4DD0419F59F0}"/>
              </a:ext>
            </a:extLst>
          </p:cNvPr>
          <p:cNvSpPr/>
          <p:nvPr/>
        </p:nvSpPr>
        <p:spPr>
          <a:xfrm>
            <a:off x="815050" y="6064428"/>
            <a:ext cx="2871978"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B8052A-91AC-E95C-8553-5EB1977CD8F0}"/>
              </a:ext>
            </a:extLst>
          </p:cNvPr>
          <p:cNvSpPr/>
          <p:nvPr/>
        </p:nvSpPr>
        <p:spPr>
          <a:xfrm>
            <a:off x="677418" y="5364625"/>
            <a:ext cx="3263646" cy="110120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209FD7E-6889-525F-AE4A-508294D30144}"/>
              </a:ext>
            </a:extLst>
          </p:cNvPr>
          <p:cNvCxnSpPr>
            <a:cxnSpLocks/>
          </p:cNvCxnSpPr>
          <p:nvPr/>
        </p:nvCxnSpPr>
        <p:spPr>
          <a:xfrm>
            <a:off x="778002" y="5135020"/>
            <a:ext cx="0" cy="832931"/>
          </a:xfrm>
          <a:prstGeom prst="line">
            <a:avLst/>
          </a:prstGeom>
          <a:ln w="38100" cap="flat" cmpd="sng" algn="ctr">
            <a:solidFill>
              <a:srgbClr val="FFFF00"/>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5A0686C8-9FB0-96F3-CB4D-D775F8D809B8}"/>
              </a:ext>
            </a:extLst>
          </p:cNvPr>
          <p:cNvCxnSpPr>
            <a:cxnSpLocks/>
          </p:cNvCxnSpPr>
          <p:nvPr/>
        </p:nvCxnSpPr>
        <p:spPr>
          <a:xfrm>
            <a:off x="950214" y="5685407"/>
            <a:ext cx="2341626"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12" name="Arrow: Curved Left 11">
            <a:extLst>
              <a:ext uri="{FF2B5EF4-FFF2-40B4-BE49-F238E27FC236}">
                <a16:creationId xmlns:a16="http://schemas.microsoft.com/office/drawing/2014/main" id="{80EDB45A-3995-CAD4-9307-F0B0702D2823}"/>
              </a:ext>
            </a:extLst>
          </p:cNvPr>
          <p:cNvSpPr/>
          <p:nvPr/>
        </p:nvSpPr>
        <p:spPr>
          <a:xfrm rot="564207">
            <a:off x="3847379" y="4320197"/>
            <a:ext cx="1231515" cy="227974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urved Left 12">
            <a:extLst>
              <a:ext uri="{FF2B5EF4-FFF2-40B4-BE49-F238E27FC236}">
                <a16:creationId xmlns:a16="http://schemas.microsoft.com/office/drawing/2014/main" id="{DE813196-18D5-5C17-28AA-FB0C45FF421D}"/>
              </a:ext>
            </a:extLst>
          </p:cNvPr>
          <p:cNvSpPr/>
          <p:nvPr/>
        </p:nvSpPr>
        <p:spPr>
          <a:xfrm rot="9413460" flipH="1">
            <a:off x="3731042" y="2287101"/>
            <a:ext cx="1232249" cy="199667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9031B9D8-37F4-54AE-2E3B-4C6B80D9DCA5}"/>
              </a:ext>
            </a:extLst>
          </p:cNvPr>
          <p:cNvSpPr/>
          <p:nvPr/>
        </p:nvSpPr>
        <p:spPr>
          <a:xfrm>
            <a:off x="898022" y="5648517"/>
            <a:ext cx="2490626" cy="3887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146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22" presetClass="entr" presetSubtype="8" fill="hold" nodeType="afterEffect">
                                  <p:stCondLst>
                                    <p:cond delay="0"/>
                                  </p:stCondLst>
                                  <p:iterate type="lt">
                                    <p:tmPct val="10000"/>
                                  </p:iterate>
                                  <p:childTnLst>
                                    <p:set>
                                      <p:cBhvr>
                                        <p:cTn id="10" dur="1" fill="hold">
                                          <p:stCondLst>
                                            <p:cond delay="0"/>
                                          </p:stCondLst>
                                        </p:cTn>
                                        <p:tgtEl>
                                          <p:spTgt spid="3">
                                            <p:txEl>
                                              <p:pRg st="14" end="14"/>
                                            </p:txEl>
                                          </p:spTgt>
                                        </p:tgtEl>
                                        <p:attrNameLst>
                                          <p:attrName>style.visibility</p:attrName>
                                        </p:attrNameLst>
                                      </p:cBhvr>
                                      <p:to>
                                        <p:strVal val="visible"/>
                                      </p:to>
                                    </p:set>
                                    <p:animEffect transition="in" filter="wipe(left)">
                                      <p:cBhvr>
                                        <p:cTn id="11" dur="1000"/>
                                        <p:tgtEl>
                                          <p:spTgt spid="3">
                                            <p:txEl>
                                              <p:pRg st="14" end="14"/>
                                            </p:txEl>
                                          </p:spTgt>
                                        </p:tgtEl>
                                      </p:cBhvr>
                                    </p:animEffect>
                                  </p:childTnLst>
                                </p:cTn>
                              </p:par>
                            </p:childTnLst>
                          </p:cTn>
                        </p:par>
                        <p:par>
                          <p:cTn id="12" fill="hold">
                            <p:stCondLst>
                              <p:cond delay="42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4700"/>
                            </p:stCondLst>
                            <p:childTnLst>
                              <p:par>
                                <p:cTn id="17" presetID="22" presetClass="entr" presetSubtype="8" fill="hold" nodeType="afterEffect">
                                  <p:stCondLst>
                                    <p:cond delay="0"/>
                                  </p:stCondLst>
                                  <p:iterate type="lt">
                                    <p:tmPct val="10000"/>
                                  </p:iterate>
                                  <p:childTnLst>
                                    <p:set>
                                      <p:cBhvr>
                                        <p:cTn id="18" dur="1" fill="hold">
                                          <p:stCondLst>
                                            <p:cond delay="0"/>
                                          </p:stCondLst>
                                        </p:cTn>
                                        <p:tgtEl>
                                          <p:spTgt spid="3">
                                            <p:txEl>
                                              <p:pRg st="15" end="15"/>
                                            </p:txEl>
                                          </p:spTgt>
                                        </p:tgtEl>
                                        <p:attrNameLst>
                                          <p:attrName>style.visibility</p:attrName>
                                        </p:attrNameLst>
                                      </p:cBhvr>
                                      <p:to>
                                        <p:strVal val="visible"/>
                                      </p:to>
                                    </p:set>
                                    <p:animEffect transition="in" filter="wipe(left)">
                                      <p:cBhvr>
                                        <p:cTn id="19" dur="1000"/>
                                        <p:tgtEl>
                                          <p:spTgt spid="3">
                                            <p:txEl>
                                              <p:pRg st="15" end="15"/>
                                            </p:txEl>
                                          </p:spTgt>
                                        </p:tgtEl>
                                      </p:cBhvr>
                                    </p:animEffect>
                                  </p:childTnLst>
                                </p:cTn>
                              </p:par>
                            </p:childTnLst>
                          </p:cTn>
                        </p:par>
                        <p:par>
                          <p:cTn id="20" fill="hold">
                            <p:stCondLst>
                              <p:cond delay="7200"/>
                            </p:stCondLst>
                            <p:childTnLst>
                              <p:par>
                                <p:cTn id="21" presetID="22" presetClass="entr" presetSubtype="8" fill="hold" nodeType="afterEffect">
                                  <p:stCondLst>
                                    <p:cond delay="0"/>
                                  </p:stCondLst>
                                  <p:iterate type="lt">
                                    <p:tmPct val="10000"/>
                                  </p:iterate>
                                  <p:childTnLst>
                                    <p:set>
                                      <p:cBhvr>
                                        <p:cTn id="22" dur="1" fill="hold">
                                          <p:stCondLst>
                                            <p:cond delay="0"/>
                                          </p:stCondLst>
                                        </p:cTn>
                                        <p:tgtEl>
                                          <p:spTgt spid="3">
                                            <p:txEl>
                                              <p:pRg st="16" end="16"/>
                                            </p:txEl>
                                          </p:spTgt>
                                        </p:tgtEl>
                                        <p:attrNameLst>
                                          <p:attrName>style.visibility</p:attrName>
                                        </p:attrNameLst>
                                      </p:cBhvr>
                                      <p:to>
                                        <p:strVal val="visible"/>
                                      </p:to>
                                    </p:set>
                                    <p:animEffect transition="in" filter="wipe(left)">
                                      <p:cBhvr>
                                        <p:cTn id="23" dur="1000"/>
                                        <p:tgtEl>
                                          <p:spTgt spid="3">
                                            <p:txEl>
                                              <p:pRg st="16" end="1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2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heel(1)">
                                      <p:cBhvr>
                                        <p:cTn id="33" dur="2000"/>
                                        <p:tgtEl>
                                          <p:spTgt spid="4"/>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heel(1)">
                                      <p:cBhvr>
                                        <p:cTn id="36" dur="2000"/>
                                        <p:tgtEl>
                                          <p:spTgt spid="5"/>
                                        </p:tgtEl>
                                      </p:cBhvr>
                                    </p:animEffec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par>
                          <p:cTn id="43" fill="hold">
                            <p:stCondLst>
                              <p:cond delay="2000"/>
                            </p:stCondLst>
                            <p:childTnLst>
                              <p:par>
                                <p:cTn id="44" presetID="22" presetClass="entr" presetSubtype="1"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down)">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down)">
                                      <p:cBhvr>
                                        <p:cTn id="54" dur="500"/>
                                        <p:tgtEl>
                                          <p:spTgt spid="8"/>
                                        </p:tgtEl>
                                      </p:cBhvr>
                                    </p:animEffect>
                                  </p:childTnLst>
                                </p:cTn>
                              </p:par>
                              <p:par>
                                <p:cTn id="55" presetID="1" presetClass="exit" presetSubtype="0" fill="hold" grpId="1" nodeType="withEffect">
                                  <p:stCondLst>
                                    <p:cond delay="0"/>
                                  </p:stCondLst>
                                  <p:childTnLst>
                                    <p:set>
                                      <p:cBhvr>
                                        <p:cTn id="56" dur="1" fill="hold">
                                          <p:stCondLst>
                                            <p:cond delay="0"/>
                                          </p:stCondLst>
                                        </p:cTn>
                                        <p:tgtEl>
                                          <p:spTgt spid="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5"/>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12" grpId="0" animBg="1"/>
      <p:bldP spid="12" grpId="1" animBg="1"/>
      <p:bldP spid="13" grpId="0" animBg="1"/>
      <p:bldP spid="13" grpId="1" animBg="1"/>
      <p:bldP spid="9" grpId="0" animBg="1"/>
      <p:bldP spid="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B82279-6315-A0F1-0BAD-594C18304DFD}"/>
              </a:ext>
            </a:extLst>
          </p:cNvPr>
          <p:cNvSpPr/>
          <p:nvPr/>
        </p:nvSpPr>
        <p:spPr>
          <a:xfrm>
            <a:off x="2215166" y="341840"/>
            <a:ext cx="3451539" cy="1017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Volume</a:t>
            </a:r>
            <a:endParaRPr lang="en-US" dirty="0"/>
          </a:p>
        </p:txBody>
      </p:sp>
      <p:sp>
        <p:nvSpPr>
          <p:cNvPr id="8" name="Rectangle 7">
            <a:extLst>
              <a:ext uri="{FF2B5EF4-FFF2-40B4-BE49-F238E27FC236}">
                <a16:creationId xmlns:a16="http://schemas.microsoft.com/office/drawing/2014/main" id="{18A4BE20-1CB5-C1A9-032D-4A395B289077}"/>
              </a:ext>
            </a:extLst>
          </p:cNvPr>
          <p:cNvSpPr/>
          <p:nvPr/>
        </p:nvSpPr>
        <p:spPr>
          <a:xfrm>
            <a:off x="5157645" y="2874403"/>
            <a:ext cx="1833578" cy="692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Durable</a:t>
            </a:r>
          </a:p>
        </p:txBody>
      </p:sp>
      <p:sp>
        <p:nvSpPr>
          <p:cNvPr id="9" name="Rectangle 8">
            <a:extLst>
              <a:ext uri="{FF2B5EF4-FFF2-40B4-BE49-F238E27FC236}">
                <a16:creationId xmlns:a16="http://schemas.microsoft.com/office/drawing/2014/main" id="{AB9C4FE0-EB66-861A-EF77-ADC9CD02222C}"/>
              </a:ext>
            </a:extLst>
          </p:cNvPr>
          <p:cNvSpPr/>
          <p:nvPr/>
        </p:nvSpPr>
        <p:spPr>
          <a:xfrm>
            <a:off x="338457" y="2874404"/>
            <a:ext cx="1876709" cy="639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Ephemeral</a:t>
            </a:r>
            <a:endParaRPr lang="en-US" dirty="0"/>
          </a:p>
        </p:txBody>
      </p:sp>
      <p:sp>
        <p:nvSpPr>
          <p:cNvPr id="15" name="Minus Sign 14">
            <a:extLst>
              <a:ext uri="{FF2B5EF4-FFF2-40B4-BE49-F238E27FC236}">
                <a16:creationId xmlns:a16="http://schemas.microsoft.com/office/drawing/2014/main" id="{AF37E8E0-8F87-2D09-855D-A721139C16B2}"/>
              </a:ext>
            </a:extLst>
          </p:cNvPr>
          <p:cNvSpPr/>
          <p:nvPr/>
        </p:nvSpPr>
        <p:spPr>
          <a:xfrm>
            <a:off x="-483008" y="1771580"/>
            <a:ext cx="8553775" cy="101743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F45DE9F4-A3AD-296B-C16C-67BC25417737}"/>
              </a:ext>
            </a:extLst>
          </p:cNvPr>
          <p:cNvSpPr/>
          <p:nvPr/>
        </p:nvSpPr>
        <p:spPr>
          <a:xfrm>
            <a:off x="3541690" y="1359271"/>
            <a:ext cx="579545" cy="82461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9D5F50D-21CF-6CBF-5554-9B3AD5B623BF}"/>
              </a:ext>
            </a:extLst>
          </p:cNvPr>
          <p:cNvSpPr/>
          <p:nvPr/>
        </p:nvSpPr>
        <p:spPr>
          <a:xfrm>
            <a:off x="338457" y="2844604"/>
            <a:ext cx="1876709" cy="639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FBE2CC-DC1B-1D61-ABE2-175C9DCB871A}"/>
              </a:ext>
            </a:extLst>
          </p:cNvPr>
          <p:cNvSpPr/>
          <p:nvPr/>
        </p:nvSpPr>
        <p:spPr>
          <a:xfrm>
            <a:off x="5157646" y="2853709"/>
            <a:ext cx="1833578" cy="7134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7A08399B-968D-C10A-832C-F11040A9A485}"/>
              </a:ext>
            </a:extLst>
          </p:cNvPr>
          <p:cNvCxnSpPr/>
          <p:nvPr/>
        </p:nvCxnSpPr>
        <p:spPr>
          <a:xfrm>
            <a:off x="409862" y="3982157"/>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38CB9FC2-CB96-5170-A075-0E55263C9ABA}"/>
              </a:ext>
            </a:extLst>
          </p:cNvPr>
          <p:cNvSpPr/>
          <p:nvPr/>
        </p:nvSpPr>
        <p:spPr>
          <a:xfrm>
            <a:off x="1036592" y="3818727"/>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EmptyDir</a:t>
            </a:r>
            <a:endParaRPr lang="en-US" dirty="0"/>
          </a:p>
        </p:txBody>
      </p:sp>
      <p:sp>
        <p:nvSpPr>
          <p:cNvPr id="5" name="Rectangle 4">
            <a:extLst>
              <a:ext uri="{FF2B5EF4-FFF2-40B4-BE49-F238E27FC236}">
                <a16:creationId xmlns:a16="http://schemas.microsoft.com/office/drawing/2014/main" id="{48D11261-344C-6500-7F77-150F3B40B309}"/>
              </a:ext>
            </a:extLst>
          </p:cNvPr>
          <p:cNvSpPr/>
          <p:nvPr/>
        </p:nvSpPr>
        <p:spPr>
          <a:xfrm>
            <a:off x="1042909" y="4544835"/>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ConfigMap</a:t>
            </a:r>
            <a:endParaRPr lang="en-US" dirty="0"/>
          </a:p>
        </p:txBody>
      </p:sp>
      <p:sp>
        <p:nvSpPr>
          <p:cNvPr id="6" name="Rectangle 5">
            <a:extLst>
              <a:ext uri="{FF2B5EF4-FFF2-40B4-BE49-F238E27FC236}">
                <a16:creationId xmlns:a16="http://schemas.microsoft.com/office/drawing/2014/main" id="{DDA265B8-6AF2-E3F9-2057-37E4D83A0CB1}"/>
              </a:ext>
            </a:extLst>
          </p:cNvPr>
          <p:cNvSpPr/>
          <p:nvPr/>
        </p:nvSpPr>
        <p:spPr>
          <a:xfrm>
            <a:off x="1042907" y="5348969"/>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Secret</a:t>
            </a:r>
          </a:p>
        </p:txBody>
      </p:sp>
      <p:cxnSp>
        <p:nvCxnSpPr>
          <p:cNvPr id="7" name="Straight Arrow Connector 6">
            <a:extLst>
              <a:ext uri="{FF2B5EF4-FFF2-40B4-BE49-F238E27FC236}">
                <a16:creationId xmlns:a16="http://schemas.microsoft.com/office/drawing/2014/main" id="{3A390176-EA34-215B-8DEB-19E8360D2967}"/>
              </a:ext>
            </a:extLst>
          </p:cNvPr>
          <p:cNvCxnSpPr/>
          <p:nvPr/>
        </p:nvCxnSpPr>
        <p:spPr>
          <a:xfrm>
            <a:off x="418655" y="4799756"/>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BD464842-7055-21EA-2198-E879EF89B5DB}"/>
              </a:ext>
            </a:extLst>
          </p:cNvPr>
          <p:cNvCxnSpPr/>
          <p:nvPr/>
        </p:nvCxnSpPr>
        <p:spPr>
          <a:xfrm>
            <a:off x="418655" y="5602789"/>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Minus Sign 10">
            <a:extLst>
              <a:ext uri="{FF2B5EF4-FFF2-40B4-BE49-F238E27FC236}">
                <a16:creationId xmlns:a16="http://schemas.microsoft.com/office/drawing/2014/main" id="{5F90E946-B48B-A69C-FD40-2F8AB163C122}"/>
              </a:ext>
            </a:extLst>
          </p:cNvPr>
          <p:cNvSpPr/>
          <p:nvPr/>
        </p:nvSpPr>
        <p:spPr>
          <a:xfrm rot="5400000">
            <a:off x="-1323490" y="4489216"/>
            <a:ext cx="340396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4A21E4-EBE8-C80A-6021-7E354BD851CB}"/>
              </a:ext>
            </a:extLst>
          </p:cNvPr>
          <p:cNvSpPr/>
          <p:nvPr/>
        </p:nvSpPr>
        <p:spPr>
          <a:xfrm>
            <a:off x="1037167" y="3818313"/>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204B97-6065-91A7-AE26-24D322F962C4}"/>
              </a:ext>
            </a:extLst>
          </p:cNvPr>
          <p:cNvSpPr/>
          <p:nvPr/>
        </p:nvSpPr>
        <p:spPr>
          <a:xfrm>
            <a:off x="1036593" y="4551502"/>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6CC779-A083-46F8-C674-5839A52B4184}"/>
              </a:ext>
            </a:extLst>
          </p:cNvPr>
          <p:cNvSpPr/>
          <p:nvPr/>
        </p:nvSpPr>
        <p:spPr>
          <a:xfrm>
            <a:off x="1042907" y="5363869"/>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C7DE21-4512-37CD-AD4F-2CB6C56CEA35}"/>
              </a:ext>
            </a:extLst>
          </p:cNvPr>
          <p:cNvCxnSpPr>
            <a:cxnSpLocks/>
          </p:cNvCxnSpPr>
          <p:nvPr/>
        </p:nvCxnSpPr>
        <p:spPr>
          <a:xfrm>
            <a:off x="3883819" y="4022810"/>
            <a:ext cx="3648427" cy="22377"/>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974A2766-4DAD-95AC-FE9E-66A68F18D4AB}"/>
              </a:ext>
            </a:extLst>
          </p:cNvPr>
          <p:cNvCxnSpPr>
            <a:cxnSpLocks/>
            <a:endCxn id="25" idx="0"/>
          </p:cNvCxnSpPr>
          <p:nvPr/>
        </p:nvCxnSpPr>
        <p:spPr>
          <a:xfrm>
            <a:off x="3901855" y="4022810"/>
            <a:ext cx="0" cy="684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7A258595-06AE-10F4-2A01-E5C0B38616C5}"/>
              </a:ext>
            </a:extLst>
          </p:cNvPr>
          <p:cNvCxnSpPr>
            <a:cxnSpLocks/>
          </p:cNvCxnSpPr>
          <p:nvPr/>
        </p:nvCxnSpPr>
        <p:spPr>
          <a:xfrm flipH="1">
            <a:off x="5428195" y="4045187"/>
            <a:ext cx="1599" cy="6615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B423A7DF-7424-31C7-99A4-A5E8E1C1F8DD}"/>
              </a:ext>
            </a:extLst>
          </p:cNvPr>
          <p:cNvSpPr/>
          <p:nvPr/>
        </p:nvSpPr>
        <p:spPr>
          <a:xfrm>
            <a:off x="3389337" y="4707360"/>
            <a:ext cx="1025035"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hostPath</a:t>
            </a:r>
            <a:endParaRPr lang="en-US" dirty="0"/>
          </a:p>
        </p:txBody>
      </p:sp>
      <p:sp>
        <p:nvSpPr>
          <p:cNvPr id="26" name="Rectangle 25">
            <a:extLst>
              <a:ext uri="{FF2B5EF4-FFF2-40B4-BE49-F238E27FC236}">
                <a16:creationId xmlns:a16="http://schemas.microsoft.com/office/drawing/2014/main" id="{68EEFD11-CFA0-361B-57C1-6E613B3A11DC}"/>
              </a:ext>
            </a:extLst>
          </p:cNvPr>
          <p:cNvSpPr/>
          <p:nvPr/>
        </p:nvSpPr>
        <p:spPr>
          <a:xfrm>
            <a:off x="5000729" y="4723738"/>
            <a:ext cx="1014592"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a:t>
            </a:r>
          </a:p>
        </p:txBody>
      </p:sp>
      <p:sp>
        <p:nvSpPr>
          <p:cNvPr id="27" name="Rectangle 26">
            <a:extLst>
              <a:ext uri="{FF2B5EF4-FFF2-40B4-BE49-F238E27FC236}">
                <a16:creationId xmlns:a16="http://schemas.microsoft.com/office/drawing/2014/main" id="{783EA76F-CD6F-DB70-0E3B-8F8E03B6F389}"/>
              </a:ext>
            </a:extLst>
          </p:cNvPr>
          <p:cNvSpPr/>
          <p:nvPr/>
        </p:nvSpPr>
        <p:spPr>
          <a:xfrm>
            <a:off x="7034941" y="4704061"/>
            <a:ext cx="997807"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a:t>
            </a:r>
          </a:p>
        </p:txBody>
      </p:sp>
      <p:cxnSp>
        <p:nvCxnSpPr>
          <p:cNvPr id="29" name="Straight Arrow Connector 28">
            <a:extLst>
              <a:ext uri="{FF2B5EF4-FFF2-40B4-BE49-F238E27FC236}">
                <a16:creationId xmlns:a16="http://schemas.microsoft.com/office/drawing/2014/main" id="{2AFD08CE-1263-44CB-85E0-1C003C3B8B42}"/>
              </a:ext>
            </a:extLst>
          </p:cNvPr>
          <p:cNvCxnSpPr>
            <a:cxnSpLocks/>
          </p:cNvCxnSpPr>
          <p:nvPr/>
        </p:nvCxnSpPr>
        <p:spPr>
          <a:xfrm>
            <a:off x="5125508" y="5586510"/>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Rectangle 29">
            <a:extLst>
              <a:ext uri="{FF2B5EF4-FFF2-40B4-BE49-F238E27FC236}">
                <a16:creationId xmlns:a16="http://schemas.microsoft.com/office/drawing/2014/main" id="{DBDB7E59-19F5-3C3D-14EE-F903ED715B79}"/>
              </a:ext>
            </a:extLst>
          </p:cNvPr>
          <p:cNvSpPr/>
          <p:nvPr/>
        </p:nvSpPr>
        <p:spPr>
          <a:xfrm>
            <a:off x="5663749" y="5363869"/>
            <a:ext cx="904034"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PV</a:t>
            </a:r>
          </a:p>
        </p:txBody>
      </p:sp>
      <p:sp>
        <p:nvSpPr>
          <p:cNvPr id="31" name="Rectangle 30">
            <a:extLst>
              <a:ext uri="{FF2B5EF4-FFF2-40B4-BE49-F238E27FC236}">
                <a16:creationId xmlns:a16="http://schemas.microsoft.com/office/drawing/2014/main" id="{422F26B9-B836-4726-6685-201662734588}"/>
              </a:ext>
            </a:extLst>
          </p:cNvPr>
          <p:cNvSpPr/>
          <p:nvPr/>
        </p:nvSpPr>
        <p:spPr>
          <a:xfrm>
            <a:off x="5663749" y="6038325"/>
            <a:ext cx="904034"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PVC</a:t>
            </a:r>
          </a:p>
        </p:txBody>
      </p:sp>
      <p:cxnSp>
        <p:nvCxnSpPr>
          <p:cNvPr id="32" name="Straight Arrow Connector 31">
            <a:extLst>
              <a:ext uri="{FF2B5EF4-FFF2-40B4-BE49-F238E27FC236}">
                <a16:creationId xmlns:a16="http://schemas.microsoft.com/office/drawing/2014/main" id="{0E8FF472-0519-F0F0-EE0D-86DAC47541E1}"/>
              </a:ext>
            </a:extLst>
          </p:cNvPr>
          <p:cNvCxnSpPr>
            <a:cxnSpLocks/>
          </p:cNvCxnSpPr>
          <p:nvPr/>
        </p:nvCxnSpPr>
        <p:spPr>
          <a:xfrm>
            <a:off x="5125508" y="6280100"/>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82D2342C-FAAE-645A-D8BA-CCAAC5E53165}"/>
              </a:ext>
            </a:extLst>
          </p:cNvPr>
          <p:cNvCxnSpPr>
            <a:cxnSpLocks/>
          </p:cNvCxnSpPr>
          <p:nvPr/>
        </p:nvCxnSpPr>
        <p:spPr>
          <a:xfrm>
            <a:off x="7154083" y="5553338"/>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5" name="Rectangle 34">
            <a:extLst>
              <a:ext uri="{FF2B5EF4-FFF2-40B4-BE49-F238E27FC236}">
                <a16:creationId xmlns:a16="http://schemas.microsoft.com/office/drawing/2014/main" id="{BB2F4C79-A910-BA57-150B-71B6DCEF5CA2}"/>
              </a:ext>
            </a:extLst>
          </p:cNvPr>
          <p:cNvSpPr/>
          <p:nvPr/>
        </p:nvSpPr>
        <p:spPr>
          <a:xfrm>
            <a:off x="7692324" y="5317163"/>
            <a:ext cx="1611919"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StorageClass</a:t>
            </a:r>
          </a:p>
        </p:txBody>
      </p:sp>
      <p:sp>
        <p:nvSpPr>
          <p:cNvPr id="36" name="Rectangle 35">
            <a:extLst>
              <a:ext uri="{FF2B5EF4-FFF2-40B4-BE49-F238E27FC236}">
                <a16:creationId xmlns:a16="http://schemas.microsoft.com/office/drawing/2014/main" id="{02C07A06-77E4-7E45-628A-F3974F91C74D}"/>
              </a:ext>
            </a:extLst>
          </p:cNvPr>
          <p:cNvSpPr/>
          <p:nvPr/>
        </p:nvSpPr>
        <p:spPr>
          <a:xfrm>
            <a:off x="7667170" y="6032611"/>
            <a:ext cx="1637071"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PVC and PV</a:t>
            </a:r>
          </a:p>
        </p:txBody>
      </p:sp>
      <p:cxnSp>
        <p:nvCxnSpPr>
          <p:cNvPr id="37" name="Straight Arrow Connector 36">
            <a:extLst>
              <a:ext uri="{FF2B5EF4-FFF2-40B4-BE49-F238E27FC236}">
                <a16:creationId xmlns:a16="http://schemas.microsoft.com/office/drawing/2014/main" id="{A3F3CC09-E260-7EAB-AC83-4F06A9B164B3}"/>
              </a:ext>
            </a:extLst>
          </p:cNvPr>
          <p:cNvCxnSpPr>
            <a:cxnSpLocks/>
          </p:cNvCxnSpPr>
          <p:nvPr/>
        </p:nvCxnSpPr>
        <p:spPr>
          <a:xfrm>
            <a:off x="7128928" y="6274386"/>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8" name="Minus Sign 47">
            <a:extLst>
              <a:ext uri="{FF2B5EF4-FFF2-40B4-BE49-F238E27FC236}">
                <a16:creationId xmlns:a16="http://schemas.microsoft.com/office/drawing/2014/main" id="{B656561D-8153-D5A8-65BC-D693DA63BF19}"/>
              </a:ext>
            </a:extLst>
          </p:cNvPr>
          <p:cNvSpPr/>
          <p:nvPr/>
        </p:nvSpPr>
        <p:spPr>
          <a:xfrm rot="5400000">
            <a:off x="4309547" y="5497362"/>
            <a:ext cx="152451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C28A8F8-4306-0EBC-05A2-5A0F92B0BCAB}"/>
              </a:ext>
            </a:extLst>
          </p:cNvPr>
          <p:cNvCxnSpPr>
            <a:cxnSpLocks/>
            <a:endCxn id="27" idx="0"/>
          </p:cNvCxnSpPr>
          <p:nvPr/>
        </p:nvCxnSpPr>
        <p:spPr>
          <a:xfrm>
            <a:off x="7532246" y="4022810"/>
            <a:ext cx="1599" cy="6812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Minus Sign 49">
            <a:extLst>
              <a:ext uri="{FF2B5EF4-FFF2-40B4-BE49-F238E27FC236}">
                <a16:creationId xmlns:a16="http://schemas.microsoft.com/office/drawing/2014/main" id="{E96767C5-7138-C3A1-5CE8-9FEFB3BE0B3D}"/>
              </a:ext>
            </a:extLst>
          </p:cNvPr>
          <p:cNvSpPr/>
          <p:nvPr/>
        </p:nvSpPr>
        <p:spPr>
          <a:xfrm rot="5400000">
            <a:off x="6338121" y="5497363"/>
            <a:ext cx="152451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05BF2EC0-035B-AD6C-558F-A4E227BA9520}"/>
              </a:ext>
            </a:extLst>
          </p:cNvPr>
          <p:cNvSpPr/>
          <p:nvPr/>
        </p:nvSpPr>
        <p:spPr>
          <a:xfrm>
            <a:off x="5763097" y="2412226"/>
            <a:ext cx="428153" cy="43165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E1ED5082-67E4-7C0D-DA3A-561999D17872}"/>
              </a:ext>
            </a:extLst>
          </p:cNvPr>
          <p:cNvSpPr/>
          <p:nvPr/>
        </p:nvSpPr>
        <p:spPr>
          <a:xfrm>
            <a:off x="963770" y="2412225"/>
            <a:ext cx="428154" cy="462179"/>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Down 50">
            <a:extLst>
              <a:ext uri="{FF2B5EF4-FFF2-40B4-BE49-F238E27FC236}">
                <a16:creationId xmlns:a16="http://schemas.microsoft.com/office/drawing/2014/main" id="{A8681340-E75F-4D92-DDD8-BDCAA1073BA3}"/>
              </a:ext>
            </a:extLst>
          </p:cNvPr>
          <p:cNvSpPr/>
          <p:nvPr/>
        </p:nvSpPr>
        <p:spPr>
          <a:xfrm>
            <a:off x="5801244" y="3596811"/>
            <a:ext cx="428153" cy="43165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3A3C10-31A9-E5D0-113E-9CCFB48915F1}"/>
              </a:ext>
            </a:extLst>
          </p:cNvPr>
          <p:cNvSpPr/>
          <p:nvPr/>
        </p:nvSpPr>
        <p:spPr>
          <a:xfrm>
            <a:off x="3408322" y="4726969"/>
            <a:ext cx="101459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F55EB2A-2741-D727-725B-00700F18AFC2}"/>
              </a:ext>
            </a:extLst>
          </p:cNvPr>
          <p:cNvSpPr/>
          <p:nvPr/>
        </p:nvSpPr>
        <p:spPr>
          <a:xfrm>
            <a:off x="5023277" y="4736789"/>
            <a:ext cx="101459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546E5FD-7B0A-6A5F-31F4-32815B5871B8}"/>
              </a:ext>
            </a:extLst>
          </p:cNvPr>
          <p:cNvSpPr/>
          <p:nvPr/>
        </p:nvSpPr>
        <p:spPr>
          <a:xfrm>
            <a:off x="7017327" y="4715328"/>
            <a:ext cx="1025034"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C8A41BD-5B5A-5973-1383-120AA6D704B6}"/>
              </a:ext>
            </a:extLst>
          </p:cNvPr>
          <p:cNvSpPr/>
          <p:nvPr/>
        </p:nvSpPr>
        <p:spPr>
          <a:xfrm>
            <a:off x="5663748" y="5378770"/>
            <a:ext cx="929188"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8B730A8-9011-56B4-C022-83A7EC171A80}"/>
              </a:ext>
            </a:extLst>
          </p:cNvPr>
          <p:cNvSpPr/>
          <p:nvPr/>
        </p:nvSpPr>
        <p:spPr>
          <a:xfrm>
            <a:off x="5670146" y="6059105"/>
            <a:ext cx="904034"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007DAD-5225-1314-51A9-71A676015E48}"/>
              </a:ext>
            </a:extLst>
          </p:cNvPr>
          <p:cNvSpPr/>
          <p:nvPr/>
        </p:nvSpPr>
        <p:spPr>
          <a:xfrm>
            <a:off x="7720837" y="5335697"/>
            <a:ext cx="158340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ABC3C61-8DBF-D8D7-4311-0365C71B2FEC}"/>
              </a:ext>
            </a:extLst>
          </p:cNvPr>
          <p:cNvSpPr/>
          <p:nvPr/>
        </p:nvSpPr>
        <p:spPr>
          <a:xfrm>
            <a:off x="7692324" y="6053110"/>
            <a:ext cx="1637071"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F3D7CE9F-99EA-1883-2A8D-C5AEEBBF6B53}"/>
              </a:ext>
            </a:extLst>
          </p:cNvPr>
          <p:cNvSpPr txBox="1"/>
          <p:nvPr/>
        </p:nvSpPr>
        <p:spPr>
          <a:xfrm>
            <a:off x="2919413" y="3244334"/>
            <a:ext cx="6181724" cy="369332"/>
          </a:xfrm>
          <a:prstGeom prst="rect">
            <a:avLst/>
          </a:prstGeom>
          <a:noFill/>
        </p:spPr>
        <p:txBody>
          <a:bodyPr wrap="square">
            <a:spAutoFit/>
          </a:bodyPr>
          <a:lstStyle/>
          <a:p>
            <a:r>
              <a:rPr lang="en-US" dirty="0"/>
              <a:t>123Vitara@1234</a:t>
            </a:r>
          </a:p>
        </p:txBody>
      </p:sp>
    </p:spTree>
    <p:extLst>
      <p:ext uri="{BB962C8B-B14F-4D97-AF65-F5344CB8AC3E}">
        <p14:creationId xmlns:p14="http://schemas.microsoft.com/office/powerpoint/2010/main" val="360529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70"/>
                                        </p:tgtEl>
                                      </p:cBhvr>
                                      <p:by x="150000" y="150000"/>
                                    </p:animScale>
                                  </p:childTnLst>
                                </p:cTn>
                              </p:par>
                              <p:par>
                                <p:cTn id="7" presetID="6" presetClass="emph" presetSubtype="0" fill="hold" grpId="0" nodeType="withEffect">
                                  <p:stCondLst>
                                    <p:cond delay="0"/>
                                  </p:stCondLst>
                                  <p:childTnLst>
                                    <p:animScale>
                                      <p:cBhvr>
                                        <p:cTn id="8" dur="2000" fill="hold"/>
                                        <p:tgtEl>
                                          <p:spTgt spid="26"/>
                                        </p:tgtEl>
                                      </p:cBhvr>
                                      <p:by x="150000" y="150000"/>
                                    </p:animScale>
                                  </p:childTnLst>
                                </p:cTn>
                              </p:par>
                              <p:par>
                                <p:cTn id="9" presetID="6" presetClass="emph" presetSubtype="0" fill="hold" grpId="0" nodeType="withEffect">
                                  <p:stCondLst>
                                    <p:cond delay="0"/>
                                  </p:stCondLst>
                                  <p:childTnLst>
                                    <p:animScale>
                                      <p:cBhvr>
                                        <p:cTn id="10" dur="2000" fill="hold"/>
                                        <p:tgtEl>
                                          <p:spTgt spid="72"/>
                                        </p:tgtEl>
                                      </p:cBhvr>
                                      <p:by x="150000" y="150000"/>
                                    </p:animScale>
                                  </p:childTnLst>
                                </p:cTn>
                              </p:par>
                              <p:par>
                                <p:cTn id="11" presetID="6" presetClass="emph" presetSubtype="0" fill="hold" grpId="0" nodeType="withEffect">
                                  <p:stCondLst>
                                    <p:cond delay="0"/>
                                  </p:stCondLst>
                                  <p:childTnLst>
                                    <p:animScale>
                                      <p:cBhvr>
                                        <p:cTn id="12" dur="2000" fill="hold"/>
                                        <p:tgtEl>
                                          <p:spTgt spid="30"/>
                                        </p:tgtEl>
                                      </p:cBhvr>
                                      <p:by x="150000" y="150000"/>
                                    </p:animScale>
                                  </p:childTnLst>
                                </p:cTn>
                              </p:par>
                              <p:par>
                                <p:cTn id="13" presetID="6" presetClass="emph" presetSubtype="0" fill="hold" grpId="0" nodeType="withEffect">
                                  <p:stCondLst>
                                    <p:cond delay="0"/>
                                  </p:stCondLst>
                                  <p:childTnLst>
                                    <p:animScale>
                                      <p:cBhvr>
                                        <p:cTn id="14" dur="2000" fill="hold"/>
                                        <p:tgtEl>
                                          <p:spTgt spid="73"/>
                                        </p:tgtEl>
                                      </p:cBhvr>
                                      <p:by x="150000" y="150000"/>
                                    </p:animScale>
                                  </p:childTnLst>
                                </p:cTn>
                              </p:par>
                              <p:par>
                                <p:cTn id="15" presetID="6" presetClass="emph" presetSubtype="0" fill="hold" grpId="0" nodeType="withEffect">
                                  <p:stCondLst>
                                    <p:cond delay="0"/>
                                  </p:stCondLst>
                                  <p:childTnLst>
                                    <p:animScale>
                                      <p:cBhvr>
                                        <p:cTn id="16" dur="2000" fill="hold"/>
                                        <p:tgtEl>
                                          <p:spTgt spid="3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1" grpId="0" animBg="1"/>
      <p:bldP spid="70" grpId="0" animBg="1"/>
      <p:bldP spid="72" grpId="0" animBg="1"/>
      <p:bldP spid="7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06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What is Static Volume?</a:t>
              </a:r>
              <a:endParaRPr lang="en-US" sz="5400" dirty="0">
                <a:solidFill>
                  <a:schemeClr val="accent3"/>
                </a:solidFill>
              </a:endParaRPr>
            </a:p>
          </p:txBody>
        </p:sp>
      </p:grpSp>
    </p:spTree>
    <p:extLst>
      <p:ext uri="{BB962C8B-B14F-4D97-AF65-F5344CB8AC3E}">
        <p14:creationId xmlns:p14="http://schemas.microsoft.com/office/powerpoint/2010/main" val="776688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B9A606-FB45-27BA-2BCD-51461836908A}"/>
              </a:ext>
            </a:extLst>
          </p:cNvPr>
          <p:cNvSpPr/>
          <p:nvPr/>
        </p:nvSpPr>
        <p:spPr>
          <a:xfrm>
            <a:off x="0" y="0"/>
            <a:ext cx="1638702" cy="6858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Pentagon 3">
            <a:extLst>
              <a:ext uri="{FF2B5EF4-FFF2-40B4-BE49-F238E27FC236}">
                <a16:creationId xmlns:a16="http://schemas.microsoft.com/office/drawing/2014/main" id="{1F93A192-7499-4EAB-80C8-0B6C94BB85B5}"/>
              </a:ext>
            </a:extLst>
          </p:cNvPr>
          <p:cNvSpPr/>
          <p:nvPr/>
        </p:nvSpPr>
        <p:spPr>
          <a:xfrm>
            <a:off x="150744" y="1998055"/>
            <a:ext cx="1415562" cy="1063869"/>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NFS 100 GB</a:t>
            </a:r>
          </a:p>
        </p:txBody>
      </p:sp>
      <p:sp>
        <p:nvSpPr>
          <p:cNvPr id="5" name="Plaque 4">
            <a:extLst>
              <a:ext uri="{FF2B5EF4-FFF2-40B4-BE49-F238E27FC236}">
                <a16:creationId xmlns:a16="http://schemas.microsoft.com/office/drawing/2014/main" id="{5C9A6BAE-FDCD-437B-898D-26262BF08AD3}"/>
              </a:ext>
            </a:extLst>
          </p:cNvPr>
          <p:cNvSpPr/>
          <p:nvPr/>
        </p:nvSpPr>
        <p:spPr>
          <a:xfrm>
            <a:off x="200025" y="3404088"/>
            <a:ext cx="1222131" cy="1178169"/>
          </a:xfrm>
          <a:prstGeom prst="plaqu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SAN 500 TB</a:t>
            </a:r>
          </a:p>
          <a:p>
            <a:pPr algn="ctr"/>
            <a:r>
              <a:rPr lang="en-US" b="1" dirty="0" err="1">
                <a:solidFill>
                  <a:schemeClr val="tx1"/>
                </a:solidFill>
              </a:rPr>
              <a:t>HHD</a:t>
            </a:r>
            <a:endParaRPr lang="en-US" b="1" dirty="0">
              <a:solidFill>
                <a:schemeClr val="tx1"/>
              </a:solidFill>
            </a:endParaRPr>
          </a:p>
        </p:txBody>
      </p:sp>
      <p:sp>
        <p:nvSpPr>
          <p:cNvPr id="6" name="Rectangle 5">
            <a:extLst>
              <a:ext uri="{FF2B5EF4-FFF2-40B4-BE49-F238E27FC236}">
                <a16:creationId xmlns:a16="http://schemas.microsoft.com/office/drawing/2014/main" id="{EB7FD1D9-4F43-4F2B-B186-EF9CFA9B160E}"/>
              </a:ext>
            </a:extLst>
          </p:cNvPr>
          <p:cNvSpPr/>
          <p:nvPr/>
        </p:nvSpPr>
        <p:spPr>
          <a:xfrm>
            <a:off x="2347545" y="3042869"/>
            <a:ext cx="6699739" cy="270729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Kubernetes Cluster (Nodes)</a:t>
            </a:r>
          </a:p>
        </p:txBody>
      </p:sp>
      <p:sp>
        <p:nvSpPr>
          <p:cNvPr id="7" name="Rectangle 6">
            <a:extLst>
              <a:ext uri="{FF2B5EF4-FFF2-40B4-BE49-F238E27FC236}">
                <a16:creationId xmlns:a16="http://schemas.microsoft.com/office/drawing/2014/main" id="{8CB4E901-5275-4AD1-9686-C4677BE70769}"/>
              </a:ext>
            </a:extLst>
          </p:cNvPr>
          <p:cNvSpPr/>
          <p:nvPr/>
        </p:nvSpPr>
        <p:spPr>
          <a:xfrm>
            <a:off x="2347544" y="3061924"/>
            <a:ext cx="1913560" cy="8938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dirty="0"/>
              <a:t>Persistent Volume (PV)</a:t>
            </a:r>
          </a:p>
        </p:txBody>
      </p:sp>
      <p:sp>
        <p:nvSpPr>
          <p:cNvPr id="8" name="Rectangle 7">
            <a:extLst>
              <a:ext uri="{FF2B5EF4-FFF2-40B4-BE49-F238E27FC236}">
                <a16:creationId xmlns:a16="http://schemas.microsoft.com/office/drawing/2014/main" id="{440A377D-D5C7-47A7-8EC5-009B6C4AC138}"/>
              </a:ext>
            </a:extLst>
          </p:cNvPr>
          <p:cNvSpPr/>
          <p:nvPr/>
        </p:nvSpPr>
        <p:spPr>
          <a:xfrm>
            <a:off x="5224817" y="3421479"/>
            <a:ext cx="2346022" cy="7343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sz="1600" b="1" dirty="0"/>
              <a:t>Persistent Volume Claim</a:t>
            </a:r>
          </a:p>
          <a:p>
            <a:pPr algn="ctr"/>
            <a:r>
              <a:rPr lang="en-US" sz="1600" b="1" dirty="0"/>
              <a:t>(PVC)</a:t>
            </a:r>
          </a:p>
        </p:txBody>
      </p:sp>
      <p:sp>
        <p:nvSpPr>
          <p:cNvPr id="10" name="Rectangle 9">
            <a:extLst>
              <a:ext uri="{FF2B5EF4-FFF2-40B4-BE49-F238E27FC236}">
                <a16:creationId xmlns:a16="http://schemas.microsoft.com/office/drawing/2014/main" id="{CA28B89B-935F-4FF2-8B79-2D389EE47E4C}"/>
              </a:ext>
            </a:extLst>
          </p:cNvPr>
          <p:cNvSpPr/>
          <p:nvPr/>
        </p:nvSpPr>
        <p:spPr>
          <a:xfrm>
            <a:off x="2347544" y="3993173"/>
            <a:ext cx="1913559" cy="8689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Persistent Volume</a:t>
            </a:r>
          </a:p>
          <a:p>
            <a:pPr algn="ctr"/>
            <a:r>
              <a:rPr lang="en-US" dirty="0"/>
              <a:t>(PV)</a:t>
            </a:r>
          </a:p>
        </p:txBody>
      </p:sp>
      <p:sp>
        <p:nvSpPr>
          <p:cNvPr id="11" name="Rectangle 10">
            <a:extLst>
              <a:ext uri="{FF2B5EF4-FFF2-40B4-BE49-F238E27FC236}">
                <a16:creationId xmlns:a16="http://schemas.microsoft.com/office/drawing/2014/main" id="{4ED39826-1C21-497B-ADCB-35F538C2ACCD}"/>
              </a:ext>
            </a:extLst>
          </p:cNvPr>
          <p:cNvSpPr/>
          <p:nvPr/>
        </p:nvSpPr>
        <p:spPr>
          <a:xfrm>
            <a:off x="2347545" y="4899510"/>
            <a:ext cx="1913558" cy="846051"/>
          </a:xfrm>
          <a:prstGeom prst="rect">
            <a:avLst/>
          </a:prstGeom>
          <a:solidFill>
            <a:schemeClr val="accent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dirty="0"/>
              <a:t>Persistent Volume</a:t>
            </a:r>
          </a:p>
          <a:p>
            <a:pPr algn="ctr"/>
            <a:r>
              <a:rPr lang="en-US" dirty="0"/>
              <a:t>(PV)</a:t>
            </a:r>
          </a:p>
        </p:txBody>
      </p:sp>
      <p:sp>
        <p:nvSpPr>
          <p:cNvPr id="12" name="Plaque 11">
            <a:extLst>
              <a:ext uri="{FF2B5EF4-FFF2-40B4-BE49-F238E27FC236}">
                <a16:creationId xmlns:a16="http://schemas.microsoft.com/office/drawing/2014/main" id="{19B51BCC-BDB9-4222-8760-189C96CEA794}"/>
              </a:ext>
            </a:extLst>
          </p:cNvPr>
          <p:cNvSpPr/>
          <p:nvPr/>
        </p:nvSpPr>
        <p:spPr>
          <a:xfrm>
            <a:off x="173648" y="5145333"/>
            <a:ext cx="1222131" cy="1178169"/>
          </a:xfrm>
          <a:prstGeom prst="plaque">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SAN 400 TB</a:t>
            </a:r>
          </a:p>
          <a:p>
            <a:pPr algn="ctr"/>
            <a:r>
              <a:rPr lang="en-US" b="1" dirty="0">
                <a:solidFill>
                  <a:schemeClr val="accent2"/>
                </a:solidFill>
              </a:rPr>
              <a:t>SSD</a:t>
            </a:r>
          </a:p>
        </p:txBody>
      </p:sp>
      <p:grpSp>
        <p:nvGrpSpPr>
          <p:cNvPr id="17" name="Group 16">
            <a:extLst>
              <a:ext uri="{FF2B5EF4-FFF2-40B4-BE49-F238E27FC236}">
                <a16:creationId xmlns:a16="http://schemas.microsoft.com/office/drawing/2014/main" id="{883B80B9-9103-4320-979D-363CA5F63328}"/>
              </a:ext>
            </a:extLst>
          </p:cNvPr>
          <p:cNvGrpSpPr/>
          <p:nvPr/>
        </p:nvGrpSpPr>
        <p:grpSpPr>
          <a:xfrm>
            <a:off x="7702853" y="4858307"/>
            <a:ext cx="1045133" cy="846051"/>
            <a:chOff x="4783012" y="330614"/>
            <a:chExt cx="2198077" cy="1608993"/>
          </a:xfrm>
        </p:grpSpPr>
        <p:sp>
          <p:nvSpPr>
            <p:cNvPr id="15" name="Cube 14">
              <a:extLst>
                <a:ext uri="{FF2B5EF4-FFF2-40B4-BE49-F238E27FC236}">
                  <a16:creationId xmlns:a16="http://schemas.microsoft.com/office/drawing/2014/main" id="{B8C3CBBF-ADE5-4CA4-98DB-8D02282B6C2A}"/>
                </a:ext>
              </a:extLst>
            </p:cNvPr>
            <p:cNvSpPr/>
            <p:nvPr/>
          </p:nvSpPr>
          <p:spPr>
            <a:xfrm>
              <a:off x="5457821" y="566866"/>
              <a:ext cx="848457" cy="67700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Heptagon 12">
              <a:extLst>
                <a:ext uri="{FF2B5EF4-FFF2-40B4-BE49-F238E27FC236}">
                  <a16:creationId xmlns:a16="http://schemas.microsoft.com/office/drawing/2014/main" id="{8DBD4238-37B5-46C7-88D6-2A90E2CE727D}"/>
                </a:ext>
              </a:extLst>
            </p:cNvPr>
            <p:cNvSpPr/>
            <p:nvPr/>
          </p:nvSpPr>
          <p:spPr>
            <a:xfrm>
              <a:off x="4783012" y="330614"/>
              <a:ext cx="2198077" cy="1608993"/>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640080" rIns="0" bIns="0" rtlCol="0" anchor="b" anchorCtr="1"/>
            <a:lstStyle/>
            <a:p>
              <a:pPr algn="ctr"/>
              <a:r>
                <a:rPr lang="en-US" dirty="0">
                  <a:solidFill>
                    <a:schemeClr val="bg1"/>
                  </a:solidFill>
                </a:rPr>
                <a:t>POD</a:t>
              </a:r>
            </a:p>
          </p:txBody>
        </p:sp>
      </p:grpSp>
      <p:grpSp>
        <p:nvGrpSpPr>
          <p:cNvPr id="24" name="Group 23">
            <a:extLst>
              <a:ext uri="{FF2B5EF4-FFF2-40B4-BE49-F238E27FC236}">
                <a16:creationId xmlns:a16="http://schemas.microsoft.com/office/drawing/2014/main" id="{A912621C-0A6F-4066-83D7-1FA7705BEFA0}"/>
              </a:ext>
            </a:extLst>
          </p:cNvPr>
          <p:cNvGrpSpPr/>
          <p:nvPr/>
        </p:nvGrpSpPr>
        <p:grpSpPr>
          <a:xfrm>
            <a:off x="7826251" y="3389311"/>
            <a:ext cx="1149009" cy="933218"/>
            <a:chOff x="8041237" y="635917"/>
            <a:chExt cx="1314449" cy="1143796"/>
          </a:xfrm>
        </p:grpSpPr>
        <p:sp>
          <p:nvSpPr>
            <p:cNvPr id="19" name="Heptagon 18">
              <a:extLst>
                <a:ext uri="{FF2B5EF4-FFF2-40B4-BE49-F238E27FC236}">
                  <a16:creationId xmlns:a16="http://schemas.microsoft.com/office/drawing/2014/main" id="{2CFAEEE0-2AEB-4B7B-843D-9BD1F4E1BDF0}"/>
                </a:ext>
              </a:extLst>
            </p:cNvPr>
            <p:cNvSpPr/>
            <p:nvPr/>
          </p:nvSpPr>
          <p:spPr>
            <a:xfrm>
              <a:off x="8041237" y="733428"/>
              <a:ext cx="1314449" cy="1046285"/>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lIns="182880" tIns="914400" rIns="182880" rtlCol="0" anchor="b"/>
            <a:lstStyle/>
            <a:p>
              <a:r>
                <a:rPr lang="en-US" sz="800" dirty="0"/>
                <a:t>Deployment</a:t>
              </a:r>
            </a:p>
          </p:txBody>
        </p:sp>
        <p:sp>
          <p:nvSpPr>
            <p:cNvPr id="23" name="Rectangle 22">
              <a:extLst>
                <a:ext uri="{FF2B5EF4-FFF2-40B4-BE49-F238E27FC236}">
                  <a16:creationId xmlns:a16="http://schemas.microsoft.com/office/drawing/2014/main" id="{FFD3B4D7-07AD-4797-AD6C-B83099826455}"/>
                </a:ext>
              </a:extLst>
            </p:cNvPr>
            <p:cNvSpPr/>
            <p:nvPr/>
          </p:nvSpPr>
          <p:spPr>
            <a:xfrm>
              <a:off x="8534394" y="635917"/>
              <a:ext cx="357316" cy="1131676"/>
            </a:xfrm>
            <a:prstGeom prst="rect">
              <a:avLst/>
            </a:prstGeom>
            <a:noFill/>
          </p:spPr>
          <p:txBody>
            <a:bodyPr wrap="squar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p:txBody>
        </p:sp>
      </p:grpSp>
      <p:grpSp>
        <p:nvGrpSpPr>
          <p:cNvPr id="22" name="Group 21">
            <a:extLst>
              <a:ext uri="{FF2B5EF4-FFF2-40B4-BE49-F238E27FC236}">
                <a16:creationId xmlns:a16="http://schemas.microsoft.com/office/drawing/2014/main" id="{2A60C7A0-58E1-464D-93BD-F7E657E7665C}"/>
              </a:ext>
            </a:extLst>
          </p:cNvPr>
          <p:cNvGrpSpPr/>
          <p:nvPr/>
        </p:nvGrpSpPr>
        <p:grpSpPr>
          <a:xfrm>
            <a:off x="188195" y="117051"/>
            <a:ext cx="1193038" cy="1548137"/>
            <a:chOff x="2987786" y="598910"/>
            <a:chExt cx="825722" cy="934315"/>
          </a:xfrm>
        </p:grpSpPr>
        <p:sp>
          <p:nvSpPr>
            <p:cNvPr id="25" name="Heptagon 24">
              <a:extLst>
                <a:ext uri="{FF2B5EF4-FFF2-40B4-BE49-F238E27FC236}">
                  <a16:creationId xmlns:a16="http://schemas.microsoft.com/office/drawing/2014/main" id="{1EE8A075-E3D4-4118-B78D-307AA8FBDB97}"/>
                </a:ext>
              </a:extLst>
            </p:cNvPr>
            <p:cNvSpPr/>
            <p:nvPr/>
          </p:nvSpPr>
          <p:spPr>
            <a:xfrm>
              <a:off x="2987786" y="598910"/>
              <a:ext cx="825722" cy="923330"/>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365760" rIns="91440" bIns="731520" rtlCol="0" anchor="b"/>
            <a:lstStyle/>
            <a:p>
              <a:r>
                <a:rPr lang="en-US" sz="2000" dirty="0"/>
                <a:t>storage</a:t>
              </a:r>
              <a:endParaRPr lang="en-US" sz="1200" dirty="0"/>
            </a:p>
          </p:txBody>
        </p:sp>
        <p:sp>
          <p:nvSpPr>
            <p:cNvPr id="26" name="Cylinder 25">
              <a:extLst>
                <a:ext uri="{FF2B5EF4-FFF2-40B4-BE49-F238E27FC236}">
                  <a16:creationId xmlns:a16="http://schemas.microsoft.com/office/drawing/2014/main" id="{BC0C7E59-B73A-462F-AFE4-8F5E0A771A7F}"/>
                </a:ext>
              </a:extLst>
            </p:cNvPr>
            <p:cNvSpPr/>
            <p:nvPr/>
          </p:nvSpPr>
          <p:spPr>
            <a:xfrm>
              <a:off x="3227204" y="988102"/>
              <a:ext cx="346884" cy="545123"/>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ADDDD04-C7CE-8B52-16AD-95C9699843AA}"/>
              </a:ext>
            </a:extLst>
          </p:cNvPr>
          <p:cNvSpPr/>
          <p:nvPr/>
        </p:nvSpPr>
        <p:spPr>
          <a:xfrm>
            <a:off x="6252802" y="3042869"/>
            <a:ext cx="2794482" cy="3861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Left 35">
            <a:extLst>
              <a:ext uri="{FF2B5EF4-FFF2-40B4-BE49-F238E27FC236}">
                <a16:creationId xmlns:a16="http://schemas.microsoft.com/office/drawing/2014/main" id="{53AA2BD1-0F96-1774-C19E-27A781BF05B0}"/>
              </a:ext>
            </a:extLst>
          </p:cNvPr>
          <p:cNvSpPr/>
          <p:nvPr/>
        </p:nvSpPr>
        <p:spPr>
          <a:xfrm rot="2667274">
            <a:off x="7153293" y="4418255"/>
            <a:ext cx="1117394" cy="174841"/>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8E92503-A3B6-062F-1CB5-C38C8E122B92}"/>
              </a:ext>
            </a:extLst>
          </p:cNvPr>
          <p:cNvSpPr/>
          <p:nvPr/>
        </p:nvSpPr>
        <p:spPr>
          <a:xfrm>
            <a:off x="2347544" y="3042869"/>
            <a:ext cx="6695862" cy="2702692"/>
          </a:xfrm>
          <a:prstGeom prst="rect">
            <a:avLst/>
          </a:prstGeom>
          <a:noFill/>
          <a:ln w="571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Arrow: Left 43">
            <a:extLst>
              <a:ext uri="{FF2B5EF4-FFF2-40B4-BE49-F238E27FC236}">
                <a16:creationId xmlns:a16="http://schemas.microsoft.com/office/drawing/2014/main" id="{72095935-49D4-1991-8566-B59B62BC1D82}"/>
              </a:ext>
            </a:extLst>
          </p:cNvPr>
          <p:cNvSpPr/>
          <p:nvPr/>
        </p:nvSpPr>
        <p:spPr>
          <a:xfrm rot="1779804">
            <a:off x="1392983" y="2726283"/>
            <a:ext cx="1058819" cy="273659"/>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Left 44">
            <a:extLst>
              <a:ext uri="{FF2B5EF4-FFF2-40B4-BE49-F238E27FC236}">
                <a16:creationId xmlns:a16="http://schemas.microsoft.com/office/drawing/2014/main" id="{2CE9DB53-4B67-7EC9-D3FB-99F7CA18F1D9}"/>
              </a:ext>
            </a:extLst>
          </p:cNvPr>
          <p:cNvSpPr/>
          <p:nvPr/>
        </p:nvSpPr>
        <p:spPr>
          <a:xfrm rot="469623">
            <a:off x="1344615" y="4053820"/>
            <a:ext cx="1058819" cy="273659"/>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 45">
            <a:extLst>
              <a:ext uri="{FF2B5EF4-FFF2-40B4-BE49-F238E27FC236}">
                <a16:creationId xmlns:a16="http://schemas.microsoft.com/office/drawing/2014/main" id="{ACB0C791-AF19-EEBE-4BFF-FC4D40C1D3E6}"/>
              </a:ext>
            </a:extLst>
          </p:cNvPr>
          <p:cNvSpPr/>
          <p:nvPr/>
        </p:nvSpPr>
        <p:spPr>
          <a:xfrm rot="21100700">
            <a:off x="1270617" y="5444522"/>
            <a:ext cx="1058819" cy="273659"/>
          </a:xfrm>
          <a:prstGeom prst="lef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Left 46">
            <a:extLst>
              <a:ext uri="{FF2B5EF4-FFF2-40B4-BE49-F238E27FC236}">
                <a16:creationId xmlns:a16="http://schemas.microsoft.com/office/drawing/2014/main" id="{40D47C47-1810-6E5D-AFA0-46E20C980655}"/>
              </a:ext>
            </a:extLst>
          </p:cNvPr>
          <p:cNvSpPr/>
          <p:nvPr/>
        </p:nvSpPr>
        <p:spPr>
          <a:xfrm rot="230546">
            <a:off x="4233046" y="3497058"/>
            <a:ext cx="993947" cy="147361"/>
          </a:xfrm>
          <a:prstGeom prst="leftArrow">
            <a:avLst>
              <a:gd name="adj1" fmla="val 63361"/>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Arrow: Left 47">
            <a:extLst>
              <a:ext uri="{FF2B5EF4-FFF2-40B4-BE49-F238E27FC236}">
                <a16:creationId xmlns:a16="http://schemas.microsoft.com/office/drawing/2014/main" id="{A7E35B7B-2037-BD0E-4E70-EE7382621299}"/>
              </a:ext>
            </a:extLst>
          </p:cNvPr>
          <p:cNvSpPr/>
          <p:nvPr/>
        </p:nvSpPr>
        <p:spPr>
          <a:xfrm>
            <a:off x="4251740" y="4359406"/>
            <a:ext cx="1257142" cy="23857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Arrow: Left 48">
            <a:extLst>
              <a:ext uri="{FF2B5EF4-FFF2-40B4-BE49-F238E27FC236}">
                <a16:creationId xmlns:a16="http://schemas.microsoft.com/office/drawing/2014/main" id="{654DE6A6-D348-E0FF-C390-C048D3A2B85E}"/>
              </a:ext>
            </a:extLst>
          </p:cNvPr>
          <p:cNvSpPr/>
          <p:nvPr/>
        </p:nvSpPr>
        <p:spPr>
          <a:xfrm>
            <a:off x="4233948" y="5100350"/>
            <a:ext cx="1309428" cy="227124"/>
          </a:xfrm>
          <a:prstGeom prst="leftArrow">
            <a:avLst/>
          </a:prstGeom>
          <a:solidFill>
            <a:srgbClr val="843C0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B164A5-DE46-6074-0E05-3D60A6E36D38}"/>
              </a:ext>
            </a:extLst>
          </p:cNvPr>
          <p:cNvSpPr/>
          <p:nvPr/>
        </p:nvSpPr>
        <p:spPr>
          <a:xfrm>
            <a:off x="5508883" y="4306063"/>
            <a:ext cx="1134862" cy="418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PVC</a:t>
            </a:r>
          </a:p>
        </p:txBody>
      </p:sp>
      <p:sp>
        <p:nvSpPr>
          <p:cNvPr id="14" name="Rectangle 13">
            <a:extLst>
              <a:ext uri="{FF2B5EF4-FFF2-40B4-BE49-F238E27FC236}">
                <a16:creationId xmlns:a16="http://schemas.microsoft.com/office/drawing/2014/main" id="{B0858FAA-974A-B156-762B-48D4FDFC6C9E}"/>
              </a:ext>
            </a:extLst>
          </p:cNvPr>
          <p:cNvSpPr/>
          <p:nvPr/>
        </p:nvSpPr>
        <p:spPr>
          <a:xfrm>
            <a:off x="5457688" y="4973274"/>
            <a:ext cx="1204720" cy="524996"/>
          </a:xfrm>
          <a:prstGeom prst="rect">
            <a:avLst/>
          </a:prstGeom>
          <a:solidFill>
            <a:srgbClr val="843C0C"/>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PVC</a:t>
            </a:r>
          </a:p>
        </p:txBody>
      </p:sp>
      <p:sp>
        <p:nvSpPr>
          <p:cNvPr id="38" name="Arrow: Left 37">
            <a:extLst>
              <a:ext uri="{FF2B5EF4-FFF2-40B4-BE49-F238E27FC236}">
                <a16:creationId xmlns:a16="http://schemas.microsoft.com/office/drawing/2014/main" id="{3089154E-8250-DC74-C902-9C2CF89E88CA}"/>
              </a:ext>
            </a:extLst>
          </p:cNvPr>
          <p:cNvSpPr/>
          <p:nvPr/>
        </p:nvSpPr>
        <p:spPr>
          <a:xfrm>
            <a:off x="6637307" y="5116888"/>
            <a:ext cx="1106255" cy="287416"/>
          </a:xfrm>
          <a:prstGeom prst="leftArrow">
            <a:avLst/>
          </a:prstGeom>
          <a:solidFill>
            <a:srgbClr val="843C0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Left 36">
            <a:extLst>
              <a:ext uri="{FF2B5EF4-FFF2-40B4-BE49-F238E27FC236}">
                <a16:creationId xmlns:a16="http://schemas.microsoft.com/office/drawing/2014/main" id="{5B048250-D613-B06A-B5B6-00AEB0D8B05B}"/>
              </a:ext>
            </a:extLst>
          </p:cNvPr>
          <p:cNvSpPr/>
          <p:nvPr/>
        </p:nvSpPr>
        <p:spPr>
          <a:xfrm rot="1566050">
            <a:off x="6559058" y="4727392"/>
            <a:ext cx="1301322" cy="229404"/>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136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par>
                          <p:cTn id="31" fill="hold">
                            <p:stCondLst>
                              <p:cond delay="0"/>
                            </p:stCondLst>
                            <p:childTnLst>
                              <p:par>
                                <p:cTn id="32" presetID="21" presetClass="emph" presetSubtype="0" fill="hold" grpId="0" nodeType="afterEffect">
                                  <p:stCondLst>
                                    <p:cond delay="0"/>
                                  </p:stCondLst>
                                  <p:childTnLst>
                                    <p:animClr clrSpc="hsl" dir="cw">
                                      <p:cBhvr override="childStyle">
                                        <p:cTn id="33" dur="500" fill="hold"/>
                                        <p:tgtEl>
                                          <p:spTgt spid="6"/>
                                        </p:tgtEl>
                                        <p:attrNameLst>
                                          <p:attrName>style.color</p:attrName>
                                        </p:attrNameLst>
                                      </p:cBhvr>
                                      <p:by>
                                        <p:hsl h="7200000" s="0" l="0"/>
                                      </p:by>
                                    </p:animClr>
                                    <p:animClr clrSpc="hsl" dir="cw">
                                      <p:cBhvr>
                                        <p:cTn id="34" dur="500" fill="hold"/>
                                        <p:tgtEl>
                                          <p:spTgt spid="6"/>
                                        </p:tgtEl>
                                        <p:attrNameLst>
                                          <p:attrName>fillcolor</p:attrName>
                                        </p:attrNameLst>
                                      </p:cBhvr>
                                      <p:by>
                                        <p:hsl h="7200000" s="0" l="0"/>
                                      </p:by>
                                    </p:animClr>
                                    <p:animClr clrSpc="hsl" dir="cw">
                                      <p:cBhvr>
                                        <p:cTn id="35" dur="500" fill="hold"/>
                                        <p:tgtEl>
                                          <p:spTgt spid="6"/>
                                        </p:tgtEl>
                                        <p:attrNameLst>
                                          <p:attrName>stroke.color</p:attrName>
                                        </p:attrNameLst>
                                      </p:cBhvr>
                                      <p:by>
                                        <p:hsl h="7200000" s="0" l="0"/>
                                      </p:by>
                                    </p:animClr>
                                    <p:set>
                                      <p:cBhvr>
                                        <p:cTn id="36" dur="500" fill="hold"/>
                                        <p:tgtEl>
                                          <p:spTgt spid="6"/>
                                        </p:tgtEl>
                                        <p:attrNameLst>
                                          <p:attrName>fill.type</p:attrName>
                                        </p:attrNameLst>
                                      </p:cBhvr>
                                      <p:to>
                                        <p:strVal val="solid"/>
                                      </p:to>
                                    </p:set>
                                  </p:childTnLst>
                                </p:cTn>
                              </p:par>
                            </p:childTnLst>
                          </p:cTn>
                        </p:par>
                        <p:par>
                          <p:cTn id="37" fill="hold">
                            <p:stCondLst>
                              <p:cond delay="500"/>
                            </p:stCondLst>
                            <p:childTnLst>
                              <p:par>
                                <p:cTn id="38" presetID="21" presetClass="entr" presetSubtype="1"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heel(1)">
                                      <p:cBhvr>
                                        <p:cTn id="40" dur="20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47"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childTnLst>
                          </p:cTn>
                        </p:par>
                        <p:par>
                          <p:cTn id="54" fill="hold">
                            <p:stCondLst>
                              <p:cond delay="2000"/>
                            </p:stCondLst>
                            <p:childTnLst>
                              <p:par>
                                <p:cTn id="55" presetID="21" presetClass="entr" presetSubtype="1"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heel(1)">
                                      <p:cBhvr>
                                        <p:cTn id="57" dur="20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anim calcmode="lin" valueType="num">
                                      <p:cBhvr>
                                        <p:cTn id="63" dur="1000" fill="hold"/>
                                        <p:tgtEl>
                                          <p:spTgt spid="7"/>
                                        </p:tgtEl>
                                        <p:attrNameLst>
                                          <p:attrName>ppt_x</p:attrName>
                                        </p:attrNameLst>
                                      </p:cBhvr>
                                      <p:tavLst>
                                        <p:tav tm="0">
                                          <p:val>
                                            <p:strVal val="#ppt_x"/>
                                          </p:val>
                                        </p:tav>
                                        <p:tav tm="100000">
                                          <p:val>
                                            <p:strVal val="#ppt_x"/>
                                          </p:val>
                                        </p:tav>
                                      </p:tavLst>
                                    </p:anim>
                                    <p:anim calcmode="lin" valueType="num">
                                      <p:cBhvr>
                                        <p:cTn id="64" dur="1000" fill="hold"/>
                                        <p:tgtEl>
                                          <p:spTgt spid="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1000"/>
                                        <p:tgtEl>
                                          <p:spTgt spid="10"/>
                                        </p:tgtEl>
                                      </p:cBhvr>
                                    </p:animEffect>
                                    <p:anim calcmode="lin" valueType="num">
                                      <p:cBhvr>
                                        <p:cTn id="68" dur="1000" fill="hold"/>
                                        <p:tgtEl>
                                          <p:spTgt spid="10"/>
                                        </p:tgtEl>
                                        <p:attrNameLst>
                                          <p:attrName>ppt_x</p:attrName>
                                        </p:attrNameLst>
                                      </p:cBhvr>
                                      <p:tavLst>
                                        <p:tav tm="0">
                                          <p:val>
                                            <p:strVal val="#ppt_x"/>
                                          </p:val>
                                        </p:tav>
                                        <p:tav tm="100000">
                                          <p:val>
                                            <p:strVal val="#ppt_x"/>
                                          </p:val>
                                        </p:tav>
                                      </p:tavLst>
                                    </p:anim>
                                    <p:anim calcmode="lin" valueType="num">
                                      <p:cBhvr>
                                        <p:cTn id="69" dur="1000" fill="hold"/>
                                        <p:tgtEl>
                                          <p:spTgt spid="1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1000"/>
                                        <p:tgtEl>
                                          <p:spTgt spid="11"/>
                                        </p:tgtEl>
                                      </p:cBhvr>
                                    </p:animEffect>
                                    <p:anim calcmode="lin" valueType="num">
                                      <p:cBhvr>
                                        <p:cTn id="73" dur="1000" fill="hold"/>
                                        <p:tgtEl>
                                          <p:spTgt spid="11"/>
                                        </p:tgtEl>
                                        <p:attrNameLst>
                                          <p:attrName>ppt_x</p:attrName>
                                        </p:attrNameLst>
                                      </p:cBhvr>
                                      <p:tavLst>
                                        <p:tav tm="0">
                                          <p:val>
                                            <p:strVal val="#ppt_x"/>
                                          </p:val>
                                        </p:tav>
                                        <p:tav tm="100000">
                                          <p:val>
                                            <p:strVal val="#ppt_x"/>
                                          </p:val>
                                        </p:tav>
                                      </p:tavLst>
                                    </p:anim>
                                    <p:anim calcmode="lin" valueType="num">
                                      <p:cBhvr>
                                        <p:cTn id="7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right)">
                                      <p:cBhvr>
                                        <p:cTn id="79" dur="500"/>
                                        <p:tgtEl>
                                          <p:spTgt spid="44"/>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right)">
                                      <p:cBhvr>
                                        <p:cTn id="82" dur="500"/>
                                        <p:tgtEl>
                                          <p:spTgt spid="45"/>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right)">
                                      <p:cBhvr>
                                        <p:cTn id="85" dur="500"/>
                                        <p:tgtEl>
                                          <p:spTgt spid="46"/>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45"/>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44"/>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46"/>
                                        </p:tgtEl>
                                        <p:attrNameLst>
                                          <p:attrName>style.visibility</p:attrName>
                                        </p:attrNameLst>
                                      </p:cBhvr>
                                      <p:to>
                                        <p:strVal val="hidden"/>
                                      </p:to>
                                    </p:set>
                                  </p:childTnLst>
                                </p:cTn>
                              </p:par>
                            </p:childTnLst>
                          </p:cTn>
                        </p:par>
                        <p:par>
                          <p:cTn id="94" fill="hold">
                            <p:stCondLst>
                              <p:cond delay="0"/>
                            </p:stCondLst>
                            <p:childTnLst>
                              <p:par>
                                <p:cTn id="95" presetID="42" presetClass="entr" presetSubtype="0" fill="hold" grpId="0" nodeType="after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1000"/>
                                        <p:tgtEl>
                                          <p:spTgt spid="8"/>
                                        </p:tgtEl>
                                      </p:cBhvr>
                                    </p:animEffect>
                                    <p:anim calcmode="lin" valueType="num">
                                      <p:cBhvr>
                                        <p:cTn id="98" dur="1000" fill="hold"/>
                                        <p:tgtEl>
                                          <p:spTgt spid="8"/>
                                        </p:tgtEl>
                                        <p:attrNameLst>
                                          <p:attrName>ppt_x</p:attrName>
                                        </p:attrNameLst>
                                      </p:cBhvr>
                                      <p:tavLst>
                                        <p:tav tm="0">
                                          <p:val>
                                            <p:strVal val="#ppt_x"/>
                                          </p:val>
                                        </p:tav>
                                        <p:tav tm="100000">
                                          <p:val>
                                            <p:strVal val="#ppt_x"/>
                                          </p:val>
                                        </p:tav>
                                      </p:tavLst>
                                    </p:anim>
                                    <p:anim calcmode="lin" valueType="num">
                                      <p:cBhvr>
                                        <p:cTn id="9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9"/>
                                        </p:tgtEl>
                                        <p:attrNameLst>
                                          <p:attrName>style.visibility</p:attrName>
                                        </p:attrNameLst>
                                      </p:cBhvr>
                                      <p:to>
                                        <p:strVal val="visible"/>
                                      </p:to>
                                    </p:set>
                                    <p:animEffect transition="in" filter="fade">
                                      <p:cBhvr>
                                        <p:cTn id="104" dur="1000"/>
                                        <p:tgtEl>
                                          <p:spTgt spid="9"/>
                                        </p:tgtEl>
                                      </p:cBhvr>
                                    </p:animEffect>
                                    <p:anim calcmode="lin" valueType="num">
                                      <p:cBhvr>
                                        <p:cTn id="105" dur="1000" fill="hold"/>
                                        <p:tgtEl>
                                          <p:spTgt spid="9"/>
                                        </p:tgtEl>
                                        <p:attrNameLst>
                                          <p:attrName>ppt_x</p:attrName>
                                        </p:attrNameLst>
                                      </p:cBhvr>
                                      <p:tavLst>
                                        <p:tav tm="0">
                                          <p:val>
                                            <p:strVal val="#ppt_x"/>
                                          </p:val>
                                        </p:tav>
                                        <p:tav tm="100000">
                                          <p:val>
                                            <p:strVal val="#ppt_x"/>
                                          </p:val>
                                        </p:tav>
                                      </p:tavLst>
                                    </p:anim>
                                    <p:anim calcmode="lin" valueType="num">
                                      <p:cBhvr>
                                        <p:cTn id="106" dur="1000" fill="hold"/>
                                        <p:tgtEl>
                                          <p:spTgt spid="9"/>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14"/>
                                        </p:tgtEl>
                                        <p:attrNameLst>
                                          <p:attrName>style.visibility</p:attrName>
                                        </p:attrNameLst>
                                      </p:cBhvr>
                                      <p:to>
                                        <p:strVal val="visible"/>
                                      </p:to>
                                    </p:set>
                                    <p:animEffect transition="in" filter="fade">
                                      <p:cBhvr>
                                        <p:cTn id="109" dur="1000"/>
                                        <p:tgtEl>
                                          <p:spTgt spid="14"/>
                                        </p:tgtEl>
                                      </p:cBhvr>
                                    </p:animEffect>
                                    <p:anim calcmode="lin" valueType="num">
                                      <p:cBhvr>
                                        <p:cTn id="110" dur="1000" fill="hold"/>
                                        <p:tgtEl>
                                          <p:spTgt spid="14"/>
                                        </p:tgtEl>
                                        <p:attrNameLst>
                                          <p:attrName>ppt_x</p:attrName>
                                        </p:attrNameLst>
                                      </p:cBhvr>
                                      <p:tavLst>
                                        <p:tav tm="0">
                                          <p:val>
                                            <p:strVal val="#ppt_x"/>
                                          </p:val>
                                        </p:tav>
                                        <p:tav tm="100000">
                                          <p:val>
                                            <p:strVal val="#ppt_x"/>
                                          </p:val>
                                        </p:tav>
                                      </p:tavLst>
                                    </p:anim>
                                    <p:anim calcmode="lin" valueType="num">
                                      <p:cBhvr>
                                        <p:cTn id="11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grpId="0" nodeType="click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wipe(right)">
                                      <p:cBhvr>
                                        <p:cTn id="116" dur="500"/>
                                        <p:tgtEl>
                                          <p:spTgt spid="36"/>
                                        </p:tgtEl>
                                      </p:cBhvr>
                                    </p:animEffect>
                                  </p:childTnLst>
                                </p:cTn>
                              </p:par>
                            </p:childTnLst>
                          </p:cTn>
                        </p:par>
                        <p:par>
                          <p:cTn id="117" fill="hold">
                            <p:stCondLst>
                              <p:cond delay="500"/>
                            </p:stCondLst>
                            <p:childTnLst>
                              <p:par>
                                <p:cTn id="118" presetID="22" presetClass="entr" presetSubtype="2" fill="hold" grpId="0" nodeType="after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wipe(right)">
                                      <p:cBhvr>
                                        <p:cTn id="120" dur="500"/>
                                        <p:tgtEl>
                                          <p:spTgt spid="47"/>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2"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wipe(right)">
                                      <p:cBhvr>
                                        <p:cTn id="125" dur="500"/>
                                        <p:tgtEl>
                                          <p:spTgt spid="37"/>
                                        </p:tgtEl>
                                      </p:cBhvr>
                                    </p:animEffect>
                                  </p:childTnLst>
                                </p:cTn>
                              </p:par>
                            </p:childTnLst>
                          </p:cTn>
                        </p:par>
                        <p:par>
                          <p:cTn id="126" fill="hold">
                            <p:stCondLst>
                              <p:cond delay="500"/>
                            </p:stCondLst>
                            <p:childTnLst>
                              <p:par>
                                <p:cTn id="127" presetID="22" presetClass="entr" presetSubtype="2" fill="hold" grpId="0" nodeType="after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wipe(right)">
                                      <p:cBhvr>
                                        <p:cTn id="129" dur="500"/>
                                        <p:tgtEl>
                                          <p:spTgt spid="48"/>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fill="hold" grpId="0"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wipe(right)">
                                      <p:cBhvr>
                                        <p:cTn id="134" dur="500"/>
                                        <p:tgtEl>
                                          <p:spTgt spid="38"/>
                                        </p:tgtEl>
                                      </p:cBhvr>
                                    </p:animEffect>
                                  </p:childTnLst>
                                </p:cTn>
                              </p:par>
                            </p:childTnLst>
                          </p:cTn>
                        </p:par>
                        <p:par>
                          <p:cTn id="135" fill="hold">
                            <p:stCondLst>
                              <p:cond delay="500"/>
                            </p:stCondLst>
                            <p:childTnLst>
                              <p:par>
                                <p:cTn id="136" presetID="22" presetClass="entr" presetSubtype="2" fill="hold" grpId="0" nodeType="after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wipe(right)">
                                      <p:cBhvr>
                                        <p:cTn id="13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8" grpId="0" animBg="1"/>
      <p:bldP spid="10" grpId="0" animBg="1"/>
      <p:bldP spid="11" grpId="0" animBg="1"/>
      <p:bldP spid="12" grpId="0" animBg="1"/>
      <p:bldP spid="3" grpId="0" animBg="1"/>
      <p:bldP spid="36" grpId="0" animBg="1"/>
      <p:bldP spid="43" grpId="0" animBg="1"/>
      <p:bldP spid="44" grpId="0" animBg="1"/>
      <p:bldP spid="44" grpId="1" animBg="1"/>
      <p:bldP spid="45" grpId="0" animBg="1"/>
      <p:bldP spid="45" grpId="1" animBg="1"/>
      <p:bldP spid="46" grpId="0" animBg="1"/>
      <p:bldP spid="46" grpId="1" animBg="1"/>
      <p:bldP spid="47" grpId="0" animBg="1"/>
      <p:bldP spid="48" grpId="0" animBg="1"/>
      <p:bldP spid="49" grpId="0" animBg="1"/>
      <p:bldP spid="9" grpId="0" animBg="1"/>
      <p:bldP spid="14" grpId="0" animBg="1"/>
      <p:bldP spid="38"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B9A606-FB45-27BA-2BCD-51461836908A}"/>
              </a:ext>
            </a:extLst>
          </p:cNvPr>
          <p:cNvSpPr/>
          <p:nvPr/>
        </p:nvSpPr>
        <p:spPr>
          <a:xfrm>
            <a:off x="0" y="0"/>
            <a:ext cx="1638702" cy="6858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Pentagon 3">
            <a:extLst>
              <a:ext uri="{FF2B5EF4-FFF2-40B4-BE49-F238E27FC236}">
                <a16:creationId xmlns:a16="http://schemas.microsoft.com/office/drawing/2014/main" id="{1F93A192-7499-4EAB-80C8-0B6C94BB85B5}"/>
              </a:ext>
            </a:extLst>
          </p:cNvPr>
          <p:cNvSpPr/>
          <p:nvPr/>
        </p:nvSpPr>
        <p:spPr>
          <a:xfrm>
            <a:off x="150744" y="1998055"/>
            <a:ext cx="1415562" cy="1063869"/>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NFS 100 GB</a:t>
            </a:r>
          </a:p>
        </p:txBody>
      </p:sp>
      <p:sp>
        <p:nvSpPr>
          <p:cNvPr id="5" name="Plaque 4">
            <a:extLst>
              <a:ext uri="{FF2B5EF4-FFF2-40B4-BE49-F238E27FC236}">
                <a16:creationId xmlns:a16="http://schemas.microsoft.com/office/drawing/2014/main" id="{5C9A6BAE-FDCD-437B-898D-26262BF08AD3}"/>
              </a:ext>
            </a:extLst>
          </p:cNvPr>
          <p:cNvSpPr/>
          <p:nvPr/>
        </p:nvSpPr>
        <p:spPr>
          <a:xfrm>
            <a:off x="200025" y="3404088"/>
            <a:ext cx="1222131" cy="1178169"/>
          </a:xfrm>
          <a:prstGeom prst="plaqu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SAN 500 TB</a:t>
            </a:r>
          </a:p>
          <a:p>
            <a:pPr algn="ctr"/>
            <a:r>
              <a:rPr lang="en-US" b="1" dirty="0" err="1">
                <a:solidFill>
                  <a:schemeClr val="tx1"/>
                </a:solidFill>
              </a:rPr>
              <a:t>HHD</a:t>
            </a:r>
            <a:endParaRPr lang="en-US" b="1" dirty="0">
              <a:solidFill>
                <a:schemeClr val="tx1"/>
              </a:solidFill>
            </a:endParaRPr>
          </a:p>
        </p:txBody>
      </p:sp>
      <p:sp>
        <p:nvSpPr>
          <p:cNvPr id="12" name="Plaque 11">
            <a:extLst>
              <a:ext uri="{FF2B5EF4-FFF2-40B4-BE49-F238E27FC236}">
                <a16:creationId xmlns:a16="http://schemas.microsoft.com/office/drawing/2014/main" id="{19B51BCC-BDB9-4222-8760-189C96CEA794}"/>
              </a:ext>
            </a:extLst>
          </p:cNvPr>
          <p:cNvSpPr/>
          <p:nvPr/>
        </p:nvSpPr>
        <p:spPr>
          <a:xfrm>
            <a:off x="173648" y="5145333"/>
            <a:ext cx="1222131" cy="1178169"/>
          </a:xfrm>
          <a:prstGeom prst="plaque">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SAN 400 TB</a:t>
            </a:r>
          </a:p>
          <a:p>
            <a:pPr algn="ctr"/>
            <a:r>
              <a:rPr lang="en-US" b="1" dirty="0">
                <a:solidFill>
                  <a:schemeClr val="accent2"/>
                </a:solidFill>
              </a:rPr>
              <a:t>SSD</a:t>
            </a:r>
          </a:p>
        </p:txBody>
      </p:sp>
      <p:grpSp>
        <p:nvGrpSpPr>
          <p:cNvPr id="22" name="Group 21">
            <a:extLst>
              <a:ext uri="{FF2B5EF4-FFF2-40B4-BE49-F238E27FC236}">
                <a16:creationId xmlns:a16="http://schemas.microsoft.com/office/drawing/2014/main" id="{2A60C7A0-58E1-464D-93BD-F7E657E7665C}"/>
              </a:ext>
            </a:extLst>
          </p:cNvPr>
          <p:cNvGrpSpPr/>
          <p:nvPr/>
        </p:nvGrpSpPr>
        <p:grpSpPr>
          <a:xfrm>
            <a:off x="445664" y="389197"/>
            <a:ext cx="825722" cy="923330"/>
            <a:chOff x="3165985" y="763152"/>
            <a:chExt cx="825722" cy="923330"/>
          </a:xfrm>
        </p:grpSpPr>
        <p:sp>
          <p:nvSpPr>
            <p:cNvPr id="25" name="Heptagon 24">
              <a:extLst>
                <a:ext uri="{FF2B5EF4-FFF2-40B4-BE49-F238E27FC236}">
                  <a16:creationId xmlns:a16="http://schemas.microsoft.com/office/drawing/2014/main" id="{1EE8A075-E3D4-4118-B78D-307AA8FBDB97}"/>
                </a:ext>
              </a:extLst>
            </p:cNvPr>
            <p:cNvSpPr/>
            <p:nvPr/>
          </p:nvSpPr>
          <p:spPr>
            <a:xfrm>
              <a:off x="3165985" y="763152"/>
              <a:ext cx="825722" cy="923330"/>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365760" rIns="91440" bIns="731520" rtlCol="0" anchor="b"/>
            <a:lstStyle/>
            <a:p>
              <a:r>
                <a:rPr lang="en-US" sz="1200" dirty="0"/>
                <a:t>storage</a:t>
              </a:r>
            </a:p>
          </p:txBody>
        </p:sp>
        <p:sp>
          <p:nvSpPr>
            <p:cNvPr id="26" name="Cylinder 25">
              <a:extLst>
                <a:ext uri="{FF2B5EF4-FFF2-40B4-BE49-F238E27FC236}">
                  <a16:creationId xmlns:a16="http://schemas.microsoft.com/office/drawing/2014/main" id="{BC0C7E59-B73A-462F-AFE4-8F5E0A771A7F}"/>
                </a:ext>
              </a:extLst>
            </p:cNvPr>
            <p:cNvSpPr/>
            <p:nvPr/>
          </p:nvSpPr>
          <p:spPr>
            <a:xfrm>
              <a:off x="3405404" y="1098064"/>
              <a:ext cx="346884" cy="545123"/>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45A78FCA-27B3-362D-8DD4-A094F6B67FD8}"/>
              </a:ext>
            </a:extLst>
          </p:cNvPr>
          <p:cNvSpPr/>
          <p:nvPr/>
        </p:nvSpPr>
        <p:spPr>
          <a:xfrm>
            <a:off x="3211830" y="724109"/>
            <a:ext cx="7223760" cy="4888021"/>
          </a:xfrm>
          <a:prstGeom prst="rect">
            <a:avLst/>
          </a:prstGeom>
          <a:solidFill>
            <a:schemeClr val="bg1">
              <a:lumMod val="7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7286C8C-42B4-DFAF-0572-8DA91583D929}"/>
              </a:ext>
            </a:extLst>
          </p:cNvPr>
          <p:cNvSpPr/>
          <p:nvPr/>
        </p:nvSpPr>
        <p:spPr>
          <a:xfrm>
            <a:off x="7246620" y="963930"/>
            <a:ext cx="2720340" cy="3451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E96C3D7B-822F-E8A2-C564-3BA46F90E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260" y="1547464"/>
            <a:ext cx="1219200" cy="1181100"/>
          </a:xfrm>
          <a:prstGeom prst="rect">
            <a:avLst/>
          </a:prstGeom>
        </p:spPr>
      </p:pic>
      <p:pic>
        <p:nvPicPr>
          <p:cNvPr id="28" name="Picture 27">
            <a:extLst>
              <a:ext uri="{FF2B5EF4-FFF2-40B4-BE49-F238E27FC236}">
                <a16:creationId xmlns:a16="http://schemas.microsoft.com/office/drawing/2014/main" id="{97EB1853-B7A7-0529-24CC-17F15B9DC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7190" y="3061924"/>
            <a:ext cx="1219200" cy="1181100"/>
          </a:xfrm>
          <a:prstGeom prst="rect">
            <a:avLst/>
          </a:prstGeom>
        </p:spPr>
      </p:pic>
      <p:sp>
        <p:nvSpPr>
          <p:cNvPr id="29" name="Rectangle 28">
            <a:extLst>
              <a:ext uri="{FF2B5EF4-FFF2-40B4-BE49-F238E27FC236}">
                <a16:creationId xmlns:a16="http://schemas.microsoft.com/office/drawing/2014/main" id="{F506EAEC-2DEE-3285-F497-80DC8437FA02}"/>
              </a:ext>
            </a:extLst>
          </p:cNvPr>
          <p:cNvSpPr/>
          <p:nvPr/>
        </p:nvSpPr>
        <p:spPr>
          <a:xfrm>
            <a:off x="3810000" y="971550"/>
            <a:ext cx="2720340" cy="3451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37A9209E-E57A-4993-24BF-83DDED379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860" y="1407505"/>
            <a:ext cx="1219200" cy="1181100"/>
          </a:xfrm>
          <a:prstGeom prst="rect">
            <a:avLst/>
          </a:prstGeom>
        </p:spPr>
      </p:pic>
      <p:pic>
        <p:nvPicPr>
          <p:cNvPr id="31" name="Picture 30">
            <a:extLst>
              <a:ext uri="{FF2B5EF4-FFF2-40B4-BE49-F238E27FC236}">
                <a16:creationId xmlns:a16="http://schemas.microsoft.com/office/drawing/2014/main" id="{45FD3CD8-9538-C007-E646-3DE9F2764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570" y="3061924"/>
            <a:ext cx="1219200" cy="1181100"/>
          </a:xfrm>
          <a:prstGeom prst="rect">
            <a:avLst/>
          </a:prstGeom>
        </p:spPr>
      </p:pic>
      <p:pic>
        <p:nvPicPr>
          <p:cNvPr id="33" name="Picture 32">
            <a:extLst>
              <a:ext uri="{FF2B5EF4-FFF2-40B4-BE49-F238E27FC236}">
                <a16:creationId xmlns:a16="http://schemas.microsoft.com/office/drawing/2014/main" id="{281600EB-39CC-AE27-A565-EA54999A19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595" y="4423410"/>
            <a:ext cx="1219200" cy="1181100"/>
          </a:xfrm>
          <a:prstGeom prst="rect">
            <a:avLst/>
          </a:prstGeom>
        </p:spPr>
      </p:pic>
      <p:sp>
        <p:nvSpPr>
          <p:cNvPr id="34" name="TextBox 33">
            <a:extLst>
              <a:ext uri="{FF2B5EF4-FFF2-40B4-BE49-F238E27FC236}">
                <a16:creationId xmlns:a16="http://schemas.microsoft.com/office/drawing/2014/main" id="{7B4A60D0-BD4C-4226-C161-D12CA13E5386}"/>
              </a:ext>
            </a:extLst>
          </p:cNvPr>
          <p:cNvSpPr txBox="1"/>
          <p:nvPr/>
        </p:nvSpPr>
        <p:spPr>
          <a:xfrm>
            <a:off x="7246620" y="997172"/>
            <a:ext cx="1554480" cy="369332"/>
          </a:xfrm>
          <a:custGeom>
            <a:avLst/>
            <a:gdLst>
              <a:gd name="connsiteX0" fmla="*/ 0 w 1554480"/>
              <a:gd name="connsiteY0" fmla="*/ 0 h 369332"/>
              <a:gd name="connsiteX1" fmla="*/ 533705 w 1554480"/>
              <a:gd name="connsiteY1" fmla="*/ 0 h 369332"/>
              <a:gd name="connsiteX2" fmla="*/ 1020775 w 1554480"/>
              <a:gd name="connsiteY2" fmla="*/ 0 h 369332"/>
              <a:gd name="connsiteX3" fmla="*/ 1554480 w 1554480"/>
              <a:gd name="connsiteY3" fmla="*/ 0 h 369332"/>
              <a:gd name="connsiteX4" fmla="*/ 1554480 w 1554480"/>
              <a:gd name="connsiteY4" fmla="*/ 369332 h 369332"/>
              <a:gd name="connsiteX5" fmla="*/ 1082954 w 1554480"/>
              <a:gd name="connsiteY5" fmla="*/ 369332 h 369332"/>
              <a:gd name="connsiteX6" fmla="*/ 580339 w 1554480"/>
              <a:gd name="connsiteY6" fmla="*/ 369332 h 369332"/>
              <a:gd name="connsiteX7" fmla="*/ 0 w 1554480"/>
              <a:gd name="connsiteY7" fmla="*/ 369332 h 369332"/>
              <a:gd name="connsiteX8" fmla="*/ 0 w 1554480"/>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369332" extrusionOk="0">
                <a:moveTo>
                  <a:pt x="0" y="0"/>
                </a:moveTo>
                <a:cubicBezTo>
                  <a:pt x="201629" y="-14395"/>
                  <a:pt x="312723" y="8184"/>
                  <a:pt x="533705" y="0"/>
                </a:cubicBezTo>
                <a:cubicBezTo>
                  <a:pt x="754688" y="-8184"/>
                  <a:pt x="791878" y="24261"/>
                  <a:pt x="1020775" y="0"/>
                </a:cubicBezTo>
                <a:cubicBezTo>
                  <a:pt x="1249672" y="-24261"/>
                  <a:pt x="1413108" y="14340"/>
                  <a:pt x="1554480" y="0"/>
                </a:cubicBezTo>
                <a:cubicBezTo>
                  <a:pt x="1547760" y="169507"/>
                  <a:pt x="1541486" y="291971"/>
                  <a:pt x="1554480" y="369332"/>
                </a:cubicBezTo>
                <a:cubicBezTo>
                  <a:pt x="1378156" y="361268"/>
                  <a:pt x="1250640" y="362560"/>
                  <a:pt x="1082954" y="369332"/>
                </a:cubicBezTo>
                <a:cubicBezTo>
                  <a:pt x="915268" y="376104"/>
                  <a:pt x="808041" y="394197"/>
                  <a:pt x="580339" y="369332"/>
                </a:cubicBezTo>
                <a:cubicBezTo>
                  <a:pt x="352638" y="344467"/>
                  <a:pt x="221878" y="352053"/>
                  <a:pt x="0" y="369332"/>
                </a:cubicBezTo>
                <a:cubicBezTo>
                  <a:pt x="18134" y="206722"/>
                  <a:pt x="-7587" y="148263"/>
                  <a:pt x="0" y="0"/>
                </a:cubicBezTo>
                <a:close/>
              </a:path>
            </a:pathLst>
          </a:custGeom>
          <a:noFill/>
          <a:ln>
            <a:solidFill>
              <a:srgbClr val="FF0000"/>
            </a:solidFill>
            <a:extLst>
              <a:ext uri="{C807C97D-BFC1-408E-A445-0C87EB9F89A2}">
                <ask:lineSketchStyleProps xmlns:ask="http://schemas.microsoft.com/office/drawing/2018/sketchyshapes" sd="3125028111">
                  <a:prstGeom prst="rect">
                    <a:avLst/>
                  </a:prstGeom>
                  <ask:type>
                    <ask:lineSketchFreehand/>
                  </ask:type>
                </ask:lineSketchStyleProps>
              </a:ext>
            </a:extLst>
          </a:ln>
        </p:spPr>
        <p:txBody>
          <a:bodyPr wrap="square" rtlCol="0">
            <a:spAutoFit/>
          </a:bodyPr>
          <a:lstStyle/>
          <a:p>
            <a:r>
              <a:rPr lang="en-US" dirty="0"/>
              <a:t>namespace1</a:t>
            </a:r>
          </a:p>
        </p:txBody>
      </p:sp>
      <p:sp>
        <p:nvSpPr>
          <p:cNvPr id="35" name="TextBox 34">
            <a:extLst>
              <a:ext uri="{FF2B5EF4-FFF2-40B4-BE49-F238E27FC236}">
                <a16:creationId xmlns:a16="http://schemas.microsoft.com/office/drawing/2014/main" id="{E0B5D9BF-51DA-B968-3473-B49C4DF64124}"/>
              </a:ext>
            </a:extLst>
          </p:cNvPr>
          <p:cNvSpPr txBox="1"/>
          <p:nvPr/>
        </p:nvSpPr>
        <p:spPr>
          <a:xfrm>
            <a:off x="3817620" y="972187"/>
            <a:ext cx="1554480" cy="369332"/>
          </a:xfrm>
          <a:custGeom>
            <a:avLst/>
            <a:gdLst>
              <a:gd name="connsiteX0" fmla="*/ 0 w 1554480"/>
              <a:gd name="connsiteY0" fmla="*/ 0 h 369332"/>
              <a:gd name="connsiteX1" fmla="*/ 533705 w 1554480"/>
              <a:gd name="connsiteY1" fmla="*/ 0 h 369332"/>
              <a:gd name="connsiteX2" fmla="*/ 1020775 w 1554480"/>
              <a:gd name="connsiteY2" fmla="*/ 0 h 369332"/>
              <a:gd name="connsiteX3" fmla="*/ 1554480 w 1554480"/>
              <a:gd name="connsiteY3" fmla="*/ 0 h 369332"/>
              <a:gd name="connsiteX4" fmla="*/ 1554480 w 1554480"/>
              <a:gd name="connsiteY4" fmla="*/ 369332 h 369332"/>
              <a:gd name="connsiteX5" fmla="*/ 1082954 w 1554480"/>
              <a:gd name="connsiteY5" fmla="*/ 369332 h 369332"/>
              <a:gd name="connsiteX6" fmla="*/ 580339 w 1554480"/>
              <a:gd name="connsiteY6" fmla="*/ 369332 h 369332"/>
              <a:gd name="connsiteX7" fmla="*/ 0 w 1554480"/>
              <a:gd name="connsiteY7" fmla="*/ 369332 h 369332"/>
              <a:gd name="connsiteX8" fmla="*/ 0 w 1554480"/>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369332" extrusionOk="0">
                <a:moveTo>
                  <a:pt x="0" y="0"/>
                </a:moveTo>
                <a:cubicBezTo>
                  <a:pt x="201629" y="-14395"/>
                  <a:pt x="312723" y="8184"/>
                  <a:pt x="533705" y="0"/>
                </a:cubicBezTo>
                <a:cubicBezTo>
                  <a:pt x="754688" y="-8184"/>
                  <a:pt x="791878" y="24261"/>
                  <a:pt x="1020775" y="0"/>
                </a:cubicBezTo>
                <a:cubicBezTo>
                  <a:pt x="1249672" y="-24261"/>
                  <a:pt x="1413108" y="14340"/>
                  <a:pt x="1554480" y="0"/>
                </a:cubicBezTo>
                <a:cubicBezTo>
                  <a:pt x="1547760" y="169507"/>
                  <a:pt x="1541486" y="291971"/>
                  <a:pt x="1554480" y="369332"/>
                </a:cubicBezTo>
                <a:cubicBezTo>
                  <a:pt x="1378156" y="361268"/>
                  <a:pt x="1250640" y="362560"/>
                  <a:pt x="1082954" y="369332"/>
                </a:cubicBezTo>
                <a:cubicBezTo>
                  <a:pt x="915268" y="376104"/>
                  <a:pt x="808041" y="394197"/>
                  <a:pt x="580339" y="369332"/>
                </a:cubicBezTo>
                <a:cubicBezTo>
                  <a:pt x="352638" y="344467"/>
                  <a:pt x="221878" y="352053"/>
                  <a:pt x="0" y="369332"/>
                </a:cubicBezTo>
                <a:cubicBezTo>
                  <a:pt x="18134" y="206722"/>
                  <a:pt x="-7587" y="148263"/>
                  <a:pt x="0" y="0"/>
                </a:cubicBezTo>
                <a:close/>
              </a:path>
            </a:pathLst>
          </a:custGeom>
          <a:noFill/>
          <a:ln>
            <a:solidFill>
              <a:srgbClr val="FF0000"/>
            </a:solidFill>
            <a:extLst>
              <a:ext uri="{C807C97D-BFC1-408E-A445-0C87EB9F89A2}">
                <ask:lineSketchStyleProps xmlns:ask="http://schemas.microsoft.com/office/drawing/2018/sketchyshapes" sd="3125028111">
                  <a:prstGeom prst="rect">
                    <a:avLst/>
                  </a:prstGeom>
                  <ask:type>
                    <ask:lineSketchFreehand/>
                  </ask:type>
                </ask:lineSketchStyleProps>
              </a:ext>
            </a:extLst>
          </a:ln>
        </p:spPr>
        <p:txBody>
          <a:bodyPr wrap="square" rtlCol="0">
            <a:spAutoFit/>
          </a:bodyPr>
          <a:lstStyle/>
          <a:p>
            <a:r>
              <a:rPr lang="en-US" dirty="0"/>
              <a:t>namespace2</a:t>
            </a:r>
          </a:p>
        </p:txBody>
      </p:sp>
      <p:sp>
        <p:nvSpPr>
          <p:cNvPr id="42" name="Arrow: Down 41">
            <a:extLst>
              <a:ext uri="{FF2B5EF4-FFF2-40B4-BE49-F238E27FC236}">
                <a16:creationId xmlns:a16="http://schemas.microsoft.com/office/drawing/2014/main" id="{E6BA62D3-3D67-140C-D9AE-B73CBAFB9AF2}"/>
              </a:ext>
            </a:extLst>
          </p:cNvPr>
          <p:cNvSpPr/>
          <p:nvPr/>
        </p:nvSpPr>
        <p:spPr>
          <a:xfrm rot="3195471">
            <a:off x="7592904" y="3830518"/>
            <a:ext cx="369570" cy="10436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Down 49">
            <a:extLst>
              <a:ext uri="{FF2B5EF4-FFF2-40B4-BE49-F238E27FC236}">
                <a16:creationId xmlns:a16="http://schemas.microsoft.com/office/drawing/2014/main" id="{84D54E94-9737-37FD-477C-5643795EDAF7}"/>
              </a:ext>
            </a:extLst>
          </p:cNvPr>
          <p:cNvSpPr/>
          <p:nvPr/>
        </p:nvSpPr>
        <p:spPr>
          <a:xfrm rot="19068136">
            <a:off x="5798785" y="3921960"/>
            <a:ext cx="369570" cy="11604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74CFC5BD-6382-93BC-0563-A0566CD1A7A0}"/>
              </a:ext>
            </a:extLst>
          </p:cNvPr>
          <p:cNvCxnSpPr>
            <a:stCxn id="20" idx="2"/>
            <a:endCxn id="28" idx="0"/>
          </p:cNvCxnSpPr>
          <p:nvPr/>
        </p:nvCxnSpPr>
        <p:spPr>
          <a:xfrm flipH="1">
            <a:off x="8606790" y="2728564"/>
            <a:ext cx="179070" cy="333360"/>
          </a:xfrm>
          <a:prstGeom prst="line">
            <a:avLst/>
          </a:prstGeom>
          <a:ln w="3810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B1BADAE7-BB1C-C2AB-5116-A3BAC58E6457}"/>
              </a:ext>
            </a:extLst>
          </p:cNvPr>
          <p:cNvCxnSpPr>
            <a:cxnSpLocks/>
            <a:endCxn id="31" idx="0"/>
          </p:cNvCxnSpPr>
          <p:nvPr/>
        </p:nvCxnSpPr>
        <p:spPr>
          <a:xfrm>
            <a:off x="5170170" y="2588605"/>
            <a:ext cx="0" cy="473319"/>
          </a:xfrm>
          <a:prstGeom prst="line">
            <a:avLst/>
          </a:prstGeom>
          <a:ln w="38100"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7310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heel(1)">
                                      <p:cBhvr>
                                        <p:cTn id="14" dur="2000"/>
                                        <p:tgtEl>
                                          <p:spTgt spid="21"/>
                                        </p:tgtEl>
                                      </p:cBhvr>
                                    </p:animEffect>
                                  </p:childTnLst>
                                </p:cTn>
                              </p:par>
                            </p:childTnLst>
                          </p:cTn>
                        </p:par>
                        <p:par>
                          <p:cTn id="15" fill="hold">
                            <p:stCondLst>
                              <p:cond delay="2000"/>
                            </p:stCondLst>
                            <p:childTnLst>
                              <p:par>
                                <p:cTn id="16" presetID="6" presetClass="entr" presetSubtype="16"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circle(in)">
                                      <p:cBhvr>
                                        <p:cTn id="18" dur="2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heel(1)">
                                      <p:cBhvr>
                                        <p:cTn id="23" dur="2000"/>
                                        <p:tgtEl>
                                          <p:spTgt spid="29"/>
                                        </p:tgtEl>
                                      </p:cBhvr>
                                    </p:animEffect>
                                  </p:childTnLst>
                                </p:cTn>
                              </p:par>
                            </p:childTnLst>
                          </p:cTn>
                        </p:par>
                        <p:par>
                          <p:cTn id="24" fill="hold">
                            <p:stCondLst>
                              <p:cond delay="2000"/>
                            </p:stCondLst>
                            <p:childTnLst>
                              <p:par>
                                <p:cTn id="25" presetID="6" presetClass="entr" presetSubtype="16"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circle(in)">
                                      <p:cBhvr>
                                        <p:cTn id="27" dur="20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up)">
                                      <p:cBhvr>
                                        <p:cTn id="46" dur="500"/>
                                        <p:tgtEl>
                                          <p:spTgt spid="5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up)">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1000"/>
                                        <p:tgtEl>
                                          <p:spTgt spid="30"/>
                                        </p:tgtEl>
                                      </p:cBhvr>
                                    </p:animEffect>
                                    <p:anim calcmode="lin" valueType="num">
                                      <p:cBhvr>
                                        <p:cTn id="61" dur="1000" fill="hold"/>
                                        <p:tgtEl>
                                          <p:spTgt spid="30"/>
                                        </p:tgtEl>
                                        <p:attrNameLst>
                                          <p:attrName>ppt_x</p:attrName>
                                        </p:attrNameLst>
                                      </p:cBhvr>
                                      <p:tavLst>
                                        <p:tav tm="0">
                                          <p:val>
                                            <p:strVal val="#ppt_x"/>
                                          </p:val>
                                        </p:tav>
                                        <p:tav tm="100000">
                                          <p:val>
                                            <p:strVal val="#ppt_x"/>
                                          </p:val>
                                        </p:tav>
                                      </p:tavLst>
                                    </p:anim>
                                    <p:anim calcmode="lin" valueType="num">
                                      <p:cBhvr>
                                        <p:cTn id="6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anim calcmode="lin" valueType="num">
                                      <p:cBhvr>
                                        <p:cTn id="68" dur="1000" fill="hold"/>
                                        <p:tgtEl>
                                          <p:spTgt spid="31"/>
                                        </p:tgtEl>
                                        <p:attrNameLst>
                                          <p:attrName>ppt_x</p:attrName>
                                        </p:attrNameLst>
                                      </p:cBhvr>
                                      <p:tavLst>
                                        <p:tav tm="0">
                                          <p:val>
                                            <p:strVal val="#ppt_x"/>
                                          </p:val>
                                        </p:tav>
                                        <p:tav tm="100000">
                                          <p:val>
                                            <p:strVal val="#ppt_x"/>
                                          </p:val>
                                        </p:tav>
                                      </p:tavLst>
                                    </p:anim>
                                    <p:anim calcmode="lin" valueType="num">
                                      <p:cBhvr>
                                        <p:cTn id="6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wipe(up)">
                                      <p:cBhvr>
                                        <p:cTn id="74" dur="500"/>
                                        <p:tgtEl>
                                          <p:spTgt spid="5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up)">
                                      <p:cBhvr>
                                        <p:cTn id="7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9" grpId="0" animBg="1"/>
      <p:bldP spid="34" grpId="0" animBg="1"/>
      <p:bldP spid="35" grpId="0" animBg="1"/>
      <p:bldP spid="42" grpId="0" animBg="1"/>
      <p:bldP spid="5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42953-16A2-42DF-2B88-1C4AE68598B3}"/>
              </a:ext>
            </a:extLst>
          </p:cNvPr>
          <p:cNvSpPr/>
          <p:nvPr/>
        </p:nvSpPr>
        <p:spPr>
          <a:xfrm>
            <a:off x="152401" y="190498"/>
            <a:ext cx="4429760" cy="582422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2000" dirty="0" err="1">
                <a:solidFill>
                  <a:srgbClr val="00CDCD"/>
                </a:solidFill>
                <a:latin typeface="D"/>
              </a:rPr>
              <a:t>apiVersion</a:t>
            </a:r>
            <a:r>
              <a:rPr lang="en-US" sz="2000" dirty="0">
                <a:solidFill>
                  <a:srgbClr val="00CDCD"/>
                </a:solidFill>
                <a:latin typeface="D"/>
              </a:rPr>
              <a:t>: v1</a:t>
            </a:r>
          </a:p>
          <a:p>
            <a:r>
              <a:rPr lang="en-US" sz="2000" dirty="0">
                <a:solidFill>
                  <a:srgbClr val="00CDCD"/>
                </a:solidFill>
                <a:latin typeface="D"/>
              </a:rPr>
              <a:t>kind: </a:t>
            </a:r>
            <a:r>
              <a:rPr lang="en-US" sz="2000" dirty="0" err="1">
                <a:solidFill>
                  <a:srgbClr val="00CDCD"/>
                </a:solidFill>
                <a:latin typeface="D"/>
              </a:rPr>
              <a:t>PersistentVolume</a:t>
            </a:r>
            <a:endParaRPr lang="en-US" sz="2000" dirty="0">
              <a:solidFill>
                <a:srgbClr val="00CDCD"/>
              </a:solidFill>
              <a:latin typeface="D"/>
            </a:endParaRPr>
          </a:p>
          <a:p>
            <a:r>
              <a:rPr lang="en-US" sz="2000" dirty="0">
                <a:solidFill>
                  <a:srgbClr val="00CDCD"/>
                </a:solidFill>
                <a:latin typeface="D"/>
              </a:rPr>
              <a:t>metadata: </a:t>
            </a:r>
          </a:p>
          <a:p>
            <a:r>
              <a:rPr lang="en-US" sz="2000" dirty="0">
                <a:solidFill>
                  <a:srgbClr val="00CDCD"/>
                </a:solidFill>
                <a:latin typeface="D"/>
              </a:rPr>
              <a:t>  name: </a:t>
            </a:r>
            <a:r>
              <a:rPr lang="en-US" sz="2000" dirty="0" err="1">
                <a:solidFill>
                  <a:srgbClr val="00CDCD"/>
                </a:solidFill>
                <a:latin typeface="D"/>
              </a:rPr>
              <a:t>nfs-pv</a:t>
            </a:r>
            <a:endParaRPr lang="en-US" sz="2000" dirty="0">
              <a:solidFill>
                <a:srgbClr val="00CDCD"/>
              </a:solidFill>
              <a:latin typeface="D"/>
            </a:endParaRPr>
          </a:p>
          <a:p>
            <a:r>
              <a:rPr lang="en-US" sz="2000" dirty="0">
                <a:solidFill>
                  <a:srgbClr val="00CDCD"/>
                </a:solidFill>
                <a:latin typeface="D"/>
              </a:rPr>
              <a:t>spec:</a:t>
            </a:r>
          </a:p>
          <a:p>
            <a:r>
              <a:rPr lang="en-US" sz="2000" dirty="0">
                <a:solidFill>
                  <a:srgbClr val="00CDCD"/>
                </a:solidFill>
                <a:latin typeface="D"/>
              </a:rPr>
              <a:t>  </a:t>
            </a:r>
            <a:r>
              <a:rPr lang="en-US" sz="2000" dirty="0" err="1">
                <a:solidFill>
                  <a:srgbClr val="00CDCD"/>
                </a:solidFill>
                <a:latin typeface="D"/>
              </a:rPr>
              <a:t>accessModes</a:t>
            </a:r>
            <a:r>
              <a:rPr lang="en-US" sz="2000" dirty="0">
                <a:solidFill>
                  <a:srgbClr val="00CDCD"/>
                </a:solidFill>
                <a:latin typeface="D"/>
              </a:rPr>
              <a:t>:</a:t>
            </a:r>
          </a:p>
          <a:p>
            <a:r>
              <a:rPr lang="en-US" sz="2000" dirty="0">
                <a:solidFill>
                  <a:srgbClr val="00CDCD"/>
                </a:solidFill>
                <a:latin typeface="D"/>
              </a:rPr>
              <a:t>    - </a:t>
            </a:r>
            <a:r>
              <a:rPr lang="en-US" sz="2000" dirty="0" err="1">
                <a:solidFill>
                  <a:srgbClr val="00CDCD"/>
                </a:solidFill>
                <a:latin typeface="D"/>
              </a:rPr>
              <a:t>ReadWriteMany</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persistentVolumeReclaimPolicy</a:t>
            </a:r>
            <a:r>
              <a:rPr lang="en-US" sz="2000" dirty="0">
                <a:solidFill>
                  <a:srgbClr val="00CDCD"/>
                </a:solidFill>
                <a:latin typeface="D"/>
              </a:rPr>
              <a:t>: Recycle</a:t>
            </a:r>
          </a:p>
          <a:p>
            <a:r>
              <a:rPr lang="en-US" sz="2000" dirty="0">
                <a:solidFill>
                  <a:srgbClr val="00CDCD"/>
                </a:solidFill>
                <a:latin typeface="D"/>
              </a:rPr>
              <a:t>  capacity:</a:t>
            </a:r>
          </a:p>
          <a:p>
            <a:r>
              <a:rPr lang="en-US" sz="2000" dirty="0">
                <a:solidFill>
                  <a:srgbClr val="00CDCD"/>
                </a:solidFill>
                <a:latin typeface="D"/>
              </a:rPr>
              <a:t>    storage: 3Gi</a:t>
            </a:r>
          </a:p>
          <a:p>
            <a:r>
              <a:rPr lang="en-US" sz="2000" dirty="0">
                <a:solidFill>
                  <a:srgbClr val="00CDCD"/>
                </a:solidFill>
                <a:latin typeface="D"/>
              </a:rPr>
              <a:t>  </a:t>
            </a:r>
            <a:r>
              <a:rPr lang="en-US" sz="2000" dirty="0" err="1">
                <a:solidFill>
                  <a:srgbClr val="00CDCD"/>
                </a:solidFill>
                <a:latin typeface="D"/>
              </a:rPr>
              <a:t>volumeMode</a:t>
            </a:r>
            <a:r>
              <a:rPr lang="en-US" sz="2000" dirty="0">
                <a:solidFill>
                  <a:srgbClr val="00CDCD"/>
                </a:solidFill>
                <a:latin typeface="D"/>
              </a:rPr>
              <a:t>: Filesystem</a:t>
            </a:r>
          </a:p>
          <a:p>
            <a:r>
              <a:rPr lang="en-US" sz="2000" dirty="0">
                <a:solidFill>
                  <a:srgbClr val="00CDCD"/>
                </a:solidFill>
                <a:latin typeface="D"/>
              </a:rPr>
              <a:t>  </a:t>
            </a:r>
            <a:r>
              <a:rPr lang="en-US" sz="2000" dirty="0" err="1">
                <a:solidFill>
                  <a:srgbClr val="00CDCD"/>
                </a:solidFill>
                <a:latin typeface="D"/>
              </a:rPr>
              <a:t>nfs</a:t>
            </a:r>
            <a:r>
              <a:rPr lang="en-US" sz="2000" dirty="0">
                <a:solidFill>
                  <a:srgbClr val="00CDCD"/>
                </a:solidFill>
                <a:latin typeface="D"/>
              </a:rPr>
              <a:t>:</a:t>
            </a:r>
          </a:p>
          <a:p>
            <a:r>
              <a:rPr lang="en-US" sz="2000" dirty="0">
                <a:solidFill>
                  <a:srgbClr val="00CDCD"/>
                </a:solidFill>
                <a:latin typeface="D"/>
              </a:rPr>
              <a:t>    path: /home/</a:t>
            </a:r>
            <a:r>
              <a:rPr lang="en-US" sz="2000" dirty="0" err="1">
                <a:solidFill>
                  <a:srgbClr val="00CDCD"/>
                </a:solidFill>
                <a:latin typeface="D"/>
              </a:rPr>
              <a:t>nfsshare</a:t>
            </a:r>
            <a:endParaRPr lang="en-US" sz="2000" dirty="0">
              <a:solidFill>
                <a:srgbClr val="00CDCD"/>
              </a:solidFill>
              <a:latin typeface="D"/>
            </a:endParaRPr>
          </a:p>
          <a:p>
            <a:r>
              <a:rPr lang="en-US" sz="2000" dirty="0">
                <a:solidFill>
                  <a:srgbClr val="00CDCD"/>
                </a:solidFill>
                <a:latin typeface="D"/>
              </a:rPr>
              <a:t>    server: 192.168.1.34</a:t>
            </a:r>
          </a:p>
          <a:p>
            <a:r>
              <a:rPr lang="en-US" sz="2000" dirty="0">
                <a:solidFill>
                  <a:srgbClr val="00CDCD"/>
                </a:solidFill>
                <a:latin typeface="D"/>
              </a:rPr>
              <a:t>  </a:t>
            </a:r>
            <a:r>
              <a:rPr lang="en-US" sz="2000" dirty="0" err="1">
                <a:solidFill>
                  <a:srgbClr val="00CDCD"/>
                </a:solidFill>
                <a:latin typeface="D"/>
              </a:rPr>
              <a:t>storageClassName</a:t>
            </a:r>
            <a:r>
              <a:rPr lang="en-US" sz="2000" dirty="0">
                <a:solidFill>
                  <a:srgbClr val="00CDCD"/>
                </a:solidFill>
                <a:latin typeface="D"/>
              </a:rPr>
              <a:t>: </a:t>
            </a:r>
            <a:r>
              <a:rPr lang="en-US" sz="2000" dirty="0" err="1">
                <a:solidFill>
                  <a:srgbClr val="00CDCD"/>
                </a:solidFill>
                <a:latin typeface="D"/>
              </a:rPr>
              <a:t>nfs</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mountOptions</a:t>
            </a:r>
            <a:r>
              <a:rPr lang="en-US" sz="2000" dirty="0">
                <a:solidFill>
                  <a:srgbClr val="00CDCD"/>
                </a:solidFill>
                <a:latin typeface="D"/>
              </a:rPr>
              <a:t>:</a:t>
            </a:r>
          </a:p>
          <a:p>
            <a:r>
              <a:rPr lang="en-US" sz="2000" dirty="0">
                <a:solidFill>
                  <a:srgbClr val="00CDCD"/>
                </a:solidFill>
                <a:latin typeface="D"/>
              </a:rPr>
              <a:t>    - hard</a:t>
            </a:r>
          </a:p>
          <a:p>
            <a:r>
              <a:rPr lang="en-US" sz="2000" dirty="0">
                <a:solidFill>
                  <a:srgbClr val="00CDCD"/>
                </a:solidFill>
                <a:latin typeface="D"/>
              </a:rPr>
              <a:t>    - </a:t>
            </a:r>
            <a:r>
              <a:rPr lang="en-US" sz="2000" dirty="0" err="1">
                <a:solidFill>
                  <a:srgbClr val="00CDCD"/>
                </a:solidFill>
                <a:latin typeface="D"/>
              </a:rPr>
              <a:t>nfsvers</a:t>
            </a:r>
            <a:r>
              <a:rPr lang="en-US" sz="2000" dirty="0">
                <a:solidFill>
                  <a:srgbClr val="00CDCD"/>
                </a:solidFill>
                <a:latin typeface="D"/>
              </a:rPr>
              <a:t>=4.1</a:t>
            </a:r>
            <a:endParaRPr lang="en-US" sz="2000" dirty="0"/>
          </a:p>
        </p:txBody>
      </p:sp>
      <p:graphicFrame>
        <p:nvGraphicFramePr>
          <p:cNvPr id="10" name="Table 9">
            <a:extLst>
              <a:ext uri="{FF2B5EF4-FFF2-40B4-BE49-F238E27FC236}">
                <a16:creationId xmlns:a16="http://schemas.microsoft.com/office/drawing/2014/main" id="{9E3B27D8-E4F4-A2EE-9F89-FCF2C2031AC7}"/>
              </a:ext>
            </a:extLst>
          </p:cNvPr>
          <p:cNvGraphicFramePr>
            <a:graphicFrameLocks noGrp="1"/>
          </p:cNvGraphicFramePr>
          <p:nvPr>
            <p:extLst>
              <p:ext uri="{D42A27DB-BD31-4B8C-83A1-F6EECF244321}">
                <p14:modId xmlns:p14="http://schemas.microsoft.com/office/powerpoint/2010/main" val="1584787883"/>
              </p:ext>
            </p:extLst>
          </p:nvPr>
        </p:nvGraphicFramePr>
        <p:xfrm>
          <a:off x="4504266" y="186264"/>
          <a:ext cx="7687733" cy="5701886"/>
        </p:xfrm>
        <a:graphic>
          <a:graphicData uri="http://schemas.openxmlformats.org/drawingml/2006/table">
            <a:tbl>
              <a:tblPr>
                <a:tableStyleId>{125E5076-3810-47DD-B79F-674D7AD40C01}</a:tableStyleId>
              </a:tblPr>
              <a:tblGrid>
                <a:gridCol w="2402883">
                  <a:extLst>
                    <a:ext uri="{9D8B030D-6E8A-4147-A177-3AD203B41FA5}">
                      <a16:colId xmlns:a16="http://schemas.microsoft.com/office/drawing/2014/main" val="4091816704"/>
                    </a:ext>
                  </a:extLst>
                </a:gridCol>
                <a:gridCol w="5284850">
                  <a:extLst>
                    <a:ext uri="{9D8B030D-6E8A-4147-A177-3AD203B41FA5}">
                      <a16:colId xmlns:a16="http://schemas.microsoft.com/office/drawing/2014/main" val="2540284540"/>
                    </a:ext>
                  </a:extLst>
                </a:gridCol>
              </a:tblGrid>
              <a:tr h="607221">
                <a:tc>
                  <a:txBody>
                    <a:bodyPr/>
                    <a:lstStyle/>
                    <a:p>
                      <a:r>
                        <a:rPr lang="en-US" dirty="0"/>
                        <a:t>Access modes</a:t>
                      </a:r>
                      <a:endParaRPr lang="en-US" b="1"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solidFill>
                            <a:schemeClr val="bg2"/>
                          </a:solidFill>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8885386"/>
                  </a:ext>
                </a:extLst>
              </a:tr>
              <a:tr h="891065">
                <a:tc>
                  <a:txBody>
                    <a:bodyPr/>
                    <a:lstStyle/>
                    <a:p>
                      <a:r>
                        <a:rPr lang="en-US" dirty="0" err="1"/>
                        <a:t>ReadWriteOnce</a:t>
                      </a:r>
                      <a:r>
                        <a:rPr lang="en-US" dirty="0"/>
                        <a:t>(RWO)</a:t>
                      </a:r>
                      <a:endParaRPr lang="en-US"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chemeClr val="bg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chemeClr val="bg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chemeClr val="bg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505964"/>
                  </a:ext>
                </a:extLst>
              </a:tr>
              <a:tr h="817100">
                <a:tc>
                  <a:txBody>
                    <a:bodyPr/>
                    <a:lstStyle/>
                    <a:p>
                      <a:r>
                        <a:rPr lang="en-US" dirty="0" err="1"/>
                        <a:t>ReadOnlyMany</a:t>
                      </a:r>
                      <a:r>
                        <a:rPr lang="en-US" dirty="0"/>
                        <a:t> (ROX)</a:t>
                      </a:r>
                      <a:endParaRPr lang="en-US"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5276303"/>
                  </a:ext>
                </a:extLst>
              </a:tr>
              <a:tr h="785701">
                <a:tc>
                  <a:txBody>
                    <a:bodyPr/>
                    <a:lstStyle/>
                    <a:p>
                      <a:r>
                        <a:rPr lang="en-US" dirty="0" err="1"/>
                        <a:t>ReadWriteMany</a:t>
                      </a:r>
                      <a:r>
                        <a:rPr lang="en-US" dirty="0"/>
                        <a:t> (RWX)</a:t>
                      </a:r>
                      <a:endParaRPr lang="en-US"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866104"/>
                  </a:ext>
                </a:extLst>
              </a:tr>
              <a:tr h="2181224">
                <a:tc>
                  <a:txBody>
                    <a:bodyPr/>
                    <a:lstStyle/>
                    <a:p>
                      <a:r>
                        <a:rPr lang="en-US" dirty="0" err="1"/>
                        <a:t>ReadWriteOncePod</a:t>
                      </a:r>
                      <a:r>
                        <a:rPr lang="en-US" dirty="0"/>
                        <a:t> (RWOP)</a:t>
                      </a:r>
                      <a:endParaRPr lang="en-US" dirty="0">
                        <a:solidFill>
                          <a:schemeClr val="bg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3383588"/>
                  </a:ext>
                </a:extLst>
              </a:tr>
            </a:tbl>
          </a:graphicData>
        </a:graphic>
      </p:graphicFrame>
      <p:sp>
        <p:nvSpPr>
          <p:cNvPr id="12" name="Rectangle 11">
            <a:extLst>
              <a:ext uri="{FF2B5EF4-FFF2-40B4-BE49-F238E27FC236}">
                <a16:creationId xmlns:a16="http://schemas.microsoft.com/office/drawing/2014/main" id="{C7FF59A5-4C47-90CB-B164-DA2F2B4705A5}"/>
              </a:ext>
            </a:extLst>
          </p:cNvPr>
          <p:cNvSpPr/>
          <p:nvPr/>
        </p:nvSpPr>
        <p:spPr>
          <a:xfrm>
            <a:off x="152401" y="555983"/>
            <a:ext cx="2556932" cy="35841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2384C-AEB1-D821-7B80-11566C2CA56F}"/>
              </a:ext>
            </a:extLst>
          </p:cNvPr>
          <p:cNvSpPr/>
          <p:nvPr/>
        </p:nvSpPr>
        <p:spPr>
          <a:xfrm>
            <a:off x="296334" y="1165583"/>
            <a:ext cx="1583266" cy="299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0D01A6-AE29-DC4A-2E68-630A266B50B1}"/>
              </a:ext>
            </a:extLst>
          </p:cNvPr>
          <p:cNvSpPr/>
          <p:nvPr/>
        </p:nvSpPr>
        <p:spPr>
          <a:xfrm>
            <a:off x="296334" y="1817517"/>
            <a:ext cx="1583266" cy="299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2744A17-FE45-9211-C8B3-1D71A1CAAE0A}"/>
              </a:ext>
            </a:extLst>
          </p:cNvPr>
          <p:cNvCxnSpPr>
            <a:cxnSpLocks/>
          </p:cNvCxnSpPr>
          <p:nvPr/>
        </p:nvCxnSpPr>
        <p:spPr>
          <a:xfrm>
            <a:off x="213952" y="1817517"/>
            <a:ext cx="556515"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17" name="Rectangle 16">
            <a:extLst>
              <a:ext uri="{FF2B5EF4-FFF2-40B4-BE49-F238E27FC236}">
                <a16:creationId xmlns:a16="http://schemas.microsoft.com/office/drawing/2014/main" id="{2B2DF24F-8683-AD2D-78B1-B600B9EFEFFE}"/>
              </a:ext>
            </a:extLst>
          </p:cNvPr>
          <p:cNvSpPr/>
          <p:nvPr/>
        </p:nvSpPr>
        <p:spPr>
          <a:xfrm>
            <a:off x="378716" y="2116667"/>
            <a:ext cx="2008884" cy="299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A1AA4BF-55D0-667C-8CEF-4F2A70291256}"/>
              </a:ext>
            </a:extLst>
          </p:cNvPr>
          <p:cNvSpPr txBox="1"/>
          <p:nvPr/>
        </p:nvSpPr>
        <p:spPr>
          <a:xfrm>
            <a:off x="6841067" y="788914"/>
            <a:ext cx="531706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 In this mode, volume can be mounted as read-write    by a </a:t>
            </a:r>
            <a:r>
              <a:rPr lang="en-US" sz="1800" b="1" dirty="0">
                <a:solidFill>
                  <a:schemeClr val="accent2"/>
                </a:solidFill>
              </a:rPr>
              <a:t>single node</a:t>
            </a:r>
            <a:r>
              <a:rPr lang="en-US" sz="18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 It can allow multiple pods to access the volume </a:t>
            </a:r>
            <a:r>
              <a:rPr lang="en-US" sz="1800" dirty="0">
                <a:solidFill>
                  <a:schemeClr val="accent2"/>
                </a:solidFill>
              </a:rPr>
              <a:t>when the pods are running on the same node</a:t>
            </a:r>
            <a:r>
              <a:rPr lang="en-US" sz="1800" dirty="0"/>
              <a:t>.</a:t>
            </a:r>
            <a:endParaRPr lang="en-US" sz="1800" b="1" dirty="0">
              <a:solidFill>
                <a:schemeClr val="bg2"/>
              </a:solidFill>
            </a:endParaRPr>
          </a:p>
          <a:p>
            <a:endParaRPr lang="en-US" dirty="0"/>
          </a:p>
        </p:txBody>
      </p:sp>
      <p:sp>
        <p:nvSpPr>
          <p:cNvPr id="23" name="TextBox 22">
            <a:extLst>
              <a:ext uri="{FF2B5EF4-FFF2-40B4-BE49-F238E27FC236}">
                <a16:creationId xmlns:a16="http://schemas.microsoft.com/office/drawing/2014/main" id="{22B0A725-AE74-1730-FF9D-464BE665F458}"/>
              </a:ext>
            </a:extLst>
          </p:cNvPr>
          <p:cNvSpPr txBox="1"/>
          <p:nvPr/>
        </p:nvSpPr>
        <p:spPr>
          <a:xfrm>
            <a:off x="6917265" y="2076928"/>
            <a:ext cx="5317064" cy="923330"/>
          </a:xfrm>
          <a:prstGeom prst="rect">
            <a:avLst/>
          </a:prstGeom>
          <a:noFill/>
        </p:spPr>
        <p:txBody>
          <a:bodyPr wrap="square" rtlCol="0">
            <a:spAutoFit/>
          </a:bodyPr>
          <a:lstStyle/>
          <a:p>
            <a:r>
              <a:rPr lang="en-US" sz="1800" dirty="0"/>
              <a:t>In this mode, </a:t>
            </a:r>
            <a:r>
              <a:rPr lang="en-US" dirty="0"/>
              <a:t>volume can be mounted as read-only by </a:t>
            </a:r>
            <a:r>
              <a:rPr lang="en-US" b="1" dirty="0">
                <a:solidFill>
                  <a:schemeClr val="accent2"/>
                </a:solidFill>
              </a:rPr>
              <a:t>many nodes.</a:t>
            </a:r>
            <a:endParaRPr lang="en-US" sz="1800" b="1" dirty="0">
              <a:solidFill>
                <a:schemeClr val="accent2"/>
              </a:solidFill>
            </a:endParaRPr>
          </a:p>
          <a:p>
            <a:endParaRPr lang="en-US" dirty="0"/>
          </a:p>
        </p:txBody>
      </p:sp>
      <p:sp>
        <p:nvSpPr>
          <p:cNvPr id="24" name="TextBox 23">
            <a:extLst>
              <a:ext uri="{FF2B5EF4-FFF2-40B4-BE49-F238E27FC236}">
                <a16:creationId xmlns:a16="http://schemas.microsoft.com/office/drawing/2014/main" id="{99CB1087-5A00-2AF5-02E3-0CCA080F0647}"/>
              </a:ext>
            </a:extLst>
          </p:cNvPr>
          <p:cNvSpPr txBox="1"/>
          <p:nvPr/>
        </p:nvSpPr>
        <p:spPr>
          <a:xfrm>
            <a:off x="6917265" y="2967335"/>
            <a:ext cx="5196840" cy="923330"/>
          </a:xfrm>
          <a:prstGeom prst="rect">
            <a:avLst/>
          </a:prstGeom>
          <a:noFill/>
        </p:spPr>
        <p:txBody>
          <a:bodyPr wrap="square" rtlCol="0">
            <a:spAutoFit/>
          </a:bodyPr>
          <a:lstStyle/>
          <a:p>
            <a:r>
              <a:rPr lang="en-US" dirty="0"/>
              <a:t>The volume can be mounted as read-write by </a:t>
            </a:r>
            <a:r>
              <a:rPr lang="en-US" b="1" dirty="0">
                <a:solidFill>
                  <a:schemeClr val="accent2"/>
                </a:solidFill>
              </a:rPr>
              <a:t>many nodes.</a:t>
            </a:r>
          </a:p>
          <a:p>
            <a:endParaRPr lang="en-US" dirty="0"/>
          </a:p>
        </p:txBody>
      </p:sp>
      <p:sp>
        <p:nvSpPr>
          <p:cNvPr id="25" name="TextBox 24">
            <a:extLst>
              <a:ext uri="{FF2B5EF4-FFF2-40B4-BE49-F238E27FC236}">
                <a16:creationId xmlns:a16="http://schemas.microsoft.com/office/drawing/2014/main" id="{28D0DE14-31B7-F14D-F029-8444C110569E}"/>
              </a:ext>
            </a:extLst>
          </p:cNvPr>
          <p:cNvSpPr txBox="1"/>
          <p:nvPr/>
        </p:nvSpPr>
        <p:spPr>
          <a:xfrm>
            <a:off x="6891864" y="3736760"/>
            <a:ext cx="530013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Volume can be mounted as read-write </a:t>
            </a:r>
            <a:r>
              <a:rPr lang="en-US" b="1" dirty="0">
                <a:solidFill>
                  <a:schemeClr val="accent2"/>
                </a:solidFill>
              </a:rPr>
              <a:t>by a single Pod</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Use </a:t>
            </a:r>
            <a:r>
              <a:rPr lang="en-US" dirty="0" err="1"/>
              <a:t>ReadWriteOncePod</a:t>
            </a:r>
            <a:r>
              <a:rPr lang="en-US" dirty="0"/>
              <a:t> access mode if you want to ensure that only one pod across whole cluster can read that PVC or write to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is only supported for CSI volumes and Kubernetes </a:t>
            </a:r>
            <a:r>
              <a:rPr lang="en-US" b="1" dirty="0">
                <a:solidFill>
                  <a:schemeClr val="accent2"/>
                </a:solidFill>
              </a:rPr>
              <a:t>version 1.22+.</a:t>
            </a:r>
          </a:p>
          <a:p>
            <a:endParaRPr lang="en-US" dirty="0"/>
          </a:p>
        </p:txBody>
      </p:sp>
    </p:spTree>
    <p:extLst>
      <p:ext uri="{BB962C8B-B14F-4D97-AF65-F5344CB8AC3E}">
        <p14:creationId xmlns:p14="http://schemas.microsoft.com/office/powerpoint/2010/main" val="38963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heel(1)">
                                      <p:cBhvr>
                                        <p:cTn id="26" dur="20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heel(1)">
                                      <p:cBhvr>
                                        <p:cTn id="31" dur="2000"/>
                                        <p:tgtEl>
                                          <p:spTgt spid="17"/>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1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22">
                                            <p:txEl>
                                              <p:pRg st="0" end="0"/>
                                            </p:txEl>
                                          </p:spTgt>
                                        </p:tgtEl>
                                        <p:attrNameLst>
                                          <p:attrName>style.visibility</p:attrName>
                                        </p:attrNameLst>
                                      </p:cBhvr>
                                      <p:to>
                                        <p:strVal val="visible"/>
                                      </p:to>
                                    </p:set>
                                    <p:animEffect transition="in" filter="wipe(left)">
                                      <p:cBhvr>
                                        <p:cTn id="42" dur="500"/>
                                        <p:tgtEl>
                                          <p:spTgt spid="2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22">
                                            <p:txEl>
                                              <p:pRg st="1" end="1"/>
                                            </p:txEl>
                                          </p:spTgt>
                                        </p:tgtEl>
                                        <p:attrNameLst>
                                          <p:attrName>style.visibility</p:attrName>
                                        </p:attrNameLst>
                                      </p:cBhvr>
                                      <p:to>
                                        <p:strVal val="visible"/>
                                      </p:to>
                                    </p:set>
                                    <p:animEffect transition="in" filter="wipe(left)">
                                      <p:cBhvr>
                                        <p:cTn id="47" dur="500"/>
                                        <p:tgtEl>
                                          <p:spTgt spid="22">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wipe(left)">
                                      <p:cBhvr>
                                        <p:cTn id="52" dur="500"/>
                                        <p:tgtEl>
                                          <p:spTgt spid="23">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24">
                                            <p:txEl>
                                              <p:pRg st="0" end="0"/>
                                            </p:txEl>
                                          </p:spTgt>
                                        </p:tgtEl>
                                        <p:attrNameLst>
                                          <p:attrName>style.visibility</p:attrName>
                                        </p:attrNameLst>
                                      </p:cBhvr>
                                      <p:to>
                                        <p:strVal val="visible"/>
                                      </p:to>
                                    </p:set>
                                    <p:animEffect transition="in" filter="wipe(left)">
                                      <p:cBhvr>
                                        <p:cTn id="57" dur="500"/>
                                        <p:tgtEl>
                                          <p:spTgt spid="24">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wipe(left)">
                                      <p:cBhvr>
                                        <p:cTn id="62" dur="500"/>
                                        <p:tgtEl>
                                          <p:spTgt spid="25">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iterate type="lt">
                                    <p:tmPct val="10000"/>
                                  </p:iterate>
                                  <p:childTnLst>
                                    <p:set>
                                      <p:cBhvr>
                                        <p:cTn id="66" dur="1" fill="hold">
                                          <p:stCondLst>
                                            <p:cond delay="0"/>
                                          </p:stCondLst>
                                        </p:cTn>
                                        <p:tgtEl>
                                          <p:spTgt spid="25">
                                            <p:txEl>
                                              <p:pRg st="1" end="1"/>
                                            </p:txEl>
                                          </p:spTgt>
                                        </p:tgtEl>
                                        <p:attrNameLst>
                                          <p:attrName>style.visibility</p:attrName>
                                        </p:attrNameLst>
                                      </p:cBhvr>
                                      <p:to>
                                        <p:strVal val="visible"/>
                                      </p:to>
                                    </p:set>
                                    <p:animEffect transition="in" filter="wipe(left)">
                                      <p:cBhvr>
                                        <p:cTn id="67" dur="500"/>
                                        <p:tgtEl>
                                          <p:spTgt spid="25">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iterate type="lt">
                                    <p:tmPct val="10000"/>
                                  </p:iterate>
                                  <p:childTnLst>
                                    <p:set>
                                      <p:cBhvr>
                                        <p:cTn id="71" dur="1" fill="hold">
                                          <p:stCondLst>
                                            <p:cond delay="0"/>
                                          </p:stCondLst>
                                        </p:cTn>
                                        <p:tgtEl>
                                          <p:spTgt spid="25">
                                            <p:txEl>
                                              <p:pRg st="2" end="2"/>
                                            </p:txEl>
                                          </p:spTgt>
                                        </p:tgtEl>
                                        <p:attrNameLst>
                                          <p:attrName>style.visibility</p:attrName>
                                        </p:attrNameLst>
                                      </p:cBhvr>
                                      <p:to>
                                        <p:strVal val="visible"/>
                                      </p:to>
                                    </p:set>
                                    <p:animEffect transition="in" filter="wipe(left)">
                                      <p:cBhvr>
                                        <p:cTn id="72"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42953-16A2-42DF-2B88-1C4AE68598B3}"/>
              </a:ext>
            </a:extLst>
          </p:cNvPr>
          <p:cNvSpPr/>
          <p:nvPr/>
        </p:nvSpPr>
        <p:spPr>
          <a:xfrm>
            <a:off x="152400" y="190499"/>
            <a:ext cx="5871209" cy="5516034"/>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2000" dirty="0" err="1">
                <a:solidFill>
                  <a:srgbClr val="00CDCD"/>
                </a:solidFill>
                <a:latin typeface="D"/>
              </a:rPr>
              <a:t>apiVersion</a:t>
            </a:r>
            <a:r>
              <a:rPr lang="en-US" sz="2000" dirty="0">
                <a:solidFill>
                  <a:srgbClr val="00CDCD"/>
                </a:solidFill>
                <a:latin typeface="D"/>
              </a:rPr>
              <a:t>: v1</a:t>
            </a:r>
          </a:p>
          <a:p>
            <a:r>
              <a:rPr lang="en-US" sz="2000" dirty="0">
                <a:solidFill>
                  <a:srgbClr val="00CDCD"/>
                </a:solidFill>
                <a:latin typeface="D"/>
              </a:rPr>
              <a:t>kind: </a:t>
            </a:r>
            <a:r>
              <a:rPr lang="en-US" sz="2000" dirty="0" err="1">
                <a:solidFill>
                  <a:srgbClr val="00CDCD"/>
                </a:solidFill>
                <a:latin typeface="D"/>
              </a:rPr>
              <a:t>PersistentVolume</a:t>
            </a:r>
            <a:endParaRPr lang="en-US" sz="2000" dirty="0">
              <a:solidFill>
                <a:srgbClr val="00CDCD"/>
              </a:solidFill>
              <a:latin typeface="D"/>
            </a:endParaRPr>
          </a:p>
          <a:p>
            <a:r>
              <a:rPr lang="en-US" sz="2000" dirty="0">
                <a:solidFill>
                  <a:srgbClr val="00CDCD"/>
                </a:solidFill>
                <a:latin typeface="D"/>
              </a:rPr>
              <a:t>metadata: </a:t>
            </a:r>
          </a:p>
          <a:p>
            <a:r>
              <a:rPr lang="en-US" sz="2000" dirty="0">
                <a:solidFill>
                  <a:srgbClr val="00CDCD"/>
                </a:solidFill>
                <a:latin typeface="D"/>
              </a:rPr>
              <a:t>  name: </a:t>
            </a:r>
            <a:r>
              <a:rPr lang="en-US" sz="2000" dirty="0" err="1">
                <a:solidFill>
                  <a:srgbClr val="00CDCD"/>
                </a:solidFill>
                <a:latin typeface="D"/>
              </a:rPr>
              <a:t>nfs-pv</a:t>
            </a:r>
            <a:endParaRPr lang="en-US" sz="2000" dirty="0">
              <a:solidFill>
                <a:srgbClr val="00CDCD"/>
              </a:solidFill>
              <a:latin typeface="D"/>
            </a:endParaRPr>
          </a:p>
          <a:p>
            <a:r>
              <a:rPr lang="en-US" sz="2000" dirty="0">
                <a:solidFill>
                  <a:srgbClr val="00CDCD"/>
                </a:solidFill>
                <a:latin typeface="D"/>
              </a:rPr>
              <a:t>spec:</a:t>
            </a:r>
          </a:p>
          <a:p>
            <a:r>
              <a:rPr lang="en-US" sz="2000" dirty="0">
                <a:solidFill>
                  <a:srgbClr val="00CDCD"/>
                </a:solidFill>
                <a:latin typeface="D"/>
              </a:rPr>
              <a:t>  </a:t>
            </a:r>
            <a:r>
              <a:rPr lang="en-US" sz="2000" dirty="0" err="1">
                <a:solidFill>
                  <a:srgbClr val="00CDCD"/>
                </a:solidFill>
                <a:latin typeface="D"/>
              </a:rPr>
              <a:t>accessModes</a:t>
            </a:r>
            <a:r>
              <a:rPr lang="en-US" sz="2000" dirty="0">
                <a:solidFill>
                  <a:srgbClr val="00CDCD"/>
                </a:solidFill>
                <a:latin typeface="D"/>
              </a:rPr>
              <a:t>:</a:t>
            </a:r>
          </a:p>
          <a:p>
            <a:r>
              <a:rPr lang="en-US" sz="2000" dirty="0">
                <a:solidFill>
                  <a:srgbClr val="00CDCD"/>
                </a:solidFill>
                <a:latin typeface="D"/>
              </a:rPr>
              <a:t>    - </a:t>
            </a:r>
            <a:r>
              <a:rPr lang="en-US" sz="2000" dirty="0" err="1">
                <a:solidFill>
                  <a:srgbClr val="00CDCD"/>
                </a:solidFill>
                <a:latin typeface="D"/>
              </a:rPr>
              <a:t>ReadWriteMany</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persistentVolumeReclaimPolicy</a:t>
            </a:r>
            <a:r>
              <a:rPr lang="en-US" sz="2000" dirty="0">
                <a:solidFill>
                  <a:srgbClr val="00CDCD"/>
                </a:solidFill>
                <a:latin typeface="D"/>
              </a:rPr>
              <a:t>: Recycle</a:t>
            </a:r>
          </a:p>
          <a:p>
            <a:r>
              <a:rPr lang="en-US" sz="2000" dirty="0">
                <a:solidFill>
                  <a:srgbClr val="00CDCD"/>
                </a:solidFill>
                <a:latin typeface="D"/>
              </a:rPr>
              <a:t>  capacity:</a:t>
            </a:r>
          </a:p>
          <a:p>
            <a:r>
              <a:rPr lang="en-US" sz="2000" dirty="0">
                <a:solidFill>
                  <a:srgbClr val="00CDCD"/>
                </a:solidFill>
                <a:latin typeface="D"/>
              </a:rPr>
              <a:t>    storage: 3Gi</a:t>
            </a:r>
          </a:p>
          <a:p>
            <a:r>
              <a:rPr lang="en-US" sz="2000" dirty="0">
                <a:solidFill>
                  <a:srgbClr val="00CDCD"/>
                </a:solidFill>
                <a:latin typeface="D"/>
              </a:rPr>
              <a:t>  </a:t>
            </a:r>
            <a:r>
              <a:rPr lang="en-US" sz="2000" dirty="0" err="1">
                <a:solidFill>
                  <a:srgbClr val="00CDCD"/>
                </a:solidFill>
                <a:latin typeface="D"/>
              </a:rPr>
              <a:t>volumeMode</a:t>
            </a:r>
            <a:r>
              <a:rPr lang="en-US" sz="2000" dirty="0">
                <a:solidFill>
                  <a:srgbClr val="00CDCD"/>
                </a:solidFill>
                <a:latin typeface="D"/>
              </a:rPr>
              <a:t>: Filesystem</a:t>
            </a:r>
          </a:p>
          <a:p>
            <a:r>
              <a:rPr lang="en-US" sz="2000" dirty="0">
                <a:solidFill>
                  <a:srgbClr val="00CDCD"/>
                </a:solidFill>
                <a:latin typeface="D"/>
              </a:rPr>
              <a:t>  </a:t>
            </a:r>
            <a:r>
              <a:rPr lang="en-US" sz="2000" dirty="0" err="1">
                <a:solidFill>
                  <a:srgbClr val="00CDCD"/>
                </a:solidFill>
                <a:latin typeface="D"/>
              </a:rPr>
              <a:t>nfs</a:t>
            </a:r>
            <a:r>
              <a:rPr lang="en-US" sz="2000" dirty="0">
                <a:solidFill>
                  <a:srgbClr val="00CDCD"/>
                </a:solidFill>
                <a:latin typeface="D"/>
              </a:rPr>
              <a:t>:</a:t>
            </a:r>
          </a:p>
          <a:p>
            <a:r>
              <a:rPr lang="en-US" sz="2000" dirty="0">
                <a:solidFill>
                  <a:srgbClr val="00CDCD"/>
                </a:solidFill>
                <a:latin typeface="D"/>
              </a:rPr>
              <a:t>    path: /home/</a:t>
            </a:r>
            <a:r>
              <a:rPr lang="en-US" sz="2000" dirty="0" err="1">
                <a:solidFill>
                  <a:srgbClr val="00CDCD"/>
                </a:solidFill>
                <a:latin typeface="D"/>
              </a:rPr>
              <a:t>nfsshare</a:t>
            </a:r>
            <a:endParaRPr lang="en-US" sz="2000" dirty="0">
              <a:solidFill>
                <a:srgbClr val="00CDCD"/>
              </a:solidFill>
              <a:latin typeface="D"/>
            </a:endParaRPr>
          </a:p>
          <a:p>
            <a:r>
              <a:rPr lang="en-US" sz="2000" dirty="0">
                <a:solidFill>
                  <a:srgbClr val="00CDCD"/>
                </a:solidFill>
                <a:latin typeface="D"/>
              </a:rPr>
              <a:t>    server: 192.168.1.34</a:t>
            </a:r>
          </a:p>
          <a:p>
            <a:r>
              <a:rPr lang="en-US" sz="2000" dirty="0">
                <a:solidFill>
                  <a:srgbClr val="00CDCD"/>
                </a:solidFill>
                <a:latin typeface="D"/>
              </a:rPr>
              <a:t>  </a:t>
            </a:r>
            <a:r>
              <a:rPr lang="en-US" sz="2000" dirty="0" err="1">
                <a:solidFill>
                  <a:srgbClr val="00CDCD"/>
                </a:solidFill>
                <a:latin typeface="D"/>
              </a:rPr>
              <a:t>storageClassName</a:t>
            </a:r>
            <a:r>
              <a:rPr lang="en-US" sz="2000" dirty="0">
                <a:solidFill>
                  <a:srgbClr val="00CDCD"/>
                </a:solidFill>
                <a:latin typeface="D"/>
              </a:rPr>
              <a:t>: </a:t>
            </a:r>
            <a:r>
              <a:rPr lang="en-US" sz="2000" dirty="0" err="1">
                <a:solidFill>
                  <a:srgbClr val="00CDCD"/>
                </a:solidFill>
                <a:latin typeface="D"/>
              </a:rPr>
              <a:t>nfs</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mountOptions</a:t>
            </a:r>
            <a:r>
              <a:rPr lang="en-US" sz="2000" dirty="0">
                <a:solidFill>
                  <a:srgbClr val="00CDCD"/>
                </a:solidFill>
                <a:latin typeface="D"/>
              </a:rPr>
              <a:t>:</a:t>
            </a:r>
          </a:p>
          <a:p>
            <a:r>
              <a:rPr lang="en-US" sz="2000" dirty="0">
                <a:solidFill>
                  <a:srgbClr val="00CDCD"/>
                </a:solidFill>
                <a:latin typeface="D"/>
              </a:rPr>
              <a:t>    - hard</a:t>
            </a:r>
          </a:p>
          <a:p>
            <a:r>
              <a:rPr lang="en-US" sz="2000" dirty="0">
                <a:solidFill>
                  <a:srgbClr val="00CDCD"/>
                </a:solidFill>
                <a:latin typeface="D"/>
              </a:rPr>
              <a:t>    - </a:t>
            </a:r>
            <a:r>
              <a:rPr lang="en-US" sz="2000" dirty="0" err="1">
                <a:solidFill>
                  <a:srgbClr val="00CDCD"/>
                </a:solidFill>
                <a:latin typeface="D"/>
              </a:rPr>
              <a:t>nfsvers</a:t>
            </a:r>
            <a:r>
              <a:rPr lang="en-US" sz="2000" dirty="0">
                <a:solidFill>
                  <a:srgbClr val="00CDCD"/>
                </a:solidFill>
                <a:latin typeface="D"/>
              </a:rPr>
              <a:t>=4.1</a:t>
            </a:r>
            <a:endParaRPr lang="en-US" sz="2000" dirty="0"/>
          </a:p>
        </p:txBody>
      </p:sp>
      <p:sp>
        <p:nvSpPr>
          <p:cNvPr id="3" name="Rectangle 2">
            <a:extLst>
              <a:ext uri="{FF2B5EF4-FFF2-40B4-BE49-F238E27FC236}">
                <a16:creationId xmlns:a16="http://schemas.microsoft.com/office/drawing/2014/main" id="{501C822F-356B-8E64-A080-EFE8FEA1CADF}"/>
              </a:ext>
            </a:extLst>
          </p:cNvPr>
          <p:cNvSpPr/>
          <p:nvPr/>
        </p:nvSpPr>
        <p:spPr>
          <a:xfrm>
            <a:off x="4605865" y="760307"/>
            <a:ext cx="7586135" cy="2575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600" dirty="0"/>
          </a:p>
          <a:p>
            <a:endParaRPr lang="en-US" dirty="0"/>
          </a:p>
        </p:txBody>
      </p:sp>
      <p:sp>
        <p:nvSpPr>
          <p:cNvPr id="4" name="Rectangle 16">
            <a:extLst>
              <a:ext uri="{FF2B5EF4-FFF2-40B4-BE49-F238E27FC236}">
                <a16:creationId xmlns:a16="http://schemas.microsoft.com/office/drawing/2014/main" id="{96630550-A920-00C3-5013-AE16877DE516}"/>
              </a:ext>
            </a:extLst>
          </p:cNvPr>
          <p:cNvSpPr/>
          <p:nvPr/>
        </p:nvSpPr>
        <p:spPr>
          <a:xfrm>
            <a:off x="268648" y="2379134"/>
            <a:ext cx="4252551" cy="299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2586396-82AE-BD4E-A40E-E0DCD3A4EAFE}"/>
              </a:ext>
            </a:extLst>
          </p:cNvPr>
          <p:cNvSpPr txBox="1"/>
          <p:nvPr/>
        </p:nvSpPr>
        <p:spPr>
          <a:xfrm>
            <a:off x="4621655" y="742078"/>
            <a:ext cx="7554553" cy="2585323"/>
          </a:xfrm>
          <a:prstGeom prst="rect">
            <a:avLst/>
          </a:prstGeom>
          <a:solidFill>
            <a:schemeClr val="tx1"/>
          </a:solidFill>
          <a:ln w="76200">
            <a:solidFill>
              <a:srgbClr val="FF0000"/>
            </a:solidFill>
          </a:ln>
        </p:spPr>
        <p:txBody>
          <a:bodyPr wrap="square" rtlCol="0">
            <a:spAutoFit/>
          </a:bodyPr>
          <a:lstStyle/>
          <a:p>
            <a:r>
              <a:rPr lang="en-US" dirty="0">
                <a:solidFill>
                  <a:schemeClr val="bg1">
                    <a:lumMod val="95000"/>
                  </a:schemeClr>
                </a:solidFill>
              </a:rPr>
              <a:t>Current reclaim policies are 3 </a:t>
            </a:r>
            <a:r>
              <a:rPr lang="en-US" dirty="0" err="1">
                <a:solidFill>
                  <a:schemeClr val="bg1">
                    <a:lumMod val="95000"/>
                  </a:schemeClr>
                </a:solidFill>
              </a:rPr>
              <a:t>typs</a:t>
            </a:r>
            <a:r>
              <a:rPr lang="en-US" dirty="0">
                <a:solidFill>
                  <a:schemeClr val="bg1">
                    <a:lumMod val="95000"/>
                  </a:schemeClr>
                </a:solidFill>
              </a:rPr>
              <a:t>:</a:t>
            </a:r>
          </a:p>
          <a:p>
            <a:endParaRPr lang="en-US" dirty="0">
              <a:solidFill>
                <a:schemeClr val="bg1">
                  <a:lumMod val="95000"/>
                </a:schemeClr>
              </a:solidFill>
            </a:endParaRPr>
          </a:p>
          <a:p>
            <a:pPr marL="285750" indent="-285750">
              <a:buFont typeface="Arial" panose="020B0604020202020204" pitchFamily="34" charset="0"/>
              <a:buChar char="•"/>
            </a:pPr>
            <a:r>
              <a:rPr lang="en-US" dirty="0">
                <a:solidFill>
                  <a:schemeClr val="bg1">
                    <a:lumMod val="95000"/>
                  </a:schemeClr>
                </a:solidFill>
              </a:rPr>
              <a:t>Retain   -- After deleting the PVC, PV still exist, &amp; Volume consider released.        </a:t>
            </a:r>
          </a:p>
          <a:p>
            <a:pPr marL="285750" indent="-285750">
              <a:buFont typeface="Arial" panose="020B0604020202020204" pitchFamily="34" charset="0"/>
              <a:buChar char="•"/>
            </a:pPr>
            <a:r>
              <a:rPr lang="en-US" dirty="0">
                <a:solidFill>
                  <a:schemeClr val="bg1">
                    <a:lumMod val="95000"/>
                  </a:schemeClr>
                </a:solidFill>
              </a:rPr>
              <a:t>Delete   -- It removes both the </a:t>
            </a:r>
            <a:r>
              <a:rPr lang="en-US" b="1" dirty="0" err="1">
                <a:solidFill>
                  <a:schemeClr val="accent2"/>
                </a:solidFill>
              </a:rPr>
              <a:t>PersistentVolume</a:t>
            </a:r>
            <a:r>
              <a:rPr lang="en-US" dirty="0">
                <a:solidFill>
                  <a:schemeClr val="bg1">
                    <a:lumMod val="95000"/>
                  </a:schemeClr>
                </a:solidFill>
              </a:rPr>
              <a:t> object from Kubernetes, as well as the </a:t>
            </a:r>
            <a:r>
              <a:rPr lang="en-US" dirty="0">
                <a:solidFill>
                  <a:schemeClr val="accent2"/>
                </a:solidFill>
              </a:rPr>
              <a:t>associated storage asset </a:t>
            </a:r>
            <a:r>
              <a:rPr lang="en-US" dirty="0">
                <a:solidFill>
                  <a:schemeClr val="bg1">
                    <a:lumMod val="95000"/>
                  </a:schemeClr>
                </a:solidFill>
              </a:rPr>
              <a:t>in the external infrastructure.</a:t>
            </a:r>
          </a:p>
          <a:p>
            <a:pPr marL="285750" indent="-285750">
              <a:buFont typeface="Arial" panose="020B0604020202020204" pitchFamily="34" charset="0"/>
              <a:buChar char="•"/>
            </a:pPr>
            <a:r>
              <a:rPr lang="en-US" dirty="0">
                <a:solidFill>
                  <a:schemeClr val="bg1">
                    <a:lumMod val="95000"/>
                  </a:schemeClr>
                </a:solidFill>
              </a:rPr>
              <a:t>Recycle -- basic scrub (rm -rf /</a:t>
            </a:r>
            <a:r>
              <a:rPr lang="en-US" dirty="0" err="1">
                <a:solidFill>
                  <a:schemeClr val="bg1">
                    <a:lumMod val="95000"/>
                  </a:schemeClr>
                </a:solidFill>
              </a:rPr>
              <a:t>thevolume</a:t>
            </a:r>
            <a:r>
              <a:rPr lang="en-US" dirty="0">
                <a:solidFill>
                  <a:schemeClr val="bg1">
                    <a:lumMod val="95000"/>
                  </a:schemeClr>
                </a:solidFill>
              </a:rPr>
              <a:t>/*)</a:t>
            </a:r>
          </a:p>
          <a:p>
            <a:pPr lvl="1"/>
            <a:endParaRPr lang="en-US" sz="1800" dirty="0">
              <a:solidFill>
                <a:schemeClr val="bg1">
                  <a:lumMod val="95000"/>
                </a:schemeClr>
              </a:solidFill>
            </a:endParaRPr>
          </a:p>
          <a:p>
            <a:r>
              <a:rPr lang="en-US" sz="1800" dirty="0">
                <a:solidFill>
                  <a:schemeClr val="bg1">
                    <a:lumMod val="95000"/>
                  </a:schemeClr>
                </a:solidFill>
              </a:rPr>
              <a:t>Currently, only </a:t>
            </a:r>
            <a:r>
              <a:rPr lang="en-US" sz="1800" b="1" dirty="0">
                <a:solidFill>
                  <a:schemeClr val="accent2"/>
                </a:solidFill>
              </a:rPr>
              <a:t>NFS and </a:t>
            </a:r>
            <a:r>
              <a:rPr lang="en-US" sz="1800" b="1" dirty="0" err="1">
                <a:solidFill>
                  <a:schemeClr val="accent2"/>
                </a:solidFill>
              </a:rPr>
              <a:t>HostPath</a:t>
            </a:r>
            <a:r>
              <a:rPr lang="en-US" sz="1800" b="1" dirty="0">
                <a:solidFill>
                  <a:schemeClr val="accent2"/>
                </a:solidFill>
              </a:rPr>
              <a:t> support recycling</a:t>
            </a:r>
            <a:r>
              <a:rPr lang="en-US" sz="1800" dirty="0">
                <a:solidFill>
                  <a:schemeClr val="bg1">
                    <a:lumMod val="95000"/>
                  </a:schemeClr>
                </a:solidFill>
              </a:rPr>
              <a:t>. AWS EBS, GCE PD, Azure Disk, and Cinder volumes support deletion.</a:t>
            </a:r>
          </a:p>
        </p:txBody>
      </p:sp>
      <p:sp>
        <p:nvSpPr>
          <p:cNvPr id="6" name="Rectangle 16">
            <a:extLst>
              <a:ext uri="{FF2B5EF4-FFF2-40B4-BE49-F238E27FC236}">
                <a16:creationId xmlns:a16="http://schemas.microsoft.com/office/drawing/2014/main" id="{CF9A27D4-DBDE-C4E2-1848-00BB611B8EBE}"/>
              </a:ext>
            </a:extLst>
          </p:cNvPr>
          <p:cNvSpPr/>
          <p:nvPr/>
        </p:nvSpPr>
        <p:spPr>
          <a:xfrm>
            <a:off x="208961" y="2678284"/>
            <a:ext cx="1387827" cy="2991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162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iterate type="lt">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par>
                          <p:cTn id="11" fill="hold">
                            <p:stCondLst>
                              <p:cond delay="2000"/>
                            </p:stCondLst>
                            <p:childTnLst>
                              <p:par>
                                <p:cTn id="12" presetID="22" presetClass="entr" presetSubtype="8" fill="hold" nodeType="afterEffect">
                                  <p:stCondLst>
                                    <p:cond delay="0"/>
                                  </p:stCondLst>
                                  <p:iterate type="lt">
                                    <p:tmPct val="10000"/>
                                  </p:iterate>
                                  <p:childTnLst>
                                    <p:set>
                                      <p:cBhvr>
                                        <p:cTn id="13" dur="1" fill="hold">
                                          <p:stCondLst>
                                            <p:cond delay="0"/>
                                          </p:stCondLst>
                                        </p:cTn>
                                        <p:tgtEl>
                                          <p:spTgt spid="5">
                                            <p:txEl>
                                              <p:pRg st="2" end="2"/>
                                            </p:txEl>
                                          </p:spTgt>
                                        </p:tgtEl>
                                        <p:attrNameLst>
                                          <p:attrName>style.visibility</p:attrName>
                                        </p:attrNameLst>
                                      </p:cBhvr>
                                      <p:to>
                                        <p:strVal val="visible"/>
                                      </p:to>
                                    </p:set>
                                    <p:animEffect transition="in" filter="wipe(left)">
                                      <p:cBhvr>
                                        <p:cTn id="14" dur="500"/>
                                        <p:tgtEl>
                                          <p:spTgt spid="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5">
                                            <p:txEl>
                                              <p:pRg st="4" end="4"/>
                                            </p:txEl>
                                          </p:spTgt>
                                        </p:tgtEl>
                                        <p:attrNameLst>
                                          <p:attrName>style.visibility</p:attrName>
                                        </p:attrNameLst>
                                      </p:cBhvr>
                                      <p:to>
                                        <p:strVal val="visible"/>
                                      </p:to>
                                    </p:set>
                                    <p:animEffect transition="in" filter="wipe(left)">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wipe(left)">
                                      <p:cBhvr>
                                        <p:cTn id="29" dur="500"/>
                                        <p:tgtEl>
                                          <p:spTgt spid="5">
                                            <p:txEl>
                                              <p:pRg st="6" end="6"/>
                                            </p:txEl>
                                          </p:spTgt>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heel(1)">
                                      <p:cBhvr>
                                        <p:cTn id="36" dur="2000"/>
                                        <p:tgtEl>
                                          <p:spTgt spid="6"/>
                                        </p:tgtEl>
                                      </p:cBhvr>
                                    </p:animEffect>
                                  </p:childTnLst>
                                </p:cTn>
                              </p:par>
                              <p:par>
                                <p:cTn id="37" presetID="1" presetClass="exit" presetSubtype="0" fill="hold" grpId="0" nodeType="withEffect">
                                  <p:stCondLst>
                                    <p:cond delay="0"/>
                                  </p:stCondLst>
                                  <p:iterate type="lt">
                                    <p:tmAbs val="0"/>
                                  </p:iterate>
                                  <p:childTnLst>
                                    <p:set>
                                      <p:cBhvr>
                                        <p:cTn id="38" dur="1" fill="hold">
                                          <p:stCondLst>
                                            <p:cond delay="0"/>
                                          </p:stCondLst>
                                        </p:cTn>
                                        <p:tgtEl>
                                          <p:spTgt spid="5">
                                            <p:txEl>
                                              <p:pRg st="0" end="0"/>
                                            </p:txEl>
                                          </p:spTgt>
                                        </p:tgtEl>
                                        <p:attrNameLst>
                                          <p:attrName>style.visibility</p:attrName>
                                        </p:attrNameLst>
                                      </p:cBhvr>
                                      <p:to>
                                        <p:strVal val="hidden"/>
                                      </p:to>
                                    </p:set>
                                  </p:childTnLst>
                                </p:cTn>
                              </p:par>
                              <p:par>
                                <p:cTn id="39" presetID="1" presetClass="exit" presetSubtype="0" fill="hold" grpId="0" nodeType="withEffect">
                                  <p:stCondLst>
                                    <p:cond delay="0"/>
                                  </p:stCondLst>
                                  <p:iterate type="lt">
                                    <p:tmAbs val="0"/>
                                  </p:iterate>
                                  <p:childTnLst>
                                    <p:set>
                                      <p:cBhvr>
                                        <p:cTn id="40" dur="1" fill="hold">
                                          <p:stCondLst>
                                            <p:cond delay="0"/>
                                          </p:stCondLst>
                                        </p:cTn>
                                        <p:tgtEl>
                                          <p:spTgt spid="5">
                                            <p:txEl>
                                              <p:pRg st="2" end="2"/>
                                            </p:txEl>
                                          </p:spTgt>
                                        </p:tgtEl>
                                        <p:attrNameLst>
                                          <p:attrName>style.visibility</p:attrName>
                                        </p:attrNameLst>
                                      </p:cBhvr>
                                      <p:to>
                                        <p:strVal val="hidden"/>
                                      </p:to>
                                    </p:set>
                                  </p:childTnLst>
                                </p:cTn>
                              </p:par>
                              <p:par>
                                <p:cTn id="41" presetID="1" presetClass="exit" presetSubtype="0" fill="hold" grpId="0" nodeType="withEffect">
                                  <p:stCondLst>
                                    <p:cond delay="0"/>
                                  </p:stCondLst>
                                  <p:iterate type="lt">
                                    <p:tmAbs val="0"/>
                                  </p:iterate>
                                  <p:childTnLst>
                                    <p:set>
                                      <p:cBhvr>
                                        <p:cTn id="42" dur="1" fill="hold">
                                          <p:stCondLst>
                                            <p:cond delay="0"/>
                                          </p:stCondLst>
                                        </p:cTn>
                                        <p:tgtEl>
                                          <p:spTgt spid="5">
                                            <p:txEl>
                                              <p:pRg st="3" end="3"/>
                                            </p:txEl>
                                          </p:spTgt>
                                        </p:tgtEl>
                                        <p:attrNameLst>
                                          <p:attrName>style.visibility</p:attrName>
                                        </p:attrNameLst>
                                      </p:cBhvr>
                                      <p:to>
                                        <p:strVal val="hidden"/>
                                      </p:to>
                                    </p:set>
                                  </p:childTnLst>
                                </p:cTn>
                              </p:par>
                              <p:par>
                                <p:cTn id="43" presetID="1" presetClass="exit" presetSubtype="0" fill="hold" grpId="0" nodeType="withEffect">
                                  <p:stCondLst>
                                    <p:cond delay="0"/>
                                  </p:stCondLst>
                                  <p:iterate type="lt">
                                    <p:tmAbs val="0"/>
                                  </p:iterate>
                                  <p:childTnLst>
                                    <p:set>
                                      <p:cBhvr>
                                        <p:cTn id="44" dur="1" fill="hold">
                                          <p:stCondLst>
                                            <p:cond delay="0"/>
                                          </p:stCondLst>
                                        </p:cTn>
                                        <p:tgtEl>
                                          <p:spTgt spid="5">
                                            <p:txEl>
                                              <p:pRg st="4" end="4"/>
                                            </p:txEl>
                                          </p:spTgt>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5">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1" animBg="1"/>
      <p:bldP spid="5" grpId="0" uiExpand="1" build="allAtOnce"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42953-16A2-42DF-2B88-1C4AE68598B3}"/>
              </a:ext>
            </a:extLst>
          </p:cNvPr>
          <p:cNvSpPr/>
          <p:nvPr/>
        </p:nvSpPr>
        <p:spPr>
          <a:xfrm>
            <a:off x="152400" y="190499"/>
            <a:ext cx="5871209" cy="5516034"/>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2000" dirty="0" err="1">
                <a:solidFill>
                  <a:srgbClr val="00CDCD"/>
                </a:solidFill>
                <a:latin typeface="D"/>
              </a:rPr>
              <a:t>apiVersion</a:t>
            </a:r>
            <a:r>
              <a:rPr lang="en-US" sz="2000" dirty="0">
                <a:solidFill>
                  <a:srgbClr val="00CDCD"/>
                </a:solidFill>
                <a:latin typeface="D"/>
              </a:rPr>
              <a:t>: v1</a:t>
            </a:r>
          </a:p>
          <a:p>
            <a:r>
              <a:rPr lang="en-US" sz="2000" dirty="0">
                <a:solidFill>
                  <a:srgbClr val="00CDCD"/>
                </a:solidFill>
                <a:latin typeface="D"/>
              </a:rPr>
              <a:t>kind: </a:t>
            </a:r>
            <a:r>
              <a:rPr lang="en-US" sz="2000" dirty="0" err="1">
                <a:solidFill>
                  <a:srgbClr val="00CDCD"/>
                </a:solidFill>
                <a:latin typeface="D"/>
              </a:rPr>
              <a:t>PersistentVolume</a:t>
            </a:r>
            <a:endParaRPr lang="en-US" sz="2000" dirty="0">
              <a:solidFill>
                <a:srgbClr val="00CDCD"/>
              </a:solidFill>
              <a:latin typeface="D"/>
            </a:endParaRPr>
          </a:p>
          <a:p>
            <a:r>
              <a:rPr lang="en-US" sz="2000" dirty="0">
                <a:solidFill>
                  <a:srgbClr val="00CDCD"/>
                </a:solidFill>
                <a:latin typeface="D"/>
              </a:rPr>
              <a:t>metadata: </a:t>
            </a:r>
          </a:p>
          <a:p>
            <a:r>
              <a:rPr lang="en-US" sz="2000" dirty="0">
                <a:solidFill>
                  <a:srgbClr val="00CDCD"/>
                </a:solidFill>
                <a:latin typeface="D"/>
              </a:rPr>
              <a:t>  name: </a:t>
            </a:r>
            <a:r>
              <a:rPr lang="en-US" sz="2000" dirty="0" err="1">
                <a:solidFill>
                  <a:srgbClr val="00CDCD"/>
                </a:solidFill>
                <a:latin typeface="D"/>
              </a:rPr>
              <a:t>nfs-pv</a:t>
            </a:r>
            <a:endParaRPr lang="en-US" sz="2000" dirty="0">
              <a:solidFill>
                <a:srgbClr val="00CDCD"/>
              </a:solidFill>
              <a:latin typeface="D"/>
            </a:endParaRPr>
          </a:p>
          <a:p>
            <a:r>
              <a:rPr lang="en-US" sz="2000" dirty="0">
                <a:solidFill>
                  <a:srgbClr val="00CDCD"/>
                </a:solidFill>
                <a:latin typeface="D"/>
              </a:rPr>
              <a:t>spec:</a:t>
            </a:r>
          </a:p>
          <a:p>
            <a:r>
              <a:rPr lang="en-US" sz="2000" dirty="0">
                <a:solidFill>
                  <a:srgbClr val="00CDCD"/>
                </a:solidFill>
                <a:latin typeface="D"/>
              </a:rPr>
              <a:t>  </a:t>
            </a:r>
            <a:r>
              <a:rPr lang="en-US" sz="2000" dirty="0" err="1">
                <a:solidFill>
                  <a:srgbClr val="00CDCD"/>
                </a:solidFill>
                <a:latin typeface="D"/>
              </a:rPr>
              <a:t>accessModes</a:t>
            </a:r>
            <a:r>
              <a:rPr lang="en-US" sz="2000" dirty="0">
                <a:solidFill>
                  <a:srgbClr val="00CDCD"/>
                </a:solidFill>
                <a:latin typeface="D"/>
              </a:rPr>
              <a:t>:</a:t>
            </a:r>
          </a:p>
          <a:p>
            <a:r>
              <a:rPr lang="en-US" sz="2000" dirty="0">
                <a:solidFill>
                  <a:srgbClr val="00CDCD"/>
                </a:solidFill>
                <a:latin typeface="D"/>
              </a:rPr>
              <a:t>    - </a:t>
            </a:r>
            <a:r>
              <a:rPr lang="en-US" sz="2000" dirty="0" err="1">
                <a:solidFill>
                  <a:srgbClr val="00CDCD"/>
                </a:solidFill>
                <a:latin typeface="D"/>
              </a:rPr>
              <a:t>ReadWriteMany</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persistentVolumeReclaimPolicy</a:t>
            </a:r>
            <a:r>
              <a:rPr lang="en-US" sz="2000" dirty="0">
                <a:solidFill>
                  <a:srgbClr val="00CDCD"/>
                </a:solidFill>
                <a:latin typeface="D"/>
              </a:rPr>
              <a:t>: Recycle</a:t>
            </a:r>
          </a:p>
          <a:p>
            <a:r>
              <a:rPr lang="en-US" sz="2000" dirty="0">
                <a:solidFill>
                  <a:srgbClr val="00CDCD"/>
                </a:solidFill>
                <a:latin typeface="D"/>
              </a:rPr>
              <a:t>  capacity:</a:t>
            </a:r>
          </a:p>
          <a:p>
            <a:r>
              <a:rPr lang="en-US" sz="2000" dirty="0">
                <a:solidFill>
                  <a:srgbClr val="00CDCD"/>
                </a:solidFill>
                <a:latin typeface="D"/>
              </a:rPr>
              <a:t>    storage: 3Gi</a:t>
            </a:r>
          </a:p>
          <a:p>
            <a:r>
              <a:rPr lang="en-US" sz="2000" dirty="0">
                <a:solidFill>
                  <a:srgbClr val="00CDCD"/>
                </a:solidFill>
                <a:latin typeface="D"/>
              </a:rPr>
              <a:t>  </a:t>
            </a:r>
            <a:r>
              <a:rPr lang="en-US" sz="2000" dirty="0" err="1">
                <a:solidFill>
                  <a:srgbClr val="00CDCD"/>
                </a:solidFill>
                <a:latin typeface="D"/>
              </a:rPr>
              <a:t>volumeMode</a:t>
            </a:r>
            <a:r>
              <a:rPr lang="en-US" sz="2000" dirty="0">
                <a:solidFill>
                  <a:srgbClr val="00CDCD"/>
                </a:solidFill>
                <a:latin typeface="D"/>
              </a:rPr>
              <a:t>: Filesystem</a:t>
            </a:r>
          </a:p>
          <a:p>
            <a:r>
              <a:rPr lang="en-US" sz="2000" dirty="0">
                <a:solidFill>
                  <a:srgbClr val="00CDCD"/>
                </a:solidFill>
                <a:latin typeface="D"/>
              </a:rPr>
              <a:t>  </a:t>
            </a:r>
            <a:r>
              <a:rPr lang="en-US" sz="2000" dirty="0" err="1">
                <a:solidFill>
                  <a:srgbClr val="00CDCD"/>
                </a:solidFill>
                <a:latin typeface="D"/>
              </a:rPr>
              <a:t>nfs</a:t>
            </a:r>
            <a:r>
              <a:rPr lang="en-US" sz="2000" dirty="0">
                <a:solidFill>
                  <a:srgbClr val="00CDCD"/>
                </a:solidFill>
                <a:latin typeface="D"/>
              </a:rPr>
              <a:t>:</a:t>
            </a:r>
          </a:p>
          <a:p>
            <a:r>
              <a:rPr lang="en-US" sz="2000" dirty="0">
                <a:solidFill>
                  <a:srgbClr val="00CDCD"/>
                </a:solidFill>
                <a:latin typeface="D"/>
              </a:rPr>
              <a:t>    path: /home/</a:t>
            </a:r>
            <a:r>
              <a:rPr lang="en-US" sz="2000" dirty="0" err="1">
                <a:solidFill>
                  <a:srgbClr val="00CDCD"/>
                </a:solidFill>
                <a:latin typeface="D"/>
              </a:rPr>
              <a:t>nfsshare</a:t>
            </a:r>
            <a:endParaRPr lang="en-US" sz="2000" dirty="0">
              <a:solidFill>
                <a:srgbClr val="00CDCD"/>
              </a:solidFill>
              <a:latin typeface="D"/>
            </a:endParaRPr>
          </a:p>
          <a:p>
            <a:r>
              <a:rPr lang="en-US" sz="2000" dirty="0">
                <a:solidFill>
                  <a:srgbClr val="00CDCD"/>
                </a:solidFill>
                <a:latin typeface="D"/>
              </a:rPr>
              <a:t>    server: 192.168.1.34</a:t>
            </a:r>
          </a:p>
          <a:p>
            <a:r>
              <a:rPr lang="en-US" sz="2000" dirty="0">
                <a:solidFill>
                  <a:srgbClr val="00CDCD"/>
                </a:solidFill>
                <a:latin typeface="D"/>
              </a:rPr>
              <a:t>  </a:t>
            </a:r>
            <a:r>
              <a:rPr lang="en-US" sz="2000" dirty="0" err="1">
                <a:solidFill>
                  <a:srgbClr val="00CDCD"/>
                </a:solidFill>
                <a:latin typeface="D"/>
              </a:rPr>
              <a:t>storageClassName</a:t>
            </a:r>
            <a:r>
              <a:rPr lang="en-US" sz="2000" dirty="0">
                <a:solidFill>
                  <a:srgbClr val="00CDCD"/>
                </a:solidFill>
                <a:latin typeface="D"/>
              </a:rPr>
              <a:t>: </a:t>
            </a:r>
            <a:r>
              <a:rPr lang="en-US" sz="2000" dirty="0" err="1">
                <a:solidFill>
                  <a:srgbClr val="00CDCD"/>
                </a:solidFill>
                <a:latin typeface="D"/>
              </a:rPr>
              <a:t>nfs</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mountOptions</a:t>
            </a:r>
            <a:r>
              <a:rPr lang="en-US" sz="2000" dirty="0">
                <a:solidFill>
                  <a:srgbClr val="00CDCD"/>
                </a:solidFill>
                <a:latin typeface="D"/>
              </a:rPr>
              <a:t>:</a:t>
            </a:r>
          </a:p>
          <a:p>
            <a:r>
              <a:rPr lang="en-US" sz="2000" dirty="0">
                <a:solidFill>
                  <a:srgbClr val="00CDCD"/>
                </a:solidFill>
                <a:latin typeface="D"/>
              </a:rPr>
              <a:t>    - hard</a:t>
            </a:r>
          </a:p>
          <a:p>
            <a:r>
              <a:rPr lang="en-US" sz="2000" dirty="0">
                <a:solidFill>
                  <a:srgbClr val="00CDCD"/>
                </a:solidFill>
                <a:latin typeface="D"/>
              </a:rPr>
              <a:t>    - </a:t>
            </a:r>
            <a:r>
              <a:rPr lang="en-US" sz="2000" dirty="0" err="1">
                <a:solidFill>
                  <a:srgbClr val="00CDCD"/>
                </a:solidFill>
                <a:latin typeface="D"/>
              </a:rPr>
              <a:t>nfsvers</a:t>
            </a:r>
            <a:r>
              <a:rPr lang="en-US" sz="2000" dirty="0">
                <a:solidFill>
                  <a:srgbClr val="00CDCD"/>
                </a:solidFill>
                <a:latin typeface="D"/>
              </a:rPr>
              <a:t>=4.1</a:t>
            </a:r>
            <a:endParaRPr lang="en-US" sz="2000" dirty="0"/>
          </a:p>
        </p:txBody>
      </p:sp>
      <p:sp>
        <p:nvSpPr>
          <p:cNvPr id="3" name="Rectangle 2">
            <a:extLst>
              <a:ext uri="{FF2B5EF4-FFF2-40B4-BE49-F238E27FC236}">
                <a16:creationId xmlns:a16="http://schemas.microsoft.com/office/drawing/2014/main" id="{501C822F-356B-8E64-A080-EFE8FEA1CADF}"/>
              </a:ext>
            </a:extLst>
          </p:cNvPr>
          <p:cNvSpPr/>
          <p:nvPr/>
        </p:nvSpPr>
        <p:spPr>
          <a:xfrm>
            <a:off x="4453465" y="378170"/>
            <a:ext cx="7586135" cy="3921760"/>
          </a:xfrm>
          <a:prstGeom prst="rect">
            <a:avLst/>
          </a:prstGeom>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2400" b="1" u="sng" dirty="0">
                <a:highlight>
                  <a:srgbClr val="808000"/>
                </a:highlight>
              </a:rPr>
              <a:t>Volume Mode</a:t>
            </a:r>
          </a:p>
          <a:p>
            <a:endParaRPr lang="en-US" dirty="0"/>
          </a:p>
          <a:p>
            <a:pPr marL="285750" indent="-285750">
              <a:buFont typeface="Arial" panose="020B0604020202020204" pitchFamily="34" charset="0"/>
              <a:buChar char="•"/>
            </a:pPr>
            <a:r>
              <a:rPr lang="en-US" sz="2000" dirty="0" err="1"/>
              <a:t>volumeMode</a:t>
            </a:r>
            <a:r>
              <a:rPr lang="en-US" sz="2000" dirty="0"/>
              <a:t> is an optional API parameter.</a:t>
            </a:r>
          </a:p>
          <a:p>
            <a:pPr marL="285750" indent="-285750">
              <a:buFont typeface="Arial" panose="020B0604020202020204" pitchFamily="34" charset="0"/>
              <a:buChar char="•"/>
            </a:pPr>
            <a:r>
              <a:rPr lang="en-US" sz="2000" dirty="0"/>
              <a:t>Kubernetes supports two </a:t>
            </a:r>
            <a:r>
              <a:rPr lang="en-US" sz="2000" dirty="0" err="1"/>
              <a:t>volumeModes</a:t>
            </a:r>
            <a:r>
              <a:rPr lang="en-US" sz="2000" dirty="0"/>
              <a:t>: Filesystem and Block.</a:t>
            </a:r>
          </a:p>
          <a:p>
            <a:pPr marL="285750" indent="-285750">
              <a:buFont typeface="Arial" panose="020B0604020202020204" pitchFamily="34" charset="0"/>
              <a:buChar char="•"/>
            </a:pPr>
            <a:r>
              <a:rPr lang="en-US" sz="2000" dirty="0"/>
              <a:t>Filesystem is the default mode used when </a:t>
            </a:r>
            <a:r>
              <a:rPr lang="en-US" sz="2000" dirty="0" err="1"/>
              <a:t>volumeMode</a:t>
            </a:r>
            <a:r>
              <a:rPr lang="en-US" sz="2000" dirty="0"/>
              <a:t> parameter is not defined.</a:t>
            </a:r>
          </a:p>
          <a:p>
            <a:pPr marL="285750" indent="-285750">
              <a:buFont typeface="Arial" panose="020B0604020202020204" pitchFamily="34" charset="0"/>
              <a:buChar char="•"/>
            </a:pPr>
            <a:r>
              <a:rPr lang="en-US" sz="2000" dirty="0"/>
              <a:t>Filesystem is mounted into Pods into a directory. In block device if device is empty, Kubernetes creates a filesystem on the device before mounting it for the first time.</a:t>
            </a:r>
          </a:p>
          <a:p>
            <a:pPr marL="285750" indent="-285750">
              <a:buFont typeface="Arial" panose="020B0604020202020204" pitchFamily="34" charset="0"/>
              <a:buChar char="•"/>
            </a:pPr>
            <a:r>
              <a:rPr lang="en-US" sz="2000" dirty="0"/>
              <a:t>You can set the value of </a:t>
            </a:r>
            <a:r>
              <a:rPr lang="en-US" sz="2000" dirty="0" err="1"/>
              <a:t>volumeMode</a:t>
            </a:r>
            <a:r>
              <a:rPr lang="en-US" sz="2000" dirty="0"/>
              <a:t> to Block to use a volume as a raw block device.</a:t>
            </a:r>
          </a:p>
        </p:txBody>
      </p:sp>
      <p:sp>
        <p:nvSpPr>
          <p:cNvPr id="4" name="Rectangle 16">
            <a:extLst>
              <a:ext uri="{FF2B5EF4-FFF2-40B4-BE49-F238E27FC236}">
                <a16:creationId xmlns:a16="http://schemas.microsoft.com/office/drawing/2014/main" id="{6E322277-B720-8C5D-D8A2-D6147DBD8F6A}"/>
              </a:ext>
            </a:extLst>
          </p:cNvPr>
          <p:cNvSpPr/>
          <p:nvPr/>
        </p:nvSpPr>
        <p:spPr>
          <a:xfrm>
            <a:off x="252858" y="3279425"/>
            <a:ext cx="2913424" cy="33723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40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wheel(1)">
                                      <p:cBhvr>
                                        <p:cTn id="12" dur="20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42953-16A2-42DF-2B88-1C4AE68598B3}"/>
              </a:ext>
            </a:extLst>
          </p:cNvPr>
          <p:cNvSpPr/>
          <p:nvPr/>
        </p:nvSpPr>
        <p:spPr>
          <a:xfrm>
            <a:off x="152400" y="190499"/>
            <a:ext cx="5871209" cy="5516034"/>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2000" dirty="0" err="1">
                <a:solidFill>
                  <a:srgbClr val="00CDCD"/>
                </a:solidFill>
                <a:latin typeface="D"/>
              </a:rPr>
              <a:t>apiVersion</a:t>
            </a:r>
            <a:r>
              <a:rPr lang="en-US" sz="2000" dirty="0">
                <a:solidFill>
                  <a:srgbClr val="00CDCD"/>
                </a:solidFill>
                <a:latin typeface="D"/>
              </a:rPr>
              <a:t>: v1</a:t>
            </a:r>
          </a:p>
          <a:p>
            <a:r>
              <a:rPr lang="en-US" sz="2000" dirty="0">
                <a:solidFill>
                  <a:srgbClr val="00CDCD"/>
                </a:solidFill>
                <a:latin typeface="D"/>
              </a:rPr>
              <a:t>kind: </a:t>
            </a:r>
            <a:r>
              <a:rPr lang="en-US" sz="2000" dirty="0" err="1">
                <a:solidFill>
                  <a:srgbClr val="00CDCD"/>
                </a:solidFill>
                <a:latin typeface="D"/>
              </a:rPr>
              <a:t>PersistentVolume</a:t>
            </a:r>
            <a:endParaRPr lang="en-US" sz="2000" dirty="0">
              <a:solidFill>
                <a:srgbClr val="00CDCD"/>
              </a:solidFill>
              <a:latin typeface="D"/>
            </a:endParaRPr>
          </a:p>
          <a:p>
            <a:r>
              <a:rPr lang="en-US" sz="2000" dirty="0">
                <a:solidFill>
                  <a:srgbClr val="00CDCD"/>
                </a:solidFill>
                <a:latin typeface="D"/>
              </a:rPr>
              <a:t>metadata: </a:t>
            </a:r>
          </a:p>
          <a:p>
            <a:r>
              <a:rPr lang="en-US" sz="2000" dirty="0">
                <a:solidFill>
                  <a:srgbClr val="00CDCD"/>
                </a:solidFill>
                <a:latin typeface="D"/>
              </a:rPr>
              <a:t>  name: </a:t>
            </a:r>
            <a:r>
              <a:rPr lang="en-US" sz="2000" dirty="0" err="1">
                <a:solidFill>
                  <a:srgbClr val="00CDCD"/>
                </a:solidFill>
                <a:latin typeface="D"/>
              </a:rPr>
              <a:t>nfs-pv</a:t>
            </a:r>
            <a:endParaRPr lang="en-US" sz="2000" dirty="0">
              <a:solidFill>
                <a:srgbClr val="00CDCD"/>
              </a:solidFill>
              <a:latin typeface="D"/>
            </a:endParaRPr>
          </a:p>
          <a:p>
            <a:r>
              <a:rPr lang="en-US" sz="2000" dirty="0">
                <a:solidFill>
                  <a:srgbClr val="00CDCD"/>
                </a:solidFill>
                <a:latin typeface="D"/>
              </a:rPr>
              <a:t>spec:</a:t>
            </a:r>
          </a:p>
          <a:p>
            <a:r>
              <a:rPr lang="en-US" sz="2000" dirty="0">
                <a:solidFill>
                  <a:srgbClr val="00CDCD"/>
                </a:solidFill>
                <a:latin typeface="D"/>
              </a:rPr>
              <a:t>  </a:t>
            </a:r>
            <a:r>
              <a:rPr lang="en-US" sz="2000" dirty="0" err="1">
                <a:solidFill>
                  <a:srgbClr val="00CDCD"/>
                </a:solidFill>
                <a:latin typeface="D"/>
              </a:rPr>
              <a:t>accessModes</a:t>
            </a:r>
            <a:r>
              <a:rPr lang="en-US" sz="2000" dirty="0">
                <a:solidFill>
                  <a:srgbClr val="00CDCD"/>
                </a:solidFill>
                <a:latin typeface="D"/>
              </a:rPr>
              <a:t>:</a:t>
            </a:r>
          </a:p>
          <a:p>
            <a:r>
              <a:rPr lang="en-US" sz="2000" dirty="0">
                <a:solidFill>
                  <a:srgbClr val="00CDCD"/>
                </a:solidFill>
                <a:latin typeface="D"/>
              </a:rPr>
              <a:t>    - </a:t>
            </a:r>
            <a:r>
              <a:rPr lang="en-US" sz="2000" dirty="0" err="1">
                <a:solidFill>
                  <a:srgbClr val="00CDCD"/>
                </a:solidFill>
                <a:latin typeface="D"/>
              </a:rPr>
              <a:t>ReadWriteMany</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persistentVolumeReclaimPolicy</a:t>
            </a:r>
            <a:r>
              <a:rPr lang="en-US" sz="2000" dirty="0">
                <a:solidFill>
                  <a:srgbClr val="00CDCD"/>
                </a:solidFill>
                <a:latin typeface="D"/>
              </a:rPr>
              <a:t>: Recycle</a:t>
            </a:r>
          </a:p>
          <a:p>
            <a:r>
              <a:rPr lang="en-US" sz="2000" dirty="0">
                <a:solidFill>
                  <a:srgbClr val="00CDCD"/>
                </a:solidFill>
                <a:latin typeface="D"/>
              </a:rPr>
              <a:t>  capacity:</a:t>
            </a:r>
          </a:p>
          <a:p>
            <a:r>
              <a:rPr lang="en-US" sz="2000" dirty="0">
                <a:solidFill>
                  <a:srgbClr val="00CDCD"/>
                </a:solidFill>
                <a:latin typeface="D"/>
              </a:rPr>
              <a:t>    storage: 3Gi</a:t>
            </a:r>
          </a:p>
          <a:p>
            <a:r>
              <a:rPr lang="en-US" sz="2000" dirty="0">
                <a:solidFill>
                  <a:srgbClr val="00CDCD"/>
                </a:solidFill>
                <a:latin typeface="D"/>
              </a:rPr>
              <a:t>  </a:t>
            </a:r>
            <a:r>
              <a:rPr lang="en-US" sz="2000" dirty="0" err="1">
                <a:solidFill>
                  <a:srgbClr val="00CDCD"/>
                </a:solidFill>
                <a:latin typeface="D"/>
              </a:rPr>
              <a:t>volumeMode</a:t>
            </a:r>
            <a:r>
              <a:rPr lang="en-US" sz="2000" dirty="0">
                <a:solidFill>
                  <a:srgbClr val="00CDCD"/>
                </a:solidFill>
                <a:latin typeface="D"/>
              </a:rPr>
              <a:t>: Filesystem</a:t>
            </a:r>
          </a:p>
          <a:p>
            <a:r>
              <a:rPr lang="en-US" sz="2000" dirty="0">
                <a:solidFill>
                  <a:srgbClr val="00CDCD"/>
                </a:solidFill>
                <a:latin typeface="D"/>
              </a:rPr>
              <a:t>  </a:t>
            </a:r>
            <a:r>
              <a:rPr lang="en-US" sz="2000" dirty="0" err="1">
                <a:solidFill>
                  <a:srgbClr val="00CDCD"/>
                </a:solidFill>
                <a:latin typeface="D"/>
              </a:rPr>
              <a:t>nfs</a:t>
            </a:r>
            <a:r>
              <a:rPr lang="en-US" sz="2000" dirty="0">
                <a:solidFill>
                  <a:srgbClr val="00CDCD"/>
                </a:solidFill>
                <a:latin typeface="D"/>
              </a:rPr>
              <a:t>:</a:t>
            </a:r>
          </a:p>
          <a:p>
            <a:r>
              <a:rPr lang="en-US" sz="2000" dirty="0">
                <a:solidFill>
                  <a:srgbClr val="00CDCD"/>
                </a:solidFill>
                <a:latin typeface="D"/>
              </a:rPr>
              <a:t>    path: /home/</a:t>
            </a:r>
            <a:r>
              <a:rPr lang="en-US" sz="2000" dirty="0" err="1">
                <a:solidFill>
                  <a:srgbClr val="00CDCD"/>
                </a:solidFill>
                <a:latin typeface="D"/>
              </a:rPr>
              <a:t>nfssharedata</a:t>
            </a:r>
            <a:endParaRPr lang="en-US" sz="2000" dirty="0">
              <a:solidFill>
                <a:srgbClr val="00CDCD"/>
              </a:solidFill>
              <a:latin typeface="D"/>
            </a:endParaRPr>
          </a:p>
          <a:p>
            <a:r>
              <a:rPr lang="en-US" sz="2000" dirty="0">
                <a:solidFill>
                  <a:srgbClr val="00CDCD"/>
                </a:solidFill>
                <a:latin typeface="D"/>
              </a:rPr>
              <a:t>    server: 192.168.1.34</a:t>
            </a:r>
          </a:p>
          <a:p>
            <a:r>
              <a:rPr lang="en-US" sz="2000" dirty="0">
                <a:solidFill>
                  <a:srgbClr val="00CDCD"/>
                </a:solidFill>
                <a:latin typeface="D"/>
              </a:rPr>
              <a:t>  </a:t>
            </a:r>
            <a:r>
              <a:rPr lang="en-US" sz="2000" dirty="0" err="1">
                <a:solidFill>
                  <a:srgbClr val="00CDCD"/>
                </a:solidFill>
                <a:latin typeface="D"/>
              </a:rPr>
              <a:t>storageClassName</a:t>
            </a:r>
            <a:r>
              <a:rPr lang="en-US" sz="2000" dirty="0">
                <a:solidFill>
                  <a:srgbClr val="00CDCD"/>
                </a:solidFill>
                <a:latin typeface="D"/>
              </a:rPr>
              <a:t>: </a:t>
            </a:r>
            <a:r>
              <a:rPr lang="en-US" sz="2000" dirty="0" err="1">
                <a:solidFill>
                  <a:srgbClr val="00CDCD"/>
                </a:solidFill>
                <a:latin typeface="D"/>
              </a:rPr>
              <a:t>nfs</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mountOptions</a:t>
            </a:r>
            <a:r>
              <a:rPr lang="en-US" sz="2000" dirty="0">
                <a:solidFill>
                  <a:srgbClr val="00CDCD"/>
                </a:solidFill>
                <a:latin typeface="D"/>
              </a:rPr>
              <a:t>:</a:t>
            </a:r>
          </a:p>
          <a:p>
            <a:r>
              <a:rPr lang="en-US" sz="2000" dirty="0">
                <a:solidFill>
                  <a:srgbClr val="00CDCD"/>
                </a:solidFill>
                <a:latin typeface="D"/>
              </a:rPr>
              <a:t>    - hard</a:t>
            </a:r>
          </a:p>
          <a:p>
            <a:r>
              <a:rPr lang="en-US" sz="2000" dirty="0">
                <a:solidFill>
                  <a:srgbClr val="00CDCD"/>
                </a:solidFill>
                <a:latin typeface="D"/>
              </a:rPr>
              <a:t>    - </a:t>
            </a:r>
            <a:r>
              <a:rPr lang="en-US" sz="2000" dirty="0" err="1">
                <a:solidFill>
                  <a:srgbClr val="00CDCD"/>
                </a:solidFill>
                <a:latin typeface="D"/>
              </a:rPr>
              <a:t>nfsvers</a:t>
            </a:r>
            <a:r>
              <a:rPr lang="en-US" sz="2000" dirty="0">
                <a:solidFill>
                  <a:srgbClr val="00CDCD"/>
                </a:solidFill>
                <a:latin typeface="D"/>
              </a:rPr>
              <a:t>=4.1</a:t>
            </a:r>
            <a:endParaRPr lang="en-US" sz="2000" dirty="0"/>
          </a:p>
        </p:txBody>
      </p:sp>
      <p:sp>
        <p:nvSpPr>
          <p:cNvPr id="3" name="Rectangle 2">
            <a:extLst>
              <a:ext uri="{FF2B5EF4-FFF2-40B4-BE49-F238E27FC236}">
                <a16:creationId xmlns:a16="http://schemas.microsoft.com/office/drawing/2014/main" id="{501C822F-356B-8E64-A080-EFE8FEA1CADF}"/>
              </a:ext>
            </a:extLst>
          </p:cNvPr>
          <p:cNvSpPr/>
          <p:nvPr/>
        </p:nvSpPr>
        <p:spPr>
          <a:xfrm>
            <a:off x="4605865" y="108373"/>
            <a:ext cx="7433735" cy="5293361"/>
          </a:xfrm>
          <a:prstGeom prst="rect">
            <a:avLst/>
          </a:prstGeom>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marL="285750" indent="-285750">
              <a:buFont typeface="Arial" panose="020B0604020202020204" pitchFamily="34" charset="0"/>
              <a:buChar char="•"/>
            </a:pPr>
            <a:r>
              <a:rPr lang="en-US" sz="2400" dirty="0"/>
              <a:t>Types of Persistent Volumes</a:t>
            </a:r>
          </a:p>
          <a:p>
            <a:endParaRPr lang="en-US"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err="1"/>
              <a:t>PersistentVolume</a:t>
            </a:r>
            <a:r>
              <a:rPr lang="en-US" sz="2000" dirty="0"/>
              <a:t> types are implemented as plugins. Kubernetes currently supports the following plugins:</a:t>
            </a:r>
          </a:p>
          <a:p>
            <a:pPr marL="285750" indent="-285750">
              <a:buFont typeface="Arial" panose="020B0604020202020204" pitchFamily="34" charset="0"/>
              <a:buChar char="•"/>
            </a:pPr>
            <a:endParaRPr lang="en-US" sz="2000" dirty="0"/>
          </a:p>
          <a:p>
            <a:pPr marL="800100" lvl="1" indent="-342900">
              <a:buFont typeface="Wingdings" panose="05000000000000000000" pitchFamily="2" charset="2"/>
              <a:buChar char="v"/>
            </a:pPr>
            <a:r>
              <a:rPr lang="en-US" sz="2000" dirty="0"/>
              <a:t>    </a:t>
            </a:r>
            <a:r>
              <a:rPr lang="en-US" sz="2000" dirty="0" err="1"/>
              <a:t>cephfs</a:t>
            </a:r>
            <a:r>
              <a:rPr lang="en-US" sz="2000" dirty="0"/>
              <a:t> - </a:t>
            </a:r>
            <a:r>
              <a:rPr lang="en-US" sz="2000" dirty="0" err="1"/>
              <a:t>CephFS</a:t>
            </a:r>
            <a:r>
              <a:rPr lang="en-US" sz="2000" dirty="0"/>
              <a:t> volume</a:t>
            </a:r>
          </a:p>
          <a:p>
            <a:pPr marL="800100" lvl="1" indent="-342900">
              <a:buFont typeface="Wingdings" panose="05000000000000000000" pitchFamily="2" charset="2"/>
              <a:buChar char="v"/>
            </a:pPr>
            <a:r>
              <a:rPr lang="en-US" sz="2000" dirty="0"/>
              <a:t>    </a:t>
            </a:r>
            <a:r>
              <a:rPr lang="en-US" sz="2000" dirty="0" err="1"/>
              <a:t>csi</a:t>
            </a:r>
            <a:r>
              <a:rPr lang="en-US" sz="2000" dirty="0"/>
              <a:t> - Container Storage Interface (CSI)</a:t>
            </a:r>
          </a:p>
          <a:p>
            <a:pPr marL="800100" lvl="1" indent="-342900">
              <a:buFont typeface="Wingdings" panose="05000000000000000000" pitchFamily="2" charset="2"/>
              <a:buChar char="v"/>
            </a:pPr>
            <a:r>
              <a:rPr lang="en-US" sz="2000" dirty="0"/>
              <a:t>    fc - </a:t>
            </a:r>
            <a:r>
              <a:rPr lang="en-US" sz="2000" dirty="0" err="1"/>
              <a:t>Fibre</a:t>
            </a:r>
            <a:r>
              <a:rPr lang="en-US" sz="2000" dirty="0"/>
              <a:t> Channel (FC) storage</a:t>
            </a:r>
          </a:p>
          <a:p>
            <a:pPr marL="800100" lvl="1" indent="-342900">
              <a:buFont typeface="Wingdings" panose="05000000000000000000" pitchFamily="2" charset="2"/>
              <a:buChar char="v"/>
            </a:pPr>
            <a:r>
              <a:rPr lang="en-US" sz="2000" dirty="0"/>
              <a:t>    </a:t>
            </a:r>
            <a:r>
              <a:rPr lang="en-US" sz="2000" dirty="0" err="1"/>
              <a:t>hostPath</a:t>
            </a:r>
            <a:r>
              <a:rPr lang="en-US" sz="2000" dirty="0"/>
              <a:t> - </a:t>
            </a:r>
            <a:r>
              <a:rPr lang="en-US" sz="2000" dirty="0" err="1"/>
              <a:t>HostPath</a:t>
            </a:r>
            <a:r>
              <a:rPr lang="en-US" sz="2000" dirty="0"/>
              <a:t> volume (for single node only)</a:t>
            </a:r>
          </a:p>
          <a:p>
            <a:pPr marL="800100" lvl="1" indent="-342900">
              <a:buFont typeface="Wingdings" panose="05000000000000000000" pitchFamily="2" charset="2"/>
              <a:buChar char="v"/>
            </a:pPr>
            <a:r>
              <a:rPr lang="en-US" sz="2000" dirty="0"/>
              <a:t>    </a:t>
            </a:r>
            <a:r>
              <a:rPr lang="en-US" sz="2000" dirty="0" err="1"/>
              <a:t>iscsi</a:t>
            </a:r>
            <a:r>
              <a:rPr lang="en-US" sz="2000" dirty="0"/>
              <a:t> - iSCSI (SCSI over IP) storage</a:t>
            </a:r>
          </a:p>
          <a:p>
            <a:pPr marL="800100" lvl="1" indent="-342900">
              <a:buFont typeface="Wingdings" panose="05000000000000000000" pitchFamily="2" charset="2"/>
              <a:buChar char="v"/>
            </a:pPr>
            <a:r>
              <a:rPr lang="en-US" sz="2000" dirty="0"/>
              <a:t>    local - local storage devices mounted on nodes.</a:t>
            </a:r>
          </a:p>
          <a:p>
            <a:pPr marL="800100" lvl="1" indent="-342900">
              <a:buFont typeface="Wingdings" panose="05000000000000000000" pitchFamily="2" charset="2"/>
              <a:buChar char="v"/>
            </a:pPr>
            <a:r>
              <a:rPr lang="en-US" sz="2000" dirty="0"/>
              <a:t>    </a:t>
            </a:r>
            <a:r>
              <a:rPr lang="en-US" sz="2000" b="1" dirty="0" err="1">
                <a:solidFill>
                  <a:schemeClr val="accent2"/>
                </a:solidFill>
              </a:rPr>
              <a:t>nfs</a:t>
            </a:r>
            <a:r>
              <a:rPr lang="en-US" sz="2000" b="1" dirty="0">
                <a:solidFill>
                  <a:schemeClr val="accent2"/>
                </a:solidFill>
              </a:rPr>
              <a:t> - Network File System (NFS) storage</a:t>
            </a:r>
          </a:p>
          <a:p>
            <a:pPr marL="800100" lvl="1" indent="-342900">
              <a:buFont typeface="Wingdings" panose="05000000000000000000" pitchFamily="2" charset="2"/>
              <a:buChar char="v"/>
            </a:pPr>
            <a:r>
              <a:rPr lang="en-US" sz="2000" dirty="0"/>
              <a:t>    </a:t>
            </a:r>
            <a:r>
              <a:rPr lang="en-US" sz="2000" dirty="0" err="1"/>
              <a:t>rbd</a:t>
            </a:r>
            <a:r>
              <a:rPr lang="en-US" sz="2000" dirty="0"/>
              <a:t> - </a:t>
            </a:r>
            <a:r>
              <a:rPr lang="en-US" sz="2000" dirty="0" err="1"/>
              <a:t>Rados</a:t>
            </a:r>
            <a:r>
              <a:rPr lang="en-US" sz="2000" dirty="0"/>
              <a:t> Block Device (RBD) volume.</a:t>
            </a:r>
          </a:p>
          <a:p>
            <a:pPr marL="342900" indent="-342900">
              <a:buFont typeface="Arial" panose="020B0604020202020204" pitchFamily="34" charset="0"/>
              <a:buChar char="•"/>
            </a:pPr>
            <a:r>
              <a:rPr lang="en-US" sz="2000" dirty="0"/>
              <a:t>In this example, we create type NFS PV and the helper program /</a:t>
            </a:r>
            <a:r>
              <a:rPr lang="en-US" sz="2000" dirty="0" err="1"/>
              <a:t>sbin</a:t>
            </a:r>
            <a:r>
              <a:rPr lang="en-US" sz="2000" dirty="0"/>
              <a:t>/</a:t>
            </a:r>
            <a:r>
              <a:rPr lang="en-US" sz="2000" dirty="0" err="1"/>
              <a:t>mount.nfs</a:t>
            </a:r>
            <a:r>
              <a:rPr lang="en-US" sz="2000" dirty="0"/>
              <a:t> is required to support the mounting of NFS filesystems.</a:t>
            </a:r>
          </a:p>
        </p:txBody>
      </p:sp>
      <p:sp>
        <p:nvSpPr>
          <p:cNvPr id="4" name="Rectangle 3">
            <a:extLst>
              <a:ext uri="{FF2B5EF4-FFF2-40B4-BE49-F238E27FC236}">
                <a16:creationId xmlns:a16="http://schemas.microsoft.com/office/drawing/2014/main" id="{2C750D6C-A77A-7980-267D-1102A333680D}"/>
              </a:ext>
            </a:extLst>
          </p:cNvPr>
          <p:cNvSpPr/>
          <p:nvPr/>
        </p:nvSpPr>
        <p:spPr>
          <a:xfrm>
            <a:off x="152400" y="3575852"/>
            <a:ext cx="804333"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10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left)">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iterate type="lt">
                                    <p:tmPct val="10000"/>
                                  </p:iterate>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left)">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iterate type="lt">
                                    <p:tmPct val="10000"/>
                                  </p:iterate>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iterate type="lt">
                                    <p:tmPct val="10000"/>
                                  </p:iterate>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iterate type="lt">
                                    <p:tmPct val="10000"/>
                                  </p:iterate>
                                  <p:childTnLst>
                                    <p:set>
                                      <p:cBhvr>
                                        <p:cTn id="43" dur="1" fill="hold">
                                          <p:stCondLst>
                                            <p:cond delay="0"/>
                                          </p:stCondLst>
                                        </p:cTn>
                                        <p:tgtEl>
                                          <p:spTgt spid="3">
                                            <p:txEl>
                                              <p:pRg st="8" end="8"/>
                                            </p:txEl>
                                          </p:spTgt>
                                        </p:tgtEl>
                                        <p:attrNameLst>
                                          <p:attrName>style.visibility</p:attrName>
                                        </p:attrNameLst>
                                      </p:cBhvr>
                                      <p:to>
                                        <p:strVal val="visible"/>
                                      </p:to>
                                    </p:set>
                                    <p:animEffect transition="in" filter="wipe(left)">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iterate type="lt">
                                    <p:tmPct val="10000"/>
                                  </p:iterate>
                                  <p:childTnLst>
                                    <p:set>
                                      <p:cBhvr>
                                        <p:cTn id="48" dur="1" fill="hold">
                                          <p:stCondLst>
                                            <p:cond delay="0"/>
                                          </p:stCondLst>
                                        </p:cTn>
                                        <p:tgtEl>
                                          <p:spTgt spid="3">
                                            <p:txEl>
                                              <p:pRg st="9" end="9"/>
                                            </p:txEl>
                                          </p:spTgt>
                                        </p:tgtEl>
                                        <p:attrNameLst>
                                          <p:attrName>style.visibility</p:attrName>
                                        </p:attrNameLst>
                                      </p:cBhvr>
                                      <p:to>
                                        <p:strVal val="visible"/>
                                      </p:to>
                                    </p:set>
                                    <p:animEffect transition="in" filter="wipe(left)">
                                      <p:cBhvr>
                                        <p:cTn id="49" dur="500"/>
                                        <p:tgtEl>
                                          <p:spTgt spid="3">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iterate type="lt">
                                    <p:tmPct val="10000"/>
                                  </p:iterate>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wipe(left)">
                                      <p:cBhvr>
                                        <p:cTn id="54" dur="500"/>
                                        <p:tgtEl>
                                          <p:spTgt spid="3">
                                            <p:txEl>
                                              <p:pRg st="10" end="1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iterate type="lt">
                                    <p:tmPct val="10000"/>
                                  </p:iterate>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wipe(left)">
                                      <p:cBhvr>
                                        <p:cTn id="59" dur="500"/>
                                        <p:tgtEl>
                                          <p:spTgt spid="3">
                                            <p:txEl>
                                              <p:pRg st="11" end="1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iterate type="lt">
                                    <p:tmPct val="10000"/>
                                  </p:iterate>
                                  <p:childTnLst>
                                    <p:set>
                                      <p:cBhvr>
                                        <p:cTn id="63" dur="1" fill="hold">
                                          <p:stCondLst>
                                            <p:cond delay="0"/>
                                          </p:stCondLst>
                                        </p:cTn>
                                        <p:tgtEl>
                                          <p:spTgt spid="3">
                                            <p:txEl>
                                              <p:pRg st="12" end="12"/>
                                            </p:txEl>
                                          </p:spTgt>
                                        </p:tgtEl>
                                        <p:attrNameLst>
                                          <p:attrName>style.visibility</p:attrName>
                                        </p:attrNameLst>
                                      </p:cBhvr>
                                      <p:to>
                                        <p:strVal val="visible"/>
                                      </p:to>
                                    </p:set>
                                    <p:animEffect transition="in" filter="wipe(left)">
                                      <p:cBhvr>
                                        <p:cTn id="64" dur="500"/>
                                        <p:tgtEl>
                                          <p:spTgt spid="3">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iterate type="lt">
                                    <p:tmPct val="10000"/>
                                  </p:iterate>
                                  <p:childTnLst>
                                    <p:set>
                                      <p:cBhvr>
                                        <p:cTn id="68" dur="1" fill="hold">
                                          <p:stCondLst>
                                            <p:cond delay="0"/>
                                          </p:stCondLst>
                                        </p:cTn>
                                        <p:tgtEl>
                                          <p:spTgt spid="3">
                                            <p:txEl>
                                              <p:pRg st="13" end="13"/>
                                            </p:txEl>
                                          </p:spTgt>
                                        </p:tgtEl>
                                        <p:attrNameLst>
                                          <p:attrName>style.visibility</p:attrName>
                                        </p:attrNameLst>
                                      </p:cBhvr>
                                      <p:to>
                                        <p:strVal val="visible"/>
                                      </p:to>
                                    </p:set>
                                    <p:animEffect transition="in" filter="wipe(left)">
                                      <p:cBhvr>
                                        <p:cTn id="6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42953-16A2-42DF-2B88-1C4AE68598B3}"/>
              </a:ext>
            </a:extLst>
          </p:cNvPr>
          <p:cNvSpPr/>
          <p:nvPr/>
        </p:nvSpPr>
        <p:spPr>
          <a:xfrm>
            <a:off x="152400" y="190499"/>
            <a:ext cx="4453465" cy="536702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2000" dirty="0" err="1">
                <a:solidFill>
                  <a:srgbClr val="00CDCD"/>
                </a:solidFill>
                <a:latin typeface="D"/>
              </a:rPr>
              <a:t>apiVersion</a:t>
            </a:r>
            <a:r>
              <a:rPr lang="en-US" sz="2000" dirty="0">
                <a:solidFill>
                  <a:srgbClr val="00CDCD"/>
                </a:solidFill>
                <a:latin typeface="D"/>
              </a:rPr>
              <a:t>: v1</a:t>
            </a:r>
          </a:p>
          <a:p>
            <a:r>
              <a:rPr lang="en-US" sz="2000" dirty="0">
                <a:solidFill>
                  <a:srgbClr val="00CDCD"/>
                </a:solidFill>
                <a:latin typeface="D"/>
              </a:rPr>
              <a:t>kind: </a:t>
            </a:r>
            <a:r>
              <a:rPr lang="en-US" sz="2000" dirty="0" err="1">
                <a:solidFill>
                  <a:srgbClr val="00CDCD"/>
                </a:solidFill>
                <a:latin typeface="D"/>
              </a:rPr>
              <a:t>PersistentVolume</a:t>
            </a:r>
            <a:endParaRPr lang="en-US" sz="2000" dirty="0">
              <a:solidFill>
                <a:srgbClr val="00CDCD"/>
              </a:solidFill>
              <a:latin typeface="D"/>
            </a:endParaRPr>
          </a:p>
          <a:p>
            <a:r>
              <a:rPr lang="en-US" sz="2000" dirty="0">
                <a:solidFill>
                  <a:srgbClr val="00CDCD"/>
                </a:solidFill>
                <a:latin typeface="D"/>
              </a:rPr>
              <a:t>metadata: </a:t>
            </a:r>
          </a:p>
          <a:p>
            <a:r>
              <a:rPr lang="en-US" sz="2000" dirty="0">
                <a:solidFill>
                  <a:srgbClr val="00CDCD"/>
                </a:solidFill>
                <a:latin typeface="D"/>
              </a:rPr>
              <a:t>  name: </a:t>
            </a:r>
            <a:r>
              <a:rPr lang="en-US" sz="2000" dirty="0" err="1">
                <a:solidFill>
                  <a:srgbClr val="00CDCD"/>
                </a:solidFill>
                <a:latin typeface="D"/>
              </a:rPr>
              <a:t>nfs-pv</a:t>
            </a:r>
            <a:endParaRPr lang="en-US" sz="2000" dirty="0">
              <a:solidFill>
                <a:srgbClr val="00CDCD"/>
              </a:solidFill>
              <a:latin typeface="D"/>
            </a:endParaRPr>
          </a:p>
          <a:p>
            <a:r>
              <a:rPr lang="en-US" sz="2000" dirty="0">
                <a:solidFill>
                  <a:srgbClr val="00CDCD"/>
                </a:solidFill>
                <a:latin typeface="D"/>
              </a:rPr>
              <a:t>spec:</a:t>
            </a:r>
          </a:p>
          <a:p>
            <a:r>
              <a:rPr lang="en-US" sz="2000" dirty="0">
                <a:solidFill>
                  <a:srgbClr val="00CDCD"/>
                </a:solidFill>
                <a:latin typeface="D"/>
              </a:rPr>
              <a:t>  </a:t>
            </a:r>
            <a:r>
              <a:rPr lang="en-US" sz="2000" dirty="0" err="1">
                <a:solidFill>
                  <a:srgbClr val="00CDCD"/>
                </a:solidFill>
                <a:latin typeface="D"/>
              </a:rPr>
              <a:t>accessModes</a:t>
            </a:r>
            <a:r>
              <a:rPr lang="en-US" sz="2000" dirty="0">
                <a:solidFill>
                  <a:srgbClr val="00CDCD"/>
                </a:solidFill>
                <a:latin typeface="D"/>
              </a:rPr>
              <a:t>:</a:t>
            </a:r>
          </a:p>
          <a:p>
            <a:r>
              <a:rPr lang="en-US" sz="2000" dirty="0">
                <a:solidFill>
                  <a:srgbClr val="00CDCD"/>
                </a:solidFill>
                <a:latin typeface="D"/>
              </a:rPr>
              <a:t>    - </a:t>
            </a:r>
            <a:r>
              <a:rPr lang="en-US" sz="2000" dirty="0" err="1">
                <a:solidFill>
                  <a:srgbClr val="00CDCD"/>
                </a:solidFill>
                <a:latin typeface="D"/>
              </a:rPr>
              <a:t>ReadWriteMany</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persistentVolumeReclaimPolicy</a:t>
            </a:r>
            <a:r>
              <a:rPr lang="en-US" sz="2000" dirty="0">
                <a:solidFill>
                  <a:srgbClr val="00CDCD"/>
                </a:solidFill>
                <a:latin typeface="D"/>
              </a:rPr>
              <a:t>: Recycle</a:t>
            </a:r>
          </a:p>
          <a:p>
            <a:r>
              <a:rPr lang="en-US" sz="2000" dirty="0">
                <a:solidFill>
                  <a:srgbClr val="00CDCD"/>
                </a:solidFill>
                <a:latin typeface="D"/>
              </a:rPr>
              <a:t>  capacity:</a:t>
            </a:r>
          </a:p>
          <a:p>
            <a:r>
              <a:rPr lang="en-US" sz="2000" dirty="0">
                <a:solidFill>
                  <a:srgbClr val="00CDCD"/>
                </a:solidFill>
                <a:latin typeface="D"/>
              </a:rPr>
              <a:t>    storage: 3Gi</a:t>
            </a:r>
          </a:p>
          <a:p>
            <a:r>
              <a:rPr lang="en-US" sz="2000" dirty="0">
                <a:solidFill>
                  <a:srgbClr val="00CDCD"/>
                </a:solidFill>
                <a:latin typeface="D"/>
              </a:rPr>
              <a:t>  </a:t>
            </a:r>
            <a:r>
              <a:rPr lang="en-US" sz="2000" dirty="0" err="1">
                <a:solidFill>
                  <a:srgbClr val="00CDCD"/>
                </a:solidFill>
                <a:latin typeface="D"/>
              </a:rPr>
              <a:t>volumeMode</a:t>
            </a:r>
            <a:r>
              <a:rPr lang="en-US" sz="2000" dirty="0">
                <a:solidFill>
                  <a:srgbClr val="00CDCD"/>
                </a:solidFill>
                <a:latin typeface="D"/>
              </a:rPr>
              <a:t>: Filesystem</a:t>
            </a:r>
          </a:p>
          <a:p>
            <a:r>
              <a:rPr lang="en-US" sz="2000" dirty="0">
                <a:solidFill>
                  <a:srgbClr val="00CDCD"/>
                </a:solidFill>
                <a:latin typeface="D"/>
              </a:rPr>
              <a:t>  </a:t>
            </a:r>
            <a:r>
              <a:rPr lang="en-US" sz="2000" dirty="0" err="1">
                <a:solidFill>
                  <a:srgbClr val="00CDCD"/>
                </a:solidFill>
                <a:latin typeface="D"/>
              </a:rPr>
              <a:t>nfs</a:t>
            </a:r>
            <a:r>
              <a:rPr lang="en-US" sz="2000" dirty="0">
                <a:solidFill>
                  <a:srgbClr val="00CDCD"/>
                </a:solidFill>
                <a:latin typeface="D"/>
              </a:rPr>
              <a:t>:</a:t>
            </a:r>
          </a:p>
          <a:p>
            <a:r>
              <a:rPr lang="en-US" sz="2000" dirty="0">
                <a:solidFill>
                  <a:srgbClr val="00CDCD"/>
                </a:solidFill>
                <a:latin typeface="D"/>
              </a:rPr>
              <a:t>    path: /home/</a:t>
            </a:r>
            <a:r>
              <a:rPr lang="en-US" sz="2000" dirty="0" err="1">
                <a:solidFill>
                  <a:srgbClr val="00CDCD"/>
                </a:solidFill>
                <a:latin typeface="D"/>
              </a:rPr>
              <a:t>nfssharedata</a:t>
            </a:r>
            <a:endParaRPr lang="en-US" sz="2000" dirty="0">
              <a:solidFill>
                <a:srgbClr val="00CDCD"/>
              </a:solidFill>
              <a:latin typeface="D"/>
            </a:endParaRPr>
          </a:p>
          <a:p>
            <a:r>
              <a:rPr lang="en-US" sz="2000" dirty="0">
                <a:solidFill>
                  <a:srgbClr val="00CDCD"/>
                </a:solidFill>
                <a:latin typeface="D"/>
              </a:rPr>
              <a:t>    server: 192.168.1.34</a:t>
            </a:r>
          </a:p>
          <a:p>
            <a:r>
              <a:rPr lang="en-US" sz="2000" dirty="0">
                <a:solidFill>
                  <a:srgbClr val="00CDCD"/>
                </a:solidFill>
                <a:latin typeface="D"/>
              </a:rPr>
              <a:t>  </a:t>
            </a:r>
            <a:r>
              <a:rPr lang="en-US" sz="2000" dirty="0" err="1">
                <a:solidFill>
                  <a:srgbClr val="00CDCD"/>
                </a:solidFill>
                <a:latin typeface="D"/>
              </a:rPr>
              <a:t>storageClassName</a:t>
            </a:r>
            <a:r>
              <a:rPr lang="en-US" sz="2000" dirty="0">
                <a:solidFill>
                  <a:srgbClr val="00CDCD"/>
                </a:solidFill>
                <a:latin typeface="D"/>
              </a:rPr>
              <a:t>: </a:t>
            </a:r>
            <a:r>
              <a:rPr lang="en-US" sz="2000" dirty="0" err="1">
                <a:solidFill>
                  <a:srgbClr val="00CDCD"/>
                </a:solidFill>
                <a:latin typeface="D"/>
              </a:rPr>
              <a:t>nfs</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mountOptions</a:t>
            </a:r>
            <a:r>
              <a:rPr lang="en-US" sz="2000" dirty="0">
                <a:solidFill>
                  <a:srgbClr val="00CDCD"/>
                </a:solidFill>
                <a:latin typeface="D"/>
              </a:rPr>
              <a:t>:</a:t>
            </a:r>
          </a:p>
          <a:p>
            <a:r>
              <a:rPr lang="en-US" sz="2000" dirty="0">
                <a:solidFill>
                  <a:srgbClr val="00CDCD"/>
                </a:solidFill>
                <a:latin typeface="D"/>
              </a:rPr>
              <a:t>    - hard</a:t>
            </a:r>
          </a:p>
          <a:p>
            <a:r>
              <a:rPr lang="en-US" sz="2000" dirty="0">
                <a:solidFill>
                  <a:srgbClr val="00CDCD"/>
                </a:solidFill>
                <a:latin typeface="D"/>
              </a:rPr>
              <a:t>    - </a:t>
            </a:r>
            <a:r>
              <a:rPr lang="en-US" sz="2000" dirty="0" err="1">
                <a:solidFill>
                  <a:srgbClr val="00CDCD"/>
                </a:solidFill>
                <a:latin typeface="D"/>
              </a:rPr>
              <a:t>nfsvers</a:t>
            </a:r>
            <a:r>
              <a:rPr lang="en-US" sz="2000" dirty="0">
                <a:solidFill>
                  <a:srgbClr val="00CDCD"/>
                </a:solidFill>
                <a:latin typeface="D"/>
              </a:rPr>
              <a:t>=4.1</a:t>
            </a:r>
            <a:endParaRPr lang="en-US" sz="2000" dirty="0"/>
          </a:p>
        </p:txBody>
      </p:sp>
      <p:sp>
        <p:nvSpPr>
          <p:cNvPr id="3" name="Rectangle 2">
            <a:extLst>
              <a:ext uri="{FF2B5EF4-FFF2-40B4-BE49-F238E27FC236}">
                <a16:creationId xmlns:a16="http://schemas.microsoft.com/office/drawing/2014/main" id="{501C822F-356B-8E64-A080-EFE8FEA1CADF}"/>
              </a:ext>
            </a:extLst>
          </p:cNvPr>
          <p:cNvSpPr/>
          <p:nvPr/>
        </p:nvSpPr>
        <p:spPr>
          <a:xfrm>
            <a:off x="4605865" y="108373"/>
            <a:ext cx="7586135" cy="5293361"/>
          </a:xfrm>
          <a:prstGeom prst="rect">
            <a:avLst/>
          </a:prstGeom>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pPr marL="285750" indent="-285750">
              <a:buFont typeface="Arial" panose="020B0604020202020204" pitchFamily="34" charset="0"/>
              <a:buChar char="•"/>
            </a:pPr>
            <a:r>
              <a:rPr lang="en-US" sz="2400" dirty="0"/>
              <a:t>Class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000" dirty="0"/>
              <a:t>A PV can have a class, which is specified by setting the </a:t>
            </a:r>
            <a:r>
              <a:rPr lang="en-US" sz="2000" dirty="0" err="1"/>
              <a:t>storageClassName</a:t>
            </a:r>
            <a:r>
              <a:rPr lang="en-US" sz="2000" dirty="0"/>
              <a:t> attribute to the name of a StorageClass.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PV of a particular class can only be bound to PVCs requesting that class.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PV with no </a:t>
            </a:r>
            <a:r>
              <a:rPr lang="en-US" sz="2000" dirty="0" err="1"/>
              <a:t>storageClassName</a:t>
            </a:r>
            <a:r>
              <a:rPr lang="en-US" sz="2000" dirty="0"/>
              <a:t> has no class and can only be bound to PVCs that request no particular class.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the past, the annotation volume.beta.kubernetes.io/</a:t>
            </a:r>
            <a:r>
              <a:rPr lang="en-US" sz="2000" b="1" dirty="0">
                <a:solidFill>
                  <a:schemeClr val="accent2"/>
                </a:solidFill>
              </a:rPr>
              <a:t>storage-class</a:t>
            </a:r>
            <a:r>
              <a:rPr lang="en-US" sz="2000" dirty="0"/>
              <a:t> was used instead of the </a:t>
            </a:r>
            <a:r>
              <a:rPr lang="en-US" sz="2000" dirty="0" err="1">
                <a:solidFill>
                  <a:schemeClr val="accent2"/>
                </a:solidFill>
              </a:rPr>
              <a:t>storageClassName</a:t>
            </a:r>
            <a:r>
              <a:rPr lang="en-US" sz="2000" dirty="0"/>
              <a:t> attribute. This </a:t>
            </a:r>
            <a:r>
              <a:rPr lang="en-US" sz="2000" dirty="0">
                <a:solidFill>
                  <a:schemeClr val="accent2"/>
                </a:solidFill>
              </a:rPr>
              <a:t>annotation is still working; </a:t>
            </a:r>
            <a:r>
              <a:rPr lang="en-US" sz="2000" dirty="0"/>
              <a:t>however, it will become fully </a:t>
            </a:r>
            <a:r>
              <a:rPr lang="en-US" sz="2000" dirty="0">
                <a:solidFill>
                  <a:schemeClr val="accent2"/>
                </a:solidFill>
              </a:rPr>
              <a:t>deprecated</a:t>
            </a:r>
            <a:r>
              <a:rPr lang="en-US" sz="2000" dirty="0"/>
              <a:t> in a future Kubernetes release.</a:t>
            </a:r>
          </a:p>
        </p:txBody>
      </p:sp>
      <p:sp>
        <p:nvSpPr>
          <p:cNvPr id="4" name="Rectangle 3">
            <a:extLst>
              <a:ext uri="{FF2B5EF4-FFF2-40B4-BE49-F238E27FC236}">
                <a16:creationId xmlns:a16="http://schemas.microsoft.com/office/drawing/2014/main" id="{2C750D6C-A77A-7980-267D-1102A333680D}"/>
              </a:ext>
            </a:extLst>
          </p:cNvPr>
          <p:cNvSpPr/>
          <p:nvPr/>
        </p:nvSpPr>
        <p:spPr>
          <a:xfrm>
            <a:off x="304800" y="4500412"/>
            <a:ext cx="2499360"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8A7C4E-219F-D2D7-7DC2-57994A931E70}"/>
              </a:ext>
            </a:extLst>
          </p:cNvPr>
          <p:cNvSpPr/>
          <p:nvPr/>
        </p:nvSpPr>
        <p:spPr>
          <a:xfrm>
            <a:off x="294640" y="4774732"/>
            <a:ext cx="1727200"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27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2E5033F1-84AF-FAAF-FA06-3AE57C23CFC4}"/>
              </a:ext>
            </a:extLst>
          </p:cNvPr>
          <p:cNvSpPr/>
          <p:nvPr/>
        </p:nvSpPr>
        <p:spPr>
          <a:xfrm>
            <a:off x="1380526" y="938479"/>
            <a:ext cx="2701284" cy="441154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3" name="Rectangle: Diagonal Corners Rounded 2">
            <a:extLst>
              <a:ext uri="{FF2B5EF4-FFF2-40B4-BE49-F238E27FC236}">
                <a16:creationId xmlns:a16="http://schemas.microsoft.com/office/drawing/2014/main" id="{09E1DAE4-1634-4074-D89F-FE135CB40CE2}"/>
              </a:ext>
            </a:extLst>
          </p:cNvPr>
          <p:cNvSpPr/>
          <p:nvPr/>
        </p:nvSpPr>
        <p:spPr>
          <a:xfrm>
            <a:off x="4625042" y="938479"/>
            <a:ext cx="2701284" cy="441154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4" name="Rectangle 3">
            <a:extLst>
              <a:ext uri="{FF2B5EF4-FFF2-40B4-BE49-F238E27FC236}">
                <a16:creationId xmlns:a16="http://schemas.microsoft.com/office/drawing/2014/main" id="{AC4BB8B6-2521-6C13-D851-241094A72E26}"/>
              </a:ext>
            </a:extLst>
          </p:cNvPr>
          <p:cNvSpPr/>
          <p:nvPr/>
        </p:nvSpPr>
        <p:spPr>
          <a:xfrm>
            <a:off x="802162" y="1329682"/>
            <a:ext cx="7119578" cy="3302284"/>
          </a:xfrm>
          <a:prstGeom prst="rect">
            <a:avLst/>
          </a:prstGeom>
          <a:solidFill>
            <a:srgbClr val="9E6A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5" name="TextBox 4">
            <a:extLst>
              <a:ext uri="{FF2B5EF4-FFF2-40B4-BE49-F238E27FC236}">
                <a16:creationId xmlns:a16="http://schemas.microsoft.com/office/drawing/2014/main" id="{B24A21F6-566E-6B1A-6B8C-E5B8FF518E97}"/>
              </a:ext>
            </a:extLst>
          </p:cNvPr>
          <p:cNvSpPr txBox="1"/>
          <p:nvPr/>
        </p:nvSpPr>
        <p:spPr>
          <a:xfrm>
            <a:off x="1336410" y="5110118"/>
            <a:ext cx="1687527" cy="379591"/>
          </a:xfrm>
          <a:prstGeom prst="rect">
            <a:avLst/>
          </a:prstGeom>
          <a:noFill/>
        </p:spPr>
        <p:txBody>
          <a:bodyPr wrap="square" rtlCol="0">
            <a:spAutoFit/>
          </a:bodyPr>
          <a:lstStyle/>
          <a:p>
            <a:r>
              <a:rPr lang="en-US" sz="2800" baseline="30000" dirty="0"/>
              <a:t>Worker Node 1</a:t>
            </a:r>
          </a:p>
        </p:txBody>
      </p:sp>
      <p:sp>
        <p:nvSpPr>
          <p:cNvPr id="7" name="TextBox 6">
            <a:extLst>
              <a:ext uri="{FF2B5EF4-FFF2-40B4-BE49-F238E27FC236}">
                <a16:creationId xmlns:a16="http://schemas.microsoft.com/office/drawing/2014/main" id="{12471AB4-C424-A1EE-DB9E-2A6A00934A11}"/>
              </a:ext>
            </a:extLst>
          </p:cNvPr>
          <p:cNvSpPr txBox="1"/>
          <p:nvPr/>
        </p:nvSpPr>
        <p:spPr>
          <a:xfrm>
            <a:off x="4617021" y="5113796"/>
            <a:ext cx="1687527" cy="379591"/>
          </a:xfrm>
          <a:prstGeom prst="rect">
            <a:avLst/>
          </a:prstGeom>
          <a:noFill/>
        </p:spPr>
        <p:txBody>
          <a:bodyPr wrap="square" rtlCol="0">
            <a:spAutoFit/>
          </a:bodyPr>
          <a:lstStyle/>
          <a:p>
            <a:r>
              <a:rPr lang="en-US" sz="2800" baseline="30000" dirty="0"/>
              <a:t>Worker Node 2</a:t>
            </a:r>
          </a:p>
        </p:txBody>
      </p:sp>
      <p:sp>
        <p:nvSpPr>
          <p:cNvPr id="9" name="TextBox 8">
            <a:extLst>
              <a:ext uri="{FF2B5EF4-FFF2-40B4-BE49-F238E27FC236}">
                <a16:creationId xmlns:a16="http://schemas.microsoft.com/office/drawing/2014/main" id="{78409DB7-B80F-B0B0-54E0-4D7F78F2FCAA}"/>
              </a:ext>
            </a:extLst>
          </p:cNvPr>
          <p:cNvSpPr txBox="1"/>
          <p:nvPr/>
        </p:nvSpPr>
        <p:spPr>
          <a:xfrm>
            <a:off x="1380526" y="5365759"/>
            <a:ext cx="1210274" cy="235962"/>
          </a:xfrm>
          <a:prstGeom prst="rect">
            <a:avLst/>
          </a:prstGeom>
          <a:noFill/>
          <a:ln w="19050">
            <a:solidFill>
              <a:schemeClr val="tx1"/>
            </a:solidFill>
          </a:ln>
        </p:spPr>
        <p:txBody>
          <a:bodyPr wrap="square" rtlCol="0">
            <a:spAutoFit/>
          </a:bodyPr>
          <a:lstStyle/>
          <a:p>
            <a:r>
              <a:rPr lang="en-US" sz="1400" baseline="30000" dirty="0"/>
              <a:t>VM: 192.168.1.31</a:t>
            </a:r>
          </a:p>
        </p:txBody>
      </p:sp>
      <p:sp>
        <p:nvSpPr>
          <p:cNvPr id="10" name="TextBox 9">
            <a:extLst>
              <a:ext uri="{FF2B5EF4-FFF2-40B4-BE49-F238E27FC236}">
                <a16:creationId xmlns:a16="http://schemas.microsoft.com/office/drawing/2014/main" id="{6727D637-5DCE-14A7-E835-50096BF82232}"/>
              </a:ext>
            </a:extLst>
          </p:cNvPr>
          <p:cNvSpPr txBox="1"/>
          <p:nvPr/>
        </p:nvSpPr>
        <p:spPr>
          <a:xfrm>
            <a:off x="4625042" y="5366151"/>
            <a:ext cx="1334600" cy="235570"/>
          </a:xfrm>
          <a:prstGeom prst="rect">
            <a:avLst/>
          </a:prstGeom>
          <a:noFill/>
          <a:ln w="12700">
            <a:solidFill>
              <a:schemeClr val="tx1"/>
            </a:solidFill>
          </a:ln>
        </p:spPr>
        <p:txBody>
          <a:bodyPr wrap="square" rtlCol="0">
            <a:spAutoFit/>
          </a:bodyPr>
          <a:lstStyle/>
          <a:p>
            <a:r>
              <a:rPr lang="en-US" sz="1400" baseline="30000" dirty="0"/>
              <a:t>VM: 192.168.1.32</a:t>
            </a:r>
          </a:p>
        </p:txBody>
      </p:sp>
      <p:pic>
        <p:nvPicPr>
          <p:cNvPr id="12" name="Picture 11">
            <a:extLst>
              <a:ext uri="{FF2B5EF4-FFF2-40B4-BE49-F238E27FC236}">
                <a16:creationId xmlns:a16="http://schemas.microsoft.com/office/drawing/2014/main" id="{9B2640C6-D543-B55E-0367-21BF8BDCD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456" y="1368291"/>
            <a:ext cx="1166430" cy="1129984"/>
          </a:xfrm>
          <a:prstGeom prst="rect">
            <a:avLst/>
          </a:prstGeom>
        </p:spPr>
      </p:pic>
      <p:pic>
        <p:nvPicPr>
          <p:cNvPr id="14" name="Picture 13">
            <a:extLst>
              <a:ext uri="{FF2B5EF4-FFF2-40B4-BE49-F238E27FC236}">
                <a16:creationId xmlns:a16="http://schemas.microsoft.com/office/drawing/2014/main" id="{89D64846-494B-4498-3D86-A2948F1F2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991" y="2362076"/>
            <a:ext cx="1022406" cy="990460"/>
          </a:xfrm>
          <a:prstGeom prst="rect">
            <a:avLst/>
          </a:prstGeom>
        </p:spPr>
      </p:pic>
      <p:pic>
        <p:nvPicPr>
          <p:cNvPr id="16" name="Picture 15">
            <a:extLst>
              <a:ext uri="{FF2B5EF4-FFF2-40B4-BE49-F238E27FC236}">
                <a16:creationId xmlns:a16="http://schemas.microsoft.com/office/drawing/2014/main" id="{702F04D9-195E-2BAE-2E07-66D3300EC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435" y="2912937"/>
            <a:ext cx="1065419" cy="1032126"/>
          </a:xfrm>
          <a:prstGeom prst="rect">
            <a:avLst/>
          </a:prstGeom>
        </p:spPr>
      </p:pic>
      <p:pic>
        <p:nvPicPr>
          <p:cNvPr id="18" name="Picture 17">
            <a:extLst>
              <a:ext uri="{FF2B5EF4-FFF2-40B4-BE49-F238E27FC236}">
                <a16:creationId xmlns:a16="http://schemas.microsoft.com/office/drawing/2014/main" id="{66838191-61D5-4D02-A3C0-D0CAAB332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242" y="3449221"/>
            <a:ext cx="1060995" cy="1027851"/>
          </a:xfrm>
          <a:prstGeom prst="rect">
            <a:avLst/>
          </a:prstGeom>
        </p:spPr>
      </p:pic>
      <p:sp>
        <p:nvSpPr>
          <p:cNvPr id="6" name="Speech Bubble: Rectangle with Corners Rounded 5">
            <a:extLst>
              <a:ext uri="{FF2B5EF4-FFF2-40B4-BE49-F238E27FC236}">
                <a16:creationId xmlns:a16="http://schemas.microsoft.com/office/drawing/2014/main" id="{2025BB91-016F-CBAC-D5F8-A8D55DF92595}"/>
              </a:ext>
            </a:extLst>
          </p:cNvPr>
          <p:cNvSpPr/>
          <p:nvPr/>
        </p:nvSpPr>
        <p:spPr>
          <a:xfrm>
            <a:off x="6638602" y="3201139"/>
            <a:ext cx="2687538" cy="697038"/>
          </a:xfrm>
          <a:prstGeom prst="wedgeRoundRectCallout">
            <a:avLst>
              <a:gd name="adj1" fmla="val -79115"/>
              <a:gd name="adj2" fmla="val 52765"/>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mkdir</a:t>
            </a:r>
            <a:r>
              <a:rPr lang="en-US" b="1" dirty="0">
                <a:solidFill>
                  <a:schemeClr val="tx1"/>
                </a:solidFill>
              </a:rPr>
              <a:t> /data</a:t>
            </a:r>
          </a:p>
          <a:p>
            <a:r>
              <a:rPr lang="en-US" b="1" dirty="0">
                <a:solidFill>
                  <a:schemeClr val="tx1"/>
                </a:solidFill>
              </a:rPr>
              <a:t>touch  file1.txt  file2.txt</a:t>
            </a:r>
          </a:p>
        </p:txBody>
      </p:sp>
    </p:spTree>
    <p:extLst>
      <p:ext uri="{BB962C8B-B14F-4D97-AF65-F5344CB8AC3E}">
        <p14:creationId xmlns:p14="http://schemas.microsoft.com/office/powerpoint/2010/main" val="179117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0-#ppt_h/2"/>
                                          </p:val>
                                        </p:tav>
                                        <p:tav tm="100000">
                                          <p:val>
                                            <p:strVal val="#ppt_y"/>
                                          </p:val>
                                        </p:tav>
                                      </p:tavLst>
                                    </p:anim>
                                  </p:childTnLst>
                                </p:cTn>
                              </p:par>
                            </p:childTnLst>
                          </p:cTn>
                        </p:par>
                        <p:par>
                          <p:cTn id="30" fill="hold">
                            <p:stCondLst>
                              <p:cond delay="1000"/>
                            </p:stCondLst>
                            <p:childTnLst>
                              <p:par>
                                <p:cTn id="31" presetID="2" presetClass="entr" presetSubtype="8"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0-#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47"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47"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anim calcmode="lin" valueType="num">
                                      <p:cBhvr>
                                        <p:cTn id="59" dur="1000" fill="hold"/>
                                        <p:tgtEl>
                                          <p:spTgt spid="12"/>
                                        </p:tgtEl>
                                        <p:attrNameLst>
                                          <p:attrName>ppt_x</p:attrName>
                                        </p:attrNameLst>
                                      </p:cBhvr>
                                      <p:tavLst>
                                        <p:tav tm="0">
                                          <p:val>
                                            <p:strVal val="#ppt_x"/>
                                          </p:val>
                                        </p:tav>
                                        <p:tav tm="100000">
                                          <p:val>
                                            <p:strVal val="#ppt_x"/>
                                          </p:val>
                                        </p:tav>
                                      </p:tavLst>
                                    </p:anim>
                                    <p:anim calcmode="lin" valueType="num">
                                      <p:cBhvr>
                                        <p:cTn id="6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par>
                          <p:cTn id="65" fill="hold">
                            <p:stCondLst>
                              <p:cond delay="0"/>
                            </p:stCondLst>
                            <p:childTnLst>
                              <p:par>
                                <p:cTn id="66" presetID="22" presetClass="entr" presetSubtype="8" fill="hold" nodeType="afterEffect">
                                  <p:stCondLst>
                                    <p:cond delay="0"/>
                                  </p:stCondLst>
                                  <p:iterate type="lt">
                                    <p:tmPct val="10000"/>
                                  </p:iterate>
                                  <p:childTnLst>
                                    <p:set>
                                      <p:cBhvr>
                                        <p:cTn id="67" dur="1" fill="hold">
                                          <p:stCondLst>
                                            <p:cond delay="0"/>
                                          </p:stCondLst>
                                        </p:cTn>
                                        <p:tgtEl>
                                          <p:spTgt spid="6">
                                            <p:txEl>
                                              <p:pRg st="0" end="0"/>
                                            </p:txEl>
                                          </p:spTgt>
                                        </p:tgtEl>
                                        <p:attrNameLst>
                                          <p:attrName>style.visibility</p:attrName>
                                        </p:attrNameLst>
                                      </p:cBhvr>
                                      <p:to>
                                        <p:strVal val="visible"/>
                                      </p:to>
                                    </p:set>
                                    <p:animEffect transition="in" filter="wipe(left)">
                                      <p:cBhvr>
                                        <p:cTn id="68" dur="500"/>
                                        <p:tgtEl>
                                          <p:spTgt spid="6">
                                            <p:txEl>
                                              <p:pRg st="0" end="0"/>
                                            </p:txEl>
                                          </p:spTgt>
                                        </p:tgtEl>
                                      </p:cBhvr>
                                    </p:animEffect>
                                  </p:childTnLst>
                                </p:cTn>
                              </p:par>
                            </p:childTnLst>
                          </p:cTn>
                        </p:par>
                        <p:par>
                          <p:cTn id="69" fill="hold">
                            <p:stCondLst>
                              <p:cond delay="950"/>
                            </p:stCondLst>
                            <p:childTnLst>
                              <p:par>
                                <p:cTn id="70" presetID="22" presetClass="entr" presetSubtype="8" fill="hold" nodeType="afterEffect">
                                  <p:stCondLst>
                                    <p:cond delay="0"/>
                                  </p:stCondLst>
                                  <p:iterate type="lt">
                                    <p:tmPct val="10000"/>
                                  </p:iterate>
                                  <p:childTnLst>
                                    <p:set>
                                      <p:cBhvr>
                                        <p:cTn id="71" dur="1" fill="hold">
                                          <p:stCondLst>
                                            <p:cond delay="0"/>
                                          </p:stCondLst>
                                        </p:cTn>
                                        <p:tgtEl>
                                          <p:spTgt spid="6">
                                            <p:txEl>
                                              <p:pRg st="1" end="1"/>
                                            </p:txEl>
                                          </p:spTgt>
                                        </p:tgtEl>
                                        <p:attrNameLst>
                                          <p:attrName>style.visibility</p:attrName>
                                        </p:attrNameLst>
                                      </p:cBhvr>
                                      <p:to>
                                        <p:strVal val="visible"/>
                                      </p:to>
                                    </p:set>
                                    <p:animEffect transition="in" filter="wipe(left)">
                                      <p:cBhvr>
                                        <p:cTn id="72" dur="500"/>
                                        <p:tgtEl>
                                          <p:spTgt spid="6">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nodeType="clickEffect">
                                  <p:stCondLst>
                                    <p:cond delay="0"/>
                                  </p:stCondLst>
                                  <p:childTnLst>
                                    <p:anim calcmode="lin" valueType="num">
                                      <p:cBhvr additive="base">
                                        <p:cTn id="76" dur="500"/>
                                        <p:tgtEl>
                                          <p:spTgt spid="18"/>
                                        </p:tgtEl>
                                        <p:attrNameLst>
                                          <p:attrName>ppt_x</p:attrName>
                                        </p:attrNameLst>
                                      </p:cBhvr>
                                      <p:tavLst>
                                        <p:tav tm="0">
                                          <p:val>
                                            <p:strVal val="ppt_x"/>
                                          </p:val>
                                        </p:tav>
                                        <p:tav tm="100000">
                                          <p:val>
                                            <p:strVal val="ppt_x"/>
                                          </p:val>
                                        </p:tav>
                                      </p:tavLst>
                                    </p:anim>
                                    <p:anim calcmode="lin" valueType="num">
                                      <p:cBhvr additive="base">
                                        <p:cTn id="77" dur="500"/>
                                        <p:tgtEl>
                                          <p:spTgt spid="18"/>
                                        </p:tgtEl>
                                        <p:attrNameLst>
                                          <p:attrName>ppt_y</p:attrName>
                                        </p:attrNameLst>
                                      </p:cBhvr>
                                      <p:tavLst>
                                        <p:tav tm="0">
                                          <p:val>
                                            <p:strVal val="ppt_y"/>
                                          </p:val>
                                        </p:tav>
                                        <p:tav tm="100000">
                                          <p:val>
                                            <p:strVal val="1+ppt_h/2"/>
                                          </p:val>
                                        </p:tav>
                                      </p:tavLst>
                                    </p:anim>
                                    <p:set>
                                      <p:cBhvr>
                                        <p:cTn id="78" dur="1" fill="hold">
                                          <p:stCondLst>
                                            <p:cond delay="499"/>
                                          </p:stCondLst>
                                        </p:cTn>
                                        <p:tgtEl>
                                          <p:spTgt spid="18"/>
                                        </p:tgtEl>
                                        <p:attrNameLst>
                                          <p:attrName>style.visibility</p:attrName>
                                        </p:attrNameLst>
                                      </p:cBhvr>
                                      <p:to>
                                        <p:strVal val="hidden"/>
                                      </p:to>
                                    </p:set>
                                  </p:childTnLst>
                                </p:cTn>
                              </p:par>
                              <p:par>
                                <p:cTn id="79" presetID="2" presetClass="exit" presetSubtype="4" fill="hold" grpId="1" nodeType="withEffect">
                                  <p:stCondLst>
                                    <p:cond delay="0"/>
                                  </p:stCondLst>
                                  <p:iterate type="lt">
                                    <p:tmPct val="0"/>
                                  </p:iterate>
                                  <p:childTnLst>
                                    <p:anim calcmode="lin" valueType="num">
                                      <p:cBhvr additive="base">
                                        <p:cTn id="80" dur="500"/>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1" dur="500"/>
                                        <p:tgtEl>
                                          <p:spTgt spid="6">
                                            <p:txEl>
                                              <p:pRg st="0" end="0"/>
                                            </p:txEl>
                                          </p:spTgt>
                                        </p:tgtEl>
                                        <p:attrNameLst>
                                          <p:attrName>ppt_y</p:attrName>
                                        </p:attrNameLst>
                                      </p:cBhvr>
                                      <p:tavLst>
                                        <p:tav tm="0">
                                          <p:val>
                                            <p:strVal val="ppt_y"/>
                                          </p:val>
                                        </p:tav>
                                        <p:tav tm="100000">
                                          <p:val>
                                            <p:strVal val="1+ppt_h/2"/>
                                          </p:val>
                                        </p:tav>
                                      </p:tavLst>
                                    </p:anim>
                                    <p:set>
                                      <p:cBhvr>
                                        <p:cTn id="82" dur="1" fill="hold">
                                          <p:stCondLst>
                                            <p:cond delay="499"/>
                                          </p:stCondLst>
                                        </p:cTn>
                                        <p:tgtEl>
                                          <p:spTgt spid="6">
                                            <p:txEl>
                                              <p:pRg st="0" end="0"/>
                                            </p:txEl>
                                          </p:spTgt>
                                        </p:tgtEl>
                                        <p:attrNameLst>
                                          <p:attrName>style.visibility</p:attrName>
                                        </p:attrNameLst>
                                      </p:cBhvr>
                                      <p:to>
                                        <p:strVal val="hidden"/>
                                      </p:to>
                                    </p:set>
                                  </p:childTnLst>
                                </p:cTn>
                              </p:par>
                              <p:par>
                                <p:cTn id="83" presetID="2" presetClass="exit" presetSubtype="4" fill="hold" grpId="1" nodeType="withEffect">
                                  <p:stCondLst>
                                    <p:cond delay="0"/>
                                  </p:stCondLst>
                                  <p:iterate type="lt">
                                    <p:tmPct val="0"/>
                                  </p:iterate>
                                  <p:childTnLst>
                                    <p:anim calcmode="lin" valueType="num">
                                      <p:cBhvr additive="base">
                                        <p:cTn id="84" dur="500"/>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5" dur="500"/>
                                        <p:tgtEl>
                                          <p:spTgt spid="6">
                                            <p:txEl>
                                              <p:pRg st="1" end="1"/>
                                            </p:txEl>
                                          </p:spTgt>
                                        </p:tgtEl>
                                        <p:attrNameLst>
                                          <p:attrName>ppt_y</p:attrName>
                                        </p:attrNameLst>
                                      </p:cBhvr>
                                      <p:tavLst>
                                        <p:tav tm="0">
                                          <p:val>
                                            <p:strVal val="ppt_y"/>
                                          </p:val>
                                        </p:tav>
                                        <p:tav tm="100000">
                                          <p:val>
                                            <p:strVal val="1+ppt_h/2"/>
                                          </p:val>
                                        </p:tav>
                                      </p:tavLst>
                                    </p:anim>
                                    <p:set>
                                      <p:cBhvr>
                                        <p:cTn id="86" dur="1" fill="hold">
                                          <p:stCondLst>
                                            <p:cond delay="499"/>
                                          </p:stCondLst>
                                        </p:cTn>
                                        <p:tgtEl>
                                          <p:spTgt spid="6">
                                            <p:txEl>
                                              <p:pRg st="1" end="1"/>
                                            </p:txEl>
                                          </p:spTgt>
                                        </p:tgtEl>
                                        <p:attrNameLst>
                                          <p:attrName>style.visibility</p:attrName>
                                        </p:attrNameLst>
                                      </p:cBhvr>
                                      <p:to>
                                        <p:strVal val="hidden"/>
                                      </p:to>
                                    </p:set>
                                  </p:childTnLst>
                                </p:cTn>
                              </p:par>
                              <p:par>
                                <p:cTn id="87" presetID="2" presetClass="exit" presetSubtype="4" fill="hold" grpId="1" nodeType="withEffect">
                                  <p:stCondLst>
                                    <p:cond delay="0"/>
                                  </p:stCondLst>
                                  <p:childTnLst>
                                    <p:anim calcmode="lin" valueType="num">
                                      <p:cBhvr additive="base">
                                        <p:cTn id="88" dur="500"/>
                                        <p:tgtEl>
                                          <p:spTgt spid="6">
                                            <p:bg/>
                                          </p:spTgt>
                                        </p:tgtEl>
                                        <p:attrNameLst>
                                          <p:attrName>ppt_x</p:attrName>
                                        </p:attrNameLst>
                                      </p:cBhvr>
                                      <p:tavLst>
                                        <p:tav tm="0">
                                          <p:val>
                                            <p:strVal val="ppt_x"/>
                                          </p:val>
                                        </p:tav>
                                        <p:tav tm="100000">
                                          <p:val>
                                            <p:strVal val="ppt_x"/>
                                          </p:val>
                                        </p:tav>
                                      </p:tavLst>
                                    </p:anim>
                                    <p:anim calcmode="lin" valueType="num">
                                      <p:cBhvr additive="base">
                                        <p:cTn id="89" dur="500"/>
                                        <p:tgtEl>
                                          <p:spTgt spid="6">
                                            <p:bg/>
                                          </p:spTgt>
                                        </p:tgtEl>
                                        <p:attrNameLst>
                                          <p:attrName>ppt_y</p:attrName>
                                        </p:attrNameLst>
                                      </p:cBhvr>
                                      <p:tavLst>
                                        <p:tav tm="0">
                                          <p:val>
                                            <p:strVal val="ppt_y"/>
                                          </p:val>
                                        </p:tav>
                                        <p:tav tm="100000">
                                          <p:val>
                                            <p:strVal val="1+ppt_h/2"/>
                                          </p:val>
                                        </p:tav>
                                      </p:tavLst>
                                    </p:anim>
                                    <p:set>
                                      <p:cBhvr>
                                        <p:cTn id="90" dur="1" fill="hold">
                                          <p:stCondLst>
                                            <p:cond delay="499"/>
                                          </p:stCondLst>
                                        </p:cTn>
                                        <p:tgtEl>
                                          <p:spTgt spid="6">
                                            <p:bg/>
                                          </p:spTgt>
                                        </p:tgtEl>
                                        <p:attrNameLst>
                                          <p:attrName>style.visibility</p:attrName>
                                        </p:attrNameLst>
                                      </p:cBhvr>
                                      <p:to>
                                        <p:strVal val="hidden"/>
                                      </p:to>
                                    </p:set>
                                  </p:childTnLst>
                                </p:cTn>
                              </p:par>
                            </p:childTnLst>
                          </p:cTn>
                        </p:par>
                        <p:par>
                          <p:cTn id="91" fill="hold">
                            <p:stCondLst>
                              <p:cond delay="500"/>
                            </p:stCondLst>
                            <p:childTnLst>
                              <p:par>
                                <p:cTn id="92" presetID="47" presetClass="entr" presetSubtype="0"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1000"/>
                                        <p:tgtEl>
                                          <p:spTgt spid="18"/>
                                        </p:tgtEl>
                                      </p:cBhvr>
                                    </p:animEffect>
                                    <p:anim calcmode="lin" valueType="num">
                                      <p:cBhvr>
                                        <p:cTn id="95" dur="1000" fill="hold"/>
                                        <p:tgtEl>
                                          <p:spTgt spid="18"/>
                                        </p:tgtEl>
                                        <p:attrNameLst>
                                          <p:attrName>ppt_x</p:attrName>
                                        </p:attrNameLst>
                                      </p:cBhvr>
                                      <p:tavLst>
                                        <p:tav tm="0">
                                          <p:val>
                                            <p:strVal val="#ppt_x"/>
                                          </p:val>
                                        </p:tav>
                                        <p:tav tm="100000">
                                          <p:val>
                                            <p:strVal val="#ppt_x"/>
                                          </p:val>
                                        </p:tav>
                                      </p:tavLst>
                                    </p:anim>
                                    <p:anim calcmode="lin" valueType="num">
                                      <p:cBhvr>
                                        <p:cTn id="9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7" grpId="0"/>
      <p:bldP spid="9" grpId="0" animBg="1"/>
      <p:bldP spid="10" grpId="0" animBg="1"/>
      <p:bldP spid="6" grpId="0" animBg="1"/>
      <p:bldP spid="6" grpId="1" uiExpand="1" build="allAtOnce"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42953-16A2-42DF-2B88-1C4AE68598B3}"/>
              </a:ext>
            </a:extLst>
          </p:cNvPr>
          <p:cNvSpPr/>
          <p:nvPr/>
        </p:nvSpPr>
        <p:spPr>
          <a:xfrm>
            <a:off x="152400" y="190499"/>
            <a:ext cx="4453465" cy="583438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2000" dirty="0" err="1">
                <a:solidFill>
                  <a:srgbClr val="00CDCD"/>
                </a:solidFill>
                <a:latin typeface="D"/>
              </a:rPr>
              <a:t>apiVersion</a:t>
            </a:r>
            <a:r>
              <a:rPr lang="en-US" sz="2000" dirty="0">
                <a:solidFill>
                  <a:srgbClr val="00CDCD"/>
                </a:solidFill>
                <a:latin typeface="D"/>
              </a:rPr>
              <a:t>: v1</a:t>
            </a:r>
          </a:p>
          <a:p>
            <a:r>
              <a:rPr lang="en-US" sz="2000" dirty="0">
                <a:solidFill>
                  <a:srgbClr val="00CDCD"/>
                </a:solidFill>
                <a:latin typeface="D"/>
              </a:rPr>
              <a:t>kind: </a:t>
            </a:r>
            <a:r>
              <a:rPr lang="en-US" sz="2000" dirty="0" err="1">
                <a:solidFill>
                  <a:srgbClr val="00CDCD"/>
                </a:solidFill>
                <a:latin typeface="D"/>
              </a:rPr>
              <a:t>PersistentVolume</a:t>
            </a:r>
            <a:endParaRPr lang="en-US" sz="2000" dirty="0">
              <a:solidFill>
                <a:srgbClr val="00CDCD"/>
              </a:solidFill>
              <a:latin typeface="D"/>
            </a:endParaRPr>
          </a:p>
          <a:p>
            <a:r>
              <a:rPr lang="en-US" sz="2000" dirty="0">
                <a:solidFill>
                  <a:srgbClr val="00CDCD"/>
                </a:solidFill>
                <a:latin typeface="D"/>
              </a:rPr>
              <a:t>metadata: </a:t>
            </a:r>
          </a:p>
          <a:p>
            <a:r>
              <a:rPr lang="en-US" sz="2000" dirty="0">
                <a:solidFill>
                  <a:srgbClr val="00CDCD"/>
                </a:solidFill>
                <a:latin typeface="D"/>
              </a:rPr>
              <a:t>  name: </a:t>
            </a:r>
            <a:r>
              <a:rPr lang="en-US" sz="2000" dirty="0" err="1">
                <a:solidFill>
                  <a:srgbClr val="00CDCD"/>
                </a:solidFill>
                <a:latin typeface="D"/>
              </a:rPr>
              <a:t>nfs-pv</a:t>
            </a:r>
            <a:endParaRPr lang="en-US" sz="2000" dirty="0">
              <a:solidFill>
                <a:srgbClr val="00CDCD"/>
              </a:solidFill>
              <a:latin typeface="D"/>
            </a:endParaRPr>
          </a:p>
          <a:p>
            <a:r>
              <a:rPr lang="en-US" sz="2000" dirty="0">
                <a:solidFill>
                  <a:srgbClr val="00CDCD"/>
                </a:solidFill>
                <a:latin typeface="D"/>
              </a:rPr>
              <a:t>spec:</a:t>
            </a:r>
          </a:p>
          <a:p>
            <a:r>
              <a:rPr lang="en-US" sz="2000" dirty="0">
                <a:solidFill>
                  <a:srgbClr val="00CDCD"/>
                </a:solidFill>
                <a:latin typeface="D"/>
              </a:rPr>
              <a:t>  </a:t>
            </a:r>
            <a:r>
              <a:rPr lang="en-US" sz="2000" dirty="0" err="1">
                <a:solidFill>
                  <a:srgbClr val="00CDCD"/>
                </a:solidFill>
                <a:latin typeface="D"/>
              </a:rPr>
              <a:t>accessModes</a:t>
            </a:r>
            <a:r>
              <a:rPr lang="en-US" sz="2000" dirty="0">
                <a:solidFill>
                  <a:srgbClr val="00CDCD"/>
                </a:solidFill>
                <a:latin typeface="D"/>
              </a:rPr>
              <a:t>:</a:t>
            </a:r>
          </a:p>
          <a:p>
            <a:r>
              <a:rPr lang="en-US" sz="2000" dirty="0">
                <a:solidFill>
                  <a:srgbClr val="00CDCD"/>
                </a:solidFill>
                <a:latin typeface="D"/>
              </a:rPr>
              <a:t>    - </a:t>
            </a:r>
            <a:r>
              <a:rPr lang="en-US" sz="2000" dirty="0" err="1">
                <a:solidFill>
                  <a:srgbClr val="00CDCD"/>
                </a:solidFill>
                <a:latin typeface="D"/>
              </a:rPr>
              <a:t>ReadWriteMany</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persistentVolumeReclaimPolicy</a:t>
            </a:r>
            <a:r>
              <a:rPr lang="en-US" sz="2000" dirty="0">
                <a:solidFill>
                  <a:srgbClr val="00CDCD"/>
                </a:solidFill>
                <a:latin typeface="D"/>
              </a:rPr>
              <a:t>: Recycle</a:t>
            </a:r>
          </a:p>
          <a:p>
            <a:r>
              <a:rPr lang="en-US" sz="2000" dirty="0">
                <a:solidFill>
                  <a:srgbClr val="00CDCD"/>
                </a:solidFill>
                <a:latin typeface="D"/>
              </a:rPr>
              <a:t>  capacity:</a:t>
            </a:r>
          </a:p>
          <a:p>
            <a:r>
              <a:rPr lang="en-US" sz="2000" dirty="0">
                <a:solidFill>
                  <a:srgbClr val="00CDCD"/>
                </a:solidFill>
                <a:latin typeface="D"/>
              </a:rPr>
              <a:t>    storage: 3Gi</a:t>
            </a:r>
          </a:p>
          <a:p>
            <a:r>
              <a:rPr lang="en-US" sz="2000" dirty="0">
                <a:solidFill>
                  <a:srgbClr val="00CDCD"/>
                </a:solidFill>
                <a:latin typeface="D"/>
              </a:rPr>
              <a:t>  </a:t>
            </a:r>
            <a:r>
              <a:rPr lang="en-US" sz="2000" dirty="0" err="1">
                <a:solidFill>
                  <a:srgbClr val="00CDCD"/>
                </a:solidFill>
                <a:latin typeface="D"/>
              </a:rPr>
              <a:t>volumeMode</a:t>
            </a:r>
            <a:r>
              <a:rPr lang="en-US" sz="2000" dirty="0">
                <a:solidFill>
                  <a:srgbClr val="00CDCD"/>
                </a:solidFill>
                <a:latin typeface="D"/>
              </a:rPr>
              <a:t>: Filesystem</a:t>
            </a:r>
          </a:p>
          <a:p>
            <a:r>
              <a:rPr lang="en-US" sz="2000" dirty="0">
                <a:solidFill>
                  <a:srgbClr val="00CDCD"/>
                </a:solidFill>
                <a:latin typeface="D"/>
              </a:rPr>
              <a:t>  </a:t>
            </a:r>
            <a:r>
              <a:rPr lang="en-US" sz="2000" dirty="0" err="1">
                <a:solidFill>
                  <a:srgbClr val="00CDCD"/>
                </a:solidFill>
                <a:latin typeface="D"/>
              </a:rPr>
              <a:t>nfs</a:t>
            </a:r>
            <a:r>
              <a:rPr lang="en-US" sz="2000" dirty="0">
                <a:solidFill>
                  <a:srgbClr val="00CDCD"/>
                </a:solidFill>
                <a:latin typeface="D"/>
              </a:rPr>
              <a:t>:</a:t>
            </a:r>
          </a:p>
          <a:p>
            <a:r>
              <a:rPr lang="en-US" sz="2000" dirty="0">
                <a:solidFill>
                  <a:srgbClr val="00CDCD"/>
                </a:solidFill>
                <a:latin typeface="D"/>
              </a:rPr>
              <a:t>    path: /home/</a:t>
            </a:r>
            <a:r>
              <a:rPr lang="en-US" sz="2000" dirty="0" err="1">
                <a:solidFill>
                  <a:srgbClr val="00CDCD"/>
                </a:solidFill>
                <a:latin typeface="D"/>
              </a:rPr>
              <a:t>nfssharedata</a:t>
            </a:r>
            <a:endParaRPr lang="en-US" sz="2000" dirty="0">
              <a:solidFill>
                <a:srgbClr val="00CDCD"/>
              </a:solidFill>
              <a:latin typeface="D"/>
            </a:endParaRPr>
          </a:p>
          <a:p>
            <a:r>
              <a:rPr lang="en-US" sz="2000" dirty="0">
                <a:solidFill>
                  <a:srgbClr val="00CDCD"/>
                </a:solidFill>
                <a:latin typeface="D"/>
              </a:rPr>
              <a:t>    server: 192.168.1.34</a:t>
            </a:r>
          </a:p>
          <a:p>
            <a:r>
              <a:rPr lang="en-US" sz="2000" dirty="0">
                <a:solidFill>
                  <a:srgbClr val="00CDCD"/>
                </a:solidFill>
                <a:latin typeface="D"/>
              </a:rPr>
              <a:t>  </a:t>
            </a:r>
            <a:r>
              <a:rPr lang="en-US" sz="2000" dirty="0" err="1">
                <a:solidFill>
                  <a:srgbClr val="00CDCD"/>
                </a:solidFill>
                <a:latin typeface="D"/>
              </a:rPr>
              <a:t>storageClassName</a:t>
            </a:r>
            <a:r>
              <a:rPr lang="en-US" sz="2000" dirty="0">
                <a:solidFill>
                  <a:srgbClr val="00CDCD"/>
                </a:solidFill>
                <a:latin typeface="D"/>
              </a:rPr>
              <a:t>: </a:t>
            </a:r>
            <a:r>
              <a:rPr lang="en-US" sz="2000" dirty="0" err="1">
                <a:solidFill>
                  <a:srgbClr val="00CDCD"/>
                </a:solidFill>
                <a:latin typeface="D"/>
              </a:rPr>
              <a:t>nfs</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mountOptions</a:t>
            </a:r>
            <a:r>
              <a:rPr lang="en-US" sz="2000" dirty="0">
                <a:solidFill>
                  <a:srgbClr val="00CDCD"/>
                </a:solidFill>
                <a:latin typeface="D"/>
              </a:rPr>
              <a:t>:</a:t>
            </a:r>
          </a:p>
          <a:p>
            <a:r>
              <a:rPr lang="en-US" sz="2000" dirty="0">
                <a:solidFill>
                  <a:srgbClr val="00CDCD"/>
                </a:solidFill>
                <a:latin typeface="D"/>
              </a:rPr>
              <a:t>    - hard</a:t>
            </a:r>
          </a:p>
          <a:p>
            <a:r>
              <a:rPr lang="en-US" sz="2000" dirty="0">
                <a:solidFill>
                  <a:srgbClr val="00CDCD"/>
                </a:solidFill>
                <a:latin typeface="D"/>
              </a:rPr>
              <a:t>    - </a:t>
            </a:r>
            <a:r>
              <a:rPr lang="en-US" sz="2000" dirty="0" err="1">
                <a:solidFill>
                  <a:srgbClr val="00CDCD"/>
                </a:solidFill>
                <a:latin typeface="D"/>
              </a:rPr>
              <a:t>nfsvers</a:t>
            </a:r>
            <a:r>
              <a:rPr lang="en-US" sz="2000" dirty="0">
                <a:solidFill>
                  <a:srgbClr val="00CDCD"/>
                </a:solidFill>
                <a:latin typeface="D"/>
              </a:rPr>
              <a:t>=4.1</a:t>
            </a:r>
            <a:endParaRPr lang="en-US" sz="2000" dirty="0"/>
          </a:p>
        </p:txBody>
      </p:sp>
      <p:sp>
        <p:nvSpPr>
          <p:cNvPr id="3" name="Rectangle 2">
            <a:extLst>
              <a:ext uri="{FF2B5EF4-FFF2-40B4-BE49-F238E27FC236}">
                <a16:creationId xmlns:a16="http://schemas.microsoft.com/office/drawing/2014/main" id="{501C822F-356B-8E64-A080-EFE8FEA1CADF}"/>
              </a:ext>
            </a:extLst>
          </p:cNvPr>
          <p:cNvSpPr/>
          <p:nvPr/>
        </p:nvSpPr>
        <p:spPr>
          <a:xfrm>
            <a:off x="4605866" y="190499"/>
            <a:ext cx="3090334" cy="3429000"/>
          </a:xfrm>
          <a:prstGeom prst="rect">
            <a:avLst/>
          </a:prstGeom>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a:t>
            </a:r>
            <a:br>
              <a:rPr lang="en-US" sz="1800" dirty="0">
                <a:solidFill>
                  <a:srgbClr val="630300"/>
                </a:solidFill>
                <a:latin typeface="D"/>
              </a:rPr>
            </a:br>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PersistentVolumeClaim</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task-</a:t>
            </a:r>
            <a:r>
              <a:rPr lang="en-US" sz="1800" dirty="0" err="1">
                <a:solidFill>
                  <a:srgbClr val="E5E5E5"/>
                </a:solidFill>
                <a:latin typeface="D"/>
              </a:rPr>
              <a:t>pv</a:t>
            </a:r>
            <a:r>
              <a:rPr lang="en-US" sz="1800" dirty="0">
                <a:solidFill>
                  <a:srgbClr val="E5E5E5"/>
                </a:solidFill>
                <a:latin typeface="D"/>
              </a:rPr>
              <a:t>-claim</a:t>
            </a:r>
            <a:br>
              <a:rPr lang="en-US" sz="1800" dirty="0">
                <a:solidFill>
                  <a:srgbClr val="630300"/>
                </a:solidFill>
                <a:latin typeface="D"/>
              </a:rPr>
            </a:br>
            <a:r>
              <a:rPr lang="en-US" sz="1800" dirty="0">
                <a:solidFill>
                  <a:srgbClr val="00CDCD"/>
                </a:solidFill>
                <a:latin typeface="D"/>
              </a:rPr>
              <a:t>spec</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storageClassName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nfs</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accessModes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dirty="0" err="1">
                <a:solidFill>
                  <a:srgbClr val="E5E5E5"/>
                </a:solidFill>
                <a:latin typeface="D"/>
              </a:rPr>
              <a:t>ReadWriteMany</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resources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requests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storage</a:t>
            </a:r>
            <a:r>
              <a:rPr lang="en-US" sz="1800" dirty="0">
                <a:solidFill>
                  <a:srgbClr val="BB00BB"/>
                </a:solidFill>
                <a:latin typeface="D"/>
              </a:rPr>
              <a:t>:</a:t>
            </a:r>
            <a:r>
              <a:rPr lang="en-US" sz="1800" dirty="0">
                <a:solidFill>
                  <a:srgbClr val="E5E5E5"/>
                </a:solidFill>
                <a:latin typeface="D"/>
              </a:rPr>
              <a:t> 3Gi</a:t>
            </a:r>
            <a:endParaRPr lang="en-US" sz="2400" dirty="0"/>
          </a:p>
        </p:txBody>
      </p:sp>
      <p:sp>
        <p:nvSpPr>
          <p:cNvPr id="4" name="Rectangle 3">
            <a:extLst>
              <a:ext uri="{FF2B5EF4-FFF2-40B4-BE49-F238E27FC236}">
                <a16:creationId xmlns:a16="http://schemas.microsoft.com/office/drawing/2014/main" id="{2C750D6C-A77A-7980-267D-1102A333680D}"/>
              </a:ext>
            </a:extLst>
          </p:cNvPr>
          <p:cNvSpPr/>
          <p:nvPr/>
        </p:nvSpPr>
        <p:spPr>
          <a:xfrm>
            <a:off x="303105" y="4503799"/>
            <a:ext cx="2482427"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9ADA003-EA21-619A-C86A-690ED558919C}"/>
              </a:ext>
            </a:extLst>
          </p:cNvPr>
          <p:cNvSpPr/>
          <p:nvPr/>
        </p:nvSpPr>
        <p:spPr>
          <a:xfrm>
            <a:off x="4722704" y="1621365"/>
            <a:ext cx="2771931" cy="2836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9BEEAD-4D3A-7066-D69D-26B1B88FC20E}"/>
              </a:ext>
            </a:extLst>
          </p:cNvPr>
          <p:cNvSpPr/>
          <p:nvPr/>
        </p:nvSpPr>
        <p:spPr>
          <a:xfrm>
            <a:off x="4605865" y="502500"/>
            <a:ext cx="2771931"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90F269-AFDA-60CA-3ED3-D521760E1616}"/>
              </a:ext>
            </a:extLst>
          </p:cNvPr>
          <p:cNvSpPr/>
          <p:nvPr/>
        </p:nvSpPr>
        <p:spPr>
          <a:xfrm>
            <a:off x="4722704" y="1022000"/>
            <a:ext cx="2052167"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C82608-46AE-D43F-5F06-72FDB46F1439}"/>
              </a:ext>
            </a:extLst>
          </p:cNvPr>
          <p:cNvSpPr/>
          <p:nvPr/>
        </p:nvSpPr>
        <p:spPr>
          <a:xfrm>
            <a:off x="152400" y="558800"/>
            <a:ext cx="2565400" cy="300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1985230-8E4C-649D-5FDD-5DDBA06E5D2B}"/>
              </a:ext>
            </a:extLst>
          </p:cNvPr>
          <p:cNvSpPr/>
          <p:nvPr/>
        </p:nvSpPr>
        <p:spPr>
          <a:xfrm>
            <a:off x="4832770" y="2967565"/>
            <a:ext cx="1407727" cy="2836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8AB2F-2C18-3962-0CB4-0B4F34759B7A}"/>
              </a:ext>
            </a:extLst>
          </p:cNvPr>
          <p:cNvSpPr/>
          <p:nvPr/>
        </p:nvSpPr>
        <p:spPr>
          <a:xfrm>
            <a:off x="353905" y="2999597"/>
            <a:ext cx="1424096" cy="2836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96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hidden"/>
                                      </p:to>
                                    </p:set>
                                  </p:childTnLst>
                                </p:cTn>
                              </p:par>
                              <p:par>
                                <p:cTn id="22" presetID="21" presetClass="entr" presetSubtype="1"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2000"/>
                                        <p:tgtEl>
                                          <p:spTgt spid="5"/>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heel(1)">
                                      <p:cBhvr>
                                        <p:cTn id="32" dur="2000"/>
                                        <p:tgtEl>
                                          <p:spTgt spid="9"/>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heel(1)">
                                      <p:cBhvr>
                                        <p:cTn id="35" dur="2000"/>
                                        <p:tgtEl>
                                          <p:spTgt spid="10"/>
                                        </p:tgtEl>
                                      </p:cBhvr>
                                    </p:animEffect>
                                  </p:childTnLst>
                                </p:cTn>
                              </p:par>
                              <p:par>
                                <p:cTn id="36" presetID="1" presetClass="exit" presetSubtype="0" fill="hold" grpId="1"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8"/>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42953-16A2-42DF-2B88-1C4AE68598B3}"/>
              </a:ext>
            </a:extLst>
          </p:cNvPr>
          <p:cNvSpPr/>
          <p:nvPr/>
        </p:nvSpPr>
        <p:spPr>
          <a:xfrm>
            <a:off x="152400" y="190499"/>
            <a:ext cx="4453465" cy="5834381"/>
          </a:xfrm>
          <a:prstGeom prst="rect">
            <a:avLst/>
          </a:prstGeom>
          <a:noFill/>
          <a:ln w="762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2000" dirty="0" err="1">
                <a:solidFill>
                  <a:srgbClr val="00CDCD"/>
                </a:solidFill>
                <a:latin typeface="D"/>
              </a:rPr>
              <a:t>apiVersion</a:t>
            </a:r>
            <a:r>
              <a:rPr lang="en-US" sz="2000" dirty="0">
                <a:solidFill>
                  <a:srgbClr val="00CDCD"/>
                </a:solidFill>
                <a:latin typeface="D"/>
              </a:rPr>
              <a:t>: v1</a:t>
            </a:r>
          </a:p>
          <a:p>
            <a:r>
              <a:rPr lang="en-US" sz="2000" dirty="0">
                <a:solidFill>
                  <a:srgbClr val="00CDCD"/>
                </a:solidFill>
                <a:latin typeface="D"/>
              </a:rPr>
              <a:t>kind: </a:t>
            </a:r>
            <a:r>
              <a:rPr lang="en-US" sz="2000" dirty="0" err="1">
                <a:solidFill>
                  <a:srgbClr val="00CDCD"/>
                </a:solidFill>
                <a:latin typeface="D"/>
              </a:rPr>
              <a:t>PersistentVolume</a:t>
            </a:r>
            <a:endParaRPr lang="en-US" sz="2000" dirty="0">
              <a:solidFill>
                <a:srgbClr val="00CDCD"/>
              </a:solidFill>
              <a:latin typeface="D"/>
            </a:endParaRPr>
          </a:p>
          <a:p>
            <a:r>
              <a:rPr lang="en-US" sz="2000" dirty="0">
                <a:solidFill>
                  <a:srgbClr val="00CDCD"/>
                </a:solidFill>
                <a:latin typeface="D"/>
              </a:rPr>
              <a:t>metadata: </a:t>
            </a:r>
          </a:p>
          <a:p>
            <a:r>
              <a:rPr lang="en-US" sz="2000" dirty="0">
                <a:solidFill>
                  <a:srgbClr val="00CDCD"/>
                </a:solidFill>
                <a:latin typeface="D"/>
              </a:rPr>
              <a:t>  name: </a:t>
            </a:r>
            <a:r>
              <a:rPr lang="en-US" sz="2000" dirty="0" err="1">
                <a:solidFill>
                  <a:srgbClr val="00CDCD"/>
                </a:solidFill>
                <a:latin typeface="D"/>
              </a:rPr>
              <a:t>nfs-pv</a:t>
            </a:r>
            <a:endParaRPr lang="en-US" sz="2000" dirty="0">
              <a:solidFill>
                <a:srgbClr val="00CDCD"/>
              </a:solidFill>
              <a:latin typeface="D"/>
            </a:endParaRPr>
          </a:p>
          <a:p>
            <a:r>
              <a:rPr lang="en-US" sz="2000" dirty="0">
                <a:solidFill>
                  <a:srgbClr val="00CDCD"/>
                </a:solidFill>
                <a:latin typeface="D"/>
              </a:rPr>
              <a:t>spec:</a:t>
            </a:r>
          </a:p>
          <a:p>
            <a:r>
              <a:rPr lang="en-US" sz="2000" dirty="0">
                <a:solidFill>
                  <a:srgbClr val="00CDCD"/>
                </a:solidFill>
                <a:latin typeface="D"/>
              </a:rPr>
              <a:t>  </a:t>
            </a:r>
            <a:r>
              <a:rPr lang="en-US" sz="2000" dirty="0" err="1">
                <a:solidFill>
                  <a:srgbClr val="00CDCD"/>
                </a:solidFill>
                <a:latin typeface="D"/>
              </a:rPr>
              <a:t>accessModes</a:t>
            </a:r>
            <a:r>
              <a:rPr lang="en-US" sz="2000" dirty="0">
                <a:solidFill>
                  <a:srgbClr val="00CDCD"/>
                </a:solidFill>
                <a:latin typeface="D"/>
              </a:rPr>
              <a:t>:</a:t>
            </a:r>
          </a:p>
          <a:p>
            <a:r>
              <a:rPr lang="en-US" sz="2000" dirty="0">
                <a:solidFill>
                  <a:srgbClr val="00CDCD"/>
                </a:solidFill>
                <a:latin typeface="D"/>
              </a:rPr>
              <a:t>    - </a:t>
            </a:r>
            <a:r>
              <a:rPr lang="en-US" sz="2000" dirty="0" err="1">
                <a:solidFill>
                  <a:srgbClr val="00CDCD"/>
                </a:solidFill>
                <a:latin typeface="D"/>
              </a:rPr>
              <a:t>ReadWriteMany</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persistentVolumeReclaimPolicy</a:t>
            </a:r>
            <a:r>
              <a:rPr lang="en-US" sz="2000" dirty="0">
                <a:solidFill>
                  <a:srgbClr val="00CDCD"/>
                </a:solidFill>
                <a:latin typeface="D"/>
              </a:rPr>
              <a:t>: Recycle</a:t>
            </a:r>
          </a:p>
          <a:p>
            <a:r>
              <a:rPr lang="en-US" sz="2000" dirty="0">
                <a:solidFill>
                  <a:srgbClr val="00CDCD"/>
                </a:solidFill>
                <a:latin typeface="D"/>
              </a:rPr>
              <a:t>  capacity:</a:t>
            </a:r>
          </a:p>
          <a:p>
            <a:r>
              <a:rPr lang="en-US" sz="2000" dirty="0">
                <a:solidFill>
                  <a:srgbClr val="00CDCD"/>
                </a:solidFill>
                <a:latin typeface="D"/>
              </a:rPr>
              <a:t>    storage: 3Gi</a:t>
            </a:r>
          </a:p>
          <a:p>
            <a:r>
              <a:rPr lang="en-US" sz="2000" dirty="0">
                <a:solidFill>
                  <a:srgbClr val="00CDCD"/>
                </a:solidFill>
                <a:latin typeface="D"/>
              </a:rPr>
              <a:t>  </a:t>
            </a:r>
            <a:r>
              <a:rPr lang="en-US" sz="2000" dirty="0" err="1">
                <a:solidFill>
                  <a:srgbClr val="00CDCD"/>
                </a:solidFill>
                <a:latin typeface="D"/>
              </a:rPr>
              <a:t>volumeMode</a:t>
            </a:r>
            <a:r>
              <a:rPr lang="en-US" sz="2000" dirty="0">
                <a:solidFill>
                  <a:srgbClr val="00CDCD"/>
                </a:solidFill>
                <a:latin typeface="D"/>
              </a:rPr>
              <a:t>: Filesystem</a:t>
            </a:r>
          </a:p>
          <a:p>
            <a:r>
              <a:rPr lang="en-US" sz="2000" dirty="0">
                <a:solidFill>
                  <a:srgbClr val="00CDCD"/>
                </a:solidFill>
                <a:latin typeface="D"/>
              </a:rPr>
              <a:t>  </a:t>
            </a:r>
            <a:r>
              <a:rPr lang="en-US" sz="2000" dirty="0" err="1">
                <a:solidFill>
                  <a:srgbClr val="00CDCD"/>
                </a:solidFill>
                <a:latin typeface="D"/>
              </a:rPr>
              <a:t>nfs</a:t>
            </a:r>
            <a:r>
              <a:rPr lang="en-US" sz="2000" dirty="0">
                <a:solidFill>
                  <a:srgbClr val="00CDCD"/>
                </a:solidFill>
                <a:latin typeface="D"/>
              </a:rPr>
              <a:t>:</a:t>
            </a:r>
          </a:p>
          <a:p>
            <a:r>
              <a:rPr lang="en-US" sz="2000" dirty="0">
                <a:solidFill>
                  <a:srgbClr val="00CDCD"/>
                </a:solidFill>
                <a:latin typeface="D"/>
              </a:rPr>
              <a:t>    path: /home/</a:t>
            </a:r>
            <a:r>
              <a:rPr lang="en-US" sz="2000" dirty="0" err="1">
                <a:solidFill>
                  <a:srgbClr val="00CDCD"/>
                </a:solidFill>
                <a:latin typeface="D"/>
              </a:rPr>
              <a:t>nfssharedata</a:t>
            </a:r>
            <a:endParaRPr lang="en-US" sz="2000" dirty="0">
              <a:solidFill>
                <a:srgbClr val="00CDCD"/>
              </a:solidFill>
              <a:latin typeface="D"/>
            </a:endParaRPr>
          </a:p>
          <a:p>
            <a:r>
              <a:rPr lang="en-US" sz="2000" dirty="0">
                <a:solidFill>
                  <a:srgbClr val="00CDCD"/>
                </a:solidFill>
                <a:latin typeface="D"/>
              </a:rPr>
              <a:t>    server: 192.168.1.34</a:t>
            </a:r>
          </a:p>
          <a:p>
            <a:r>
              <a:rPr lang="en-US" sz="2000" dirty="0">
                <a:solidFill>
                  <a:srgbClr val="00CDCD"/>
                </a:solidFill>
                <a:latin typeface="D"/>
              </a:rPr>
              <a:t>  </a:t>
            </a:r>
            <a:r>
              <a:rPr lang="en-US" sz="2000" dirty="0" err="1">
                <a:solidFill>
                  <a:srgbClr val="00CDCD"/>
                </a:solidFill>
                <a:latin typeface="D"/>
              </a:rPr>
              <a:t>storageClassName</a:t>
            </a:r>
            <a:r>
              <a:rPr lang="en-US" sz="2000" dirty="0">
                <a:solidFill>
                  <a:srgbClr val="00CDCD"/>
                </a:solidFill>
                <a:latin typeface="D"/>
              </a:rPr>
              <a:t>: </a:t>
            </a:r>
            <a:r>
              <a:rPr lang="en-US" sz="2000" dirty="0" err="1">
                <a:solidFill>
                  <a:srgbClr val="00CDCD"/>
                </a:solidFill>
                <a:latin typeface="D"/>
              </a:rPr>
              <a:t>nfs</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mountOptions</a:t>
            </a:r>
            <a:r>
              <a:rPr lang="en-US" sz="2000" dirty="0">
                <a:solidFill>
                  <a:srgbClr val="00CDCD"/>
                </a:solidFill>
                <a:latin typeface="D"/>
              </a:rPr>
              <a:t>:</a:t>
            </a:r>
          </a:p>
          <a:p>
            <a:r>
              <a:rPr lang="en-US" sz="2000" dirty="0">
                <a:solidFill>
                  <a:srgbClr val="00CDCD"/>
                </a:solidFill>
                <a:latin typeface="D"/>
              </a:rPr>
              <a:t>    - hard</a:t>
            </a:r>
          </a:p>
          <a:p>
            <a:r>
              <a:rPr lang="en-US" sz="2000" dirty="0">
                <a:solidFill>
                  <a:srgbClr val="00CDCD"/>
                </a:solidFill>
                <a:latin typeface="D"/>
              </a:rPr>
              <a:t>    - </a:t>
            </a:r>
            <a:r>
              <a:rPr lang="en-US" sz="2000" dirty="0" err="1">
                <a:solidFill>
                  <a:srgbClr val="00CDCD"/>
                </a:solidFill>
                <a:latin typeface="D"/>
              </a:rPr>
              <a:t>nfsvers</a:t>
            </a:r>
            <a:r>
              <a:rPr lang="en-US" sz="2000" dirty="0">
                <a:solidFill>
                  <a:srgbClr val="00CDCD"/>
                </a:solidFill>
                <a:latin typeface="D"/>
              </a:rPr>
              <a:t>=4.1</a:t>
            </a:r>
            <a:endParaRPr lang="en-US" sz="2000" dirty="0"/>
          </a:p>
        </p:txBody>
      </p:sp>
      <p:sp>
        <p:nvSpPr>
          <p:cNvPr id="3" name="Rectangle 2">
            <a:extLst>
              <a:ext uri="{FF2B5EF4-FFF2-40B4-BE49-F238E27FC236}">
                <a16:creationId xmlns:a16="http://schemas.microsoft.com/office/drawing/2014/main" id="{501C822F-356B-8E64-A080-EFE8FEA1CADF}"/>
              </a:ext>
            </a:extLst>
          </p:cNvPr>
          <p:cNvSpPr/>
          <p:nvPr/>
        </p:nvSpPr>
        <p:spPr>
          <a:xfrm>
            <a:off x="4733455" y="182208"/>
            <a:ext cx="2973496" cy="3429000"/>
          </a:xfrm>
          <a:prstGeom prst="rect">
            <a:avLst/>
          </a:prstGeom>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a:t>
            </a:r>
            <a:br>
              <a:rPr lang="en-US" sz="1800" dirty="0">
                <a:solidFill>
                  <a:srgbClr val="630300"/>
                </a:solidFill>
                <a:latin typeface="D"/>
              </a:rPr>
            </a:br>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PersistentVolumeClaim</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task-</a:t>
            </a:r>
            <a:r>
              <a:rPr lang="en-US" sz="1800" dirty="0" err="1">
                <a:solidFill>
                  <a:srgbClr val="E5E5E5"/>
                </a:solidFill>
                <a:latin typeface="D"/>
              </a:rPr>
              <a:t>pv</a:t>
            </a:r>
            <a:r>
              <a:rPr lang="en-US" sz="1800" dirty="0">
                <a:solidFill>
                  <a:srgbClr val="E5E5E5"/>
                </a:solidFill>
                <a:latin typeface="D"/>
              </a:rPr>
              <a:t>-claim</a:t>
            </a:r>
            <a:br>
              <a:rPr lang="en-US" sz="1800" dirty="0">
                <a:solidFill>
                  <a:srgbClr val="630300"/>
                </a:solidFill>
                <a:latin typeface="D"/>
              </a:rPr>
            </a:br>
            <a:r>
              <a:rPr lang="en-US" sz="1800" dirty="0">
                <a:solidFill>
                  <a:srgbClr val="00CDCD"/>
                </a:solidFill>
                <a:latin typeface="D"/>
              </a:rPr>
              <a:t>spec</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storageClassName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nfs</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accessModes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dirty="0" err="1">
                <a:solidFill>
                  <a:srgbClr val="E5E5E5"/>
                </a:solidFill>
                <a:latin typeface="D"/>
              </a:rPr>
              <a:t>ReadWriteMany</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resources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requests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storage</a:t>
            </a:r>
            <a:r>
              <a:rPr lang="en-US" sz="1800" dirty="0">
                <a:solidFill>
                  <a:srgbClr val="BB00BB"/>
                </a:solidFill>
                <a:latin typeface="D"/>
              </a:rPr>
              <a:t>:</a:t>
            </a:r>
            <a:r>
              <a:rPr lang="en-US" sz="1800" dirty="0">
                <a:solidFill>
                  <a:srgbClr val="E5E5E5"/>
                </a:solidFill>
                <a:latin typeface="D"/>
              </a:rPr>
              <a:t> 3Gi</a:t>
            </a:r>
            <a:endParaRPr lang="en-US" sz="2400" dirty="0"/>
          </a:p>
        </p:txBody>
      </p:sp>
      <p:sp>
        <p:nvSpPr>
          <p:cNvPr id="6" name="Rectangle 5">
            <a:extLst>
              <a:ext uri="{FF2B5EF4-FFF2-40B4-BE49-F238E27FC236}">
                <a16:creationId xmlns:a16="http://schemas.microsoft.com/office/drawing/2014/main" id="{889BEEAD-4D3A-7066-D69D-26B1B88FC20E}"/>
              </a:ext>
            </a:extLst>
          </p:cNvPr>
          <p:cNvSpPr/>
          <p:nvPr/>
        </p:nvSpPr>
        <p:spPr>
          <a:xfrm>
            <a:off x="4722704" y="462567"/>
            <a:ext cx="2812629"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90F269-AFDA-60CA-3ED3-D521760E1616}"/>
              </a:ext>
            </a:extLst>
          </p:cNvPr>
          <p:cNvSpPr/>
          <p:nvPr/>
        </p:nvSpPr>
        <p:spPr>
          <a:xfrm>
            <a:off x="4788131" y="1021999"/>
            <a:ext cx="2052167" cy="36349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C82608-46AE-D43F-5F06-72FDB46F1439}"/>
              </a:ext>
            </a:extLst>
          </p:cNvPr>
          <p:cNvSpPr/>
          <p:nvPr/>
        </p:nvSpPr>
        <p:spPr>
          <a:xfrm>
            <a:off x="152400" y="558800"/>
            <a:ext cx="2565400" cy="300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2EE9C8-7507-5178-0164-48FF9DC571D8}"/>
              </a:ext>
            </a:extLst>
          </p:cNvPr>
          <p:cNvSpPr/>
          <p:nvPr/>
        </p:nvSpPr>
        <p:spPr>
          <a:xfrm>
            <a:off x="7933267" y="190499"/>
            <a:ext cx="3750733" cy="5024967"/>
          </a:xfrm>
          <a:prstGeom prst="rect">
            <a:avLst/>
          </a:prstGeom>
          <a:ln w="571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a:t>
            </a:r>
            <a:br>
              <a:rPr lang="en-US" sz="1800" dirty="0">
                <a:solidFill>
                  <a:srgbClr val="630300"/>
                </a:solidFill>
                <a:latin typeface="D"/>
              </a:rPr>
            </a:br>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Pod</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mypod</a:t>
            </a:r>
            <a:br>
              <a:rPr lang="en-US" sz="1800" dirty="0">
                <a:solidFill>
                  <a:srgbClr val="630300"/>
                </a:solidFill>
                <a:latin typeface="D"/>
              </a:rPr>
            </a:br>
            <a:r>
              <a:rPr lang="en-US" sz="1800" dirty="0">
                <a:solidFill>
                  <a:srgbClr val="00CDCD"/>
                </a:solidFill>
                <a:latin typeface="D"/>
              </a:rPr>
              <a:t>spec</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volumes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mypd</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persistentVolumeClaim</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claimName</a:t>
            </a:r>
            <a:r>
              <a:rPr lang="en-US" sz="1800" dirty="0">
                <a:solidFill>
                  <a:srgbClr val="BB00BB"/>
                </a:solidFill>
                <a:latin typeface="D"/>
              </a:rPr>
              <a:t>:</a:t>
            </a:r>
            <a:r>
              <a:rPr lang="en-US" sz="1800" dirty="0">
                <a:solidFill>
                  <a:srgbClr val="E5E5E5"/>
                </a:solidFill>
                <a:latin typeface="D"/>
              </a:rPr>
              <a:t> task-</a:t>
            </a:r>
            <a:r>
              <a:rPr lang="en-US" sz="1800" dirty="0" err="1">
                <a:solidFill>
                  <a:srgbClr val="E5E5E5"/>
                </a:solidFill>
                <a:latin typeface="D"/>
              </a:rPr>
              <a:t>pv</a:t>
            </a:r>
            <a:r>
              <a:rPr lang="en-US" sz="1800" dirty="0">
                <a:solidFill>
                  <a:srgbClr val="E5E5E5"/>
                </a:solidFill>
                <a:latin typeface="D"/>
              </a:rPr>
              <a:t>-claim</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containers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myfrontend</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image</a:t>
            </a:r>
            <a:r>
              <a:rPr lang="en-US" sz="1800" dirty="0">
                <a:solidFill>
                  <a:srgbClr val="BB00BB"/>
                </a:solidFill>
                <a:latin typeface="D"/>
              </a:rPr>
              <a:t>:</a:t>
            </a:r>
            <a:r>
              <a:rPr lang="en-US" sz="1800" dirty="0">
                <a:solidFill>
                  <a:srgbClr val="E5E5E5"/>
                </a:solidFill>
                <a:latin typeface="D"/>
              </a:rPr>
              <a:t> nginx</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volumeMounts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err="1">
                <a:solidFill>
                  <a:srgbClr val="00CDCD"/>
                </a:solidFill>
                <a:latin typeface="D"/>
              </a:rPr>
              <a:t>mountPath</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"/var/www/html"</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mypd</a:t>
            </a:r>
            <a:endParaRPr lang="en-US" dirty="0"/>
          </a:p>
        </p:txBody>
      </p:sp>
      <p:sp>
        <p:nvSpPr>
          <p:cNvPr id="12" name="Rectangle 11">
            <a:extLst>
              <a:ext uri="{FF2B5EF4-FFF2-40B4-BE49-F238E27FC236}">
                <a16:creationId xmlns:a16="http://schemas.microsoft.com/office/drawing/2014/main" id="{A0AE756D-BEBE-3B85-8B5A-9286A1E0BD1C}"/>
              </a:ext>
            </a:extLst>
          </p:cNvPr>
          <p:cNvSpPr/>
          <p:nvPr/>
        </p:nvSpPr>
        <p:spPr>
          <a:xfrm>
            <a:off x="7933267" y="502500"/>
            <a:ext cx="1041400" cy="2836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8AB2F-2C18-3962-0CB4-0B4F34759B7A}"/>
              </a:ext>
            </a:extLst>
          </p:cNvPr>
          <p:cNvSpPr/>
          <p:nvPr/>
        </p:nvSpPr>
        <p:spPr>
          <a:xfrm>
            <a:off x="8067039" y="1061932"/>
            <a:ext cx="1424096" cy="2836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9ADA003-EA21-619A-C86A-690ED558919C}"/>
              </a:ext>
            </a:extLst>
          </p:cNvPr>
          <p:cNvSpPr/>
          <p:nvPr/>
        </p:nvSpPr>
        <p:spPr>
          <a:xfrm>
            <a:off x="8352367" y="2437449"/>
            <a:ext cx="2569633" cy="2836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750D6C-A77A-7980-267D-1102A333680D}"/>
              </a:ext>
            </a:extLst>
          </p:cNvPr>
          <p:cNvSpPr/>
          <p:nvPr/>
        </p:nvSpPr>
        <p:spPr>
          <a:xfrm>
            <a:off x="8224522" y="2153816"/>
            <a:ext cx="2384212" cy="28363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1985230-8E4C-649D-5FDD-5DDBA06E5D2B}"/>
              </a:ext>
            </a:extLst>
          </p:cNvPr>
          <p:cNvSpPr/>
          <p:nvPr/>
        </p:nvSpPr>
        <p:spPr>
          <a:xfrm>
            <a:off x="8147191" y="1870182"/>
            <a:ext cx="1407727" cy="2836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F7B31A-0B7C-8FC9-B830-DE28A4EE2B6B}"/>
              </a:ext>
            </a:extLst>
          </p:cNvPr>
          <p:cNvSpPr/>
          <p:nvPr/>
        </p:nvSpPr>
        <p:spPr>
          <a:xfrm>
            <a:off x="8352367" y="4117133"/>
            <a:ext cx="1350433" cy="2757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9CCC57-FC2F-DF5F-9032-9D26BF4F5AF0}"/>
              </a:ext>
            </a:extLst>
          </p:cNvPr>
          <p:cNvSpPr/>
          <p:nvPr/>
        </p:nvSpPr>
        <p:spPr>
          <a:xfrm>
            <a:off x="8067039" y="1586548"/>
            <a:ext cx="1041400" cy="28363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CC9F34D-DA90-1F61-D90D-25C81F1E63C8}"/>
              </a:ext>
            </a:extLst>
          </p:cNvPr>
          <p:cNvCxnSpPr>
            <a:cxnSpLocks/>
          </p:cNvCxnSpPr>
          <p:nvPr/>
        </p:nvCxnSpPr>
        <p:spPr>
          <a:xfrm>
            <a:off x="8032919" y="1586548"/>
            <a:ext cx="556515"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4049588E-59FE-B711-EF58-9FC33C64DD51}"/>
              </a:ext>
            </a:extLst>
          </p:cNvPr>
          <p:cNvCxnSpPr>
            <a:cxnSpLocks/>
          </p:cNvCxnSpPr>
          <p:nvPr/>
        </p:nvCxnSpPr>
        <p:spPr>
          <a:xfrm>
            <a:off x="8147191" y="2975081"/>
            <a:ext cx="1030676"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18" name="Rectangle 17">
            <a:extLst>
              <a:ext uri="{FF2B5EF4-FFF2-40B4-BE49-F238E27FC236}">
                <a16:creationId xmlns:a16="http://schemas.microsoft.com/office/drawing/2014/main" id="{16EE7042-46BD-FEE6-93FE-9BFDC9CFB560}"/>
              </a:ext>
            </a:extLst>
          </p:cNvPr>
          <p:cNvSpPr/>
          <p:nvPr/>
        </p:nvSpPr>
        <p:spPr>
          <a:xfrm>
            <a:off x="8286750" y="3542348"/>
            <a:ext cx="1619250" cy="2757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9C6C46-0A7E-94BA-68F1-E3FBB117AD51}"/>
              </a:ext>
            </a:extLst>
          </p:cNvPr>
          <p:cNvCxnSpPr>
            <a:cxnSpLocks/>
          </p:cNvCxnSpPr>
          <p:nvPr/>
        </p:nvCxnSpPr>
        <p:spPr>
          <a:xfrm>
            <a:off x="8460459" y="4117133"/>
            <a:ext cx="2774808"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21" name="Rectangle 20">
            <a:extLst>
              <a:ext uri="{FF2B5EF4-FFF2-40B4-BE49-F238E27FC236}">
                <a16:creationId xmlns:a16="http://schemas.microsoft.com/office/drawing/2014/main" id="{4EC18375-0B59-9129-3A80-0829ACD09A49}"/>
              </a:ext>
            </a:extLst>
          </p:cNvPr>
          <p:cNvSpPr/>
          <p:nvPr/>
        </p:nvSpPr>
        <p:spPr>
          <a:xfrm>
            <a:off x="393700" y="3905465"/>
            <a:ext cx="2842019" cy="3002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Curved Up 21">
            <a:extLst>
              <a:ext uri="{FF2B5EF4-FFF2-40B4-BE49-F238E27FC236}">
                <a16:creationId xmlns:a16="http://schemas.microsoft.com/office/drawing/2014/main" id="{0FAF6B04-8ED6-F70A-7B14-1D6104544F7B}"/>
              </a:ext>
            </a:extLst>
          </p:cNvPr>
          <p:cNvSpPr/>
          <p:nvPr/>
        </p:nvSpPr>
        <p:spPr>
          <a:xfrm rot="16200000">
            <a:off x="9011351" y="2263435"/>
            <a:ext cx="2778018" cy="153621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Right 22">
            <a:extLst>
              <a:ext uri="{FF2B5EF4-FFF2-40B4-BE49-F238E27FC236}">
                <a16:creationId xmlns:a16="http://schemas.microsoft.com/office/drawing/2014/main" id="{2CD48423-7E8A-C144-AA91-CE60BE0C8659}"/>
              </a:ext>
            </a:extLst>
          </p:cNvPr>
          <p:cNvSpPr/>
          <p:nvPr/>
        </p:nvSpPr>
        <p:spPr>
          <a:xfrm>
            <a:off x="3235719" y="3827884"/>
            <a:ext cx="5224739" cy="360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56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2000"/>
                                        <p:tgtEl>
                                          <p:spTgt spid="10"/>
                                        </p:tgtEl>
                                      </p:cBhvr>
                                    </p:animEffec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heel(1)">
                                      <p:cBhvr>
                                        <p:cTn id="29" dur="4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heel(1)">
                                      <p:cBhvr>
                                        <p:cTn id="34" dur="2000"/>
                                        <p:tgtEl>
                                          <p:spTgt spid="9"/>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heel(1)">
                                      <p:cBhvr>
                                        <p:cTn id="43" dur="2000"/>
                                        <p:tgtEl>
                                          <p:spTgt spid="4"/>
                                        </p:tgtEl>
                                      </p:cBhvr>
                                    </p:animEffect>
                                  </p:childTnLst>
                                </p:cTn>
                              </p:par>
                            </p:childTnLst>
                          </p:cTn>
                        </p:par>
                        <p:par>
                          <p:cTn id="44" fill="hold">
                            <p:stCondLst>
                              <p:cond delay="2000"/>
                            </p:stCondLst>
                            <p:childTnLst>
                              <p:par>
                                <p:cTn id="45" presetID="21" presetClass="entr" presetSubtype="1"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heel(1)">
                                      <p:cBhvr>
                                        <p:cTn id="47" dur="20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heel(1)">
                                      <p:cBhvr>
                                        <p:cTn id="52" dur="2000"/>
                                        <p:tgtEl>
                                          <p:spTgt spid="5"/>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heel(1)">
                                      <p:cBhvr>
                                        <p:cTn id="55" dur="2000"/>
                                        <p:tgtEl>
                                          <p:spTgt spid="7"/>
                                        </p:tgtEl>
                                      </p:cBhvr>
                                    </p:animEffect>
                                  </p:childTnLst>
                                </p:cTn>
                              </p:par>
                              <p:par>
                                <p:cTn id="56" presetID="1" presetClass="exit" presetSubtype="0" fill="hold" grpId="2" nodeType="withEffect">
                                  <p:stCondLst>
                                    <p:cond delay="0"/>
                                  </p:stCondLst>
                                  <p:childTnLst>
                                    <p:set>
                                      <p:cBhvr>
                                        <p:cTn id="57" dur="1" fill="hold">
                                          <p:stCondLst>
                                            <p:cond delay="0"/>
                                          </p:stCondLst>
                                        </p:cTn>
                                        <p:tgtEl>
                                          <p:spTgt spid="9"/>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4"/>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par>
                                <p:cTn id="67" presetID="1" presetClass="exit" presetSubtype="0" fill="hold" grpId="1" nodeType="withEffect">
                                  <p:stCondLst>
                                    <p:cond delay="0"/>
                                  </p:stCondLst>
                                  <p:childTnLst>
                                    <p:set>
                                      <p:cBhvr>
                                        <p:cTn id="68" dur="1" fill="hold">
                                          <p:stCondLst>
                                            <p:cond delay="0"/>
                                          </p:stCondLst>
                                        </p:cTn>
                                        <p:tgtEl>
                                          <p:spTgt spid="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 presetClass="exit" presetSubtype="0" fill="hold" nodeType="withEffect">
                                  <p:stCondLst>
                                    <p:cond delay="0"/>
                                  </p:stCondLst>
                                  <p:childTnLst>
                                    <p:set>
                                      <p:cBhvr>
                                        <p:cTn id="77" dur="1" fill="hold">
                                          <p:stCondLst>
                                            <p:cond delay="0"/>
                                          </p:stCondLst>
                                        </p:cTn>
                                        <p:tgtEl>
                                          <p:spTgt spid="1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heel(1)">
                                      <p:cBhvr>
                                        <p:cTn id="82" dur="2000"/>
                                        <p:tgtEl>
                                          <p:spTgt spid="13"/>
                                        </p:tgtEl>
                                      </p:cBhvr>
                                    </p:animEffect>
                                  </p:childTnLst>
                                </p:cTn>
                              </p:par>
                              <p:par>
                                <p:cTn id="83" presetID="22" presetClass="entr" presetSubtype="4" fill="hold" grpId="1"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down)">
                                      <p:cBhvr>
                                        <p:cTn id="85" dur="500"/>
                                        <p:tgtEl>
                                          <p:spTgt spid="9"/>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down)">
                                      <p:cBhvr>
                                        <p:cTn id="88" dur="1500"/>
                                        <p:tgtEl>
                                          <p:spTgt spid="22"/>
                                        </p:tgtEl>
                                      </p:cBhvr>
                                    </p:animEffect>
                                  </p:childTnLst>
                                </p:cTn>
                              </p:par>
                              <p:par>
                                <p:cTn id="89" presetID="1" presetClass="exit" presetSubtype="0" fill="hold" nodeType="withEffect">
                                  <p:stCondLst>
                                    <p:cond delay="0"/>
                                  </p:stCondLst>
                                  <p:childTnLst>
                                    <p:set>
                                      <p:cBhvr>
                                        <p:cTn id="90" dur="1" fill="hold">
                                          <p:stCondLst>
                                            <p:cond delay="0"/>
                                          </p:stCondLst>
                                        </p:cTn>
                                        <p:tgtEl>
                                          <p:spTgt spid="1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ipe(left)">
                                      <p:cBhvr>
                                        <p:cTn id="95" dur="500"/>
                                        <p:tgtEl>
                                          <p:spTgt spid="19"/>
                                        </p:tgtEl>
                                      </p:cBhvr>
                                    </p:animEffect>
                                  </p:childTnLst>
                                </p:cTn>
                              </p:par>
                              <p:par>
                                <p:cTn id="96" presetID="1" presetClass="exit" presetSubtype="0" fill="hold" grpId="1" nodeType="withEffect">
                                  <p:stCondLst>
                                    <p:cond delay="0"/>
                                  </p:stCondLst>
                                  <p:childTnLst>
                                    <p:set>
                                      <p:cBhvr>
                                        <p:cTn id="97" dur="1" fill="hold">
                                          <p:stCondLst>
                                            <p:cond delay="0"/>
                                          </p:stCondLst>
                                        </p:cTn>
                                        <p:tgtEl>
                                          <p:spTgt spid="22"/>
                                        </p:tgtEl>
                                        <p:attrNameLst>
                                          <p:attrName>style.visibility</p:attrName>
                                        </p:attrNameLst>
                                      </p:cBhvr>
                                      <p:to>
                                        <p:strVal val="hidden"/>
                                      </p:to>
                                    </p:set>
                                  </p:childTnLst>
                                </p:cTn>
                              </p:par>
                              <p:par>
                                <p:cTn id="98" presetID="1" presetClass="exit" presetSubtype="0" fill="hold" grpId="3" nodeType="withEffect">
                                  <p:stCondLst>
                                    <p:cond delay="0"/>
                                  </p:stCondLst>
                                  <p:childTnLst>
                                    <p:set>
                                      <p:cBhvr>
                                        <p:cTn id="99" dur="1" fill="hold">
                                          <p:stCondLst>
                                            <p:cond delay="0"/>
                                          </p:stCondLst>
                                        </p:cTn>
                                        <p:tgtEl>
                                          <p:spTgt spid="9"/>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8"/>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3"/>
                                        </p:tgtEl>
                                        <p:attrNameLst>
                                          <p:attrName>style.visibility</p:attrName>
                                        </p:attrNameLst>
                                      </p:cBhvr>
                                      <p:to>
                                        <p:strVal val="hidden"/>
                                      </p:to>
                                    </p:set>
                                  </p:childTnLst>
                                </p:cTn>
                              </p:par>
                              <p:par>
                                <p:cTn id="104" presetID="21" presetClass="entr" presetSubtype="1" fill="hold" grpId="0" nodeType="with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wheel(1)">
                                      <p:cBhvr>
                                        <p:cTn id="106" dur="2000"/>
                                        <p:tgtEl>
                                          <p:spTgt spid="21"/>
                                        </p:tgtEl>
                                      </p:cBhvr>
                                    </p:animEffect>
                                  </p:childTnLst>
                                </p:cTn>
                              </p:par>
                            </p:childTnLst>
                          </p:cTn>
                        </p:par>
                        <p:par>
                          <p:cTn id="107" fill="hold">
                            <p:stCondLst>
                              <p:cond delay="2000"/>
                            </p:stCondLst>
                            <p:childTnLst>
                              <p:par>
                                <p:cTn id="108" presetID="22" presetClass="entr" presetSubtype="8" fill="hold" grpId="0" nodeType="after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wipe(left)">
                                      <p:cBhvr>
                                        <p:cTn id="1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12" grpId="0" animBg="1"/>
      <p:bldP spid="12" grpId="1" animBg="1"/>
      <p:bldP spid="10" grpId="0" animBg="1"/>
      <p:bldP spid="10" grpId="1" animBg="1"/>
      <p:bldP spid="5" grpId="0" animBg="1"/>
      <p:bldP spid="5" grpId="1" animBg="1"/>
      <p:bldP spid="4" grpId="0" animBg="1"/>
      <p:bldP spid="4" grpId="1" animBg="1"/>
      <p:bldP spid="9" grpId="0" animBg="1"/>
      <p:bldP spid="9" grpId="1" animBg="1"/>
      <p:bldP spid="9" grpId="2" animBg="1"/>
      <p:bldP spid="9" grpId="3" animBg="1"/>
      <p:bldP spid="13" grpId="0" animBg="1"/>
      <p:bldP spid="13" grpId="1" animBg="1"/>
      <p:bldP spid="14" grpId="0" animBg="1"/>
      <p:bldP spid="14" grpId="1" animBg="1"/>
      <p:bldP spid="18" grpId="0" animBg="1"/>
      <p:bldP spid="18" grpId="1" animBg="1"/>
      <p:bldP spid="21" grpId="0" animBg="1"/>
      <p:bldP spid="22" grpId="0" animBg="1"/>
      <p:bldP spid="22" grpId="1"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42953-16A2-42DF-2B88-1C4AE68598B3}"/>
              </a:ext>
            </a:extLst>
          </p:cNvPr>
          <p:cNvSpPr/>
          <p:nvPr/>
        </p:nvSpPr>
        <p:spPr>
          <a:xfrm>
            <a:off x="152400" y="190499"/>
            <a:ext cx="4453465" cy="5834381"/>
          </a:xfrm>
          <a:prstGeom prst="rect">
            <a:avLst/>
          </a:prstGeom>
          <a:noFill/>
          <a:ln w="762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2000" dirty="0" err="1">
                <a:solidFill>
                  <a:srgbClr val="00CDCD"/>
                </a:solidFill>
                <a:latin typeface="D"/>
              </a:rPr>
              <a:t>apiVersion</a:t>
            </a:r>
            <a:r>
              <a:rPr lang="en-US" sz="2000" dirty="0">
                <a:solidFill>
                  <a:srgbClr val="00CDCD"/>
                </a:solidFill>
                <a:latin typeface="D"/>
              </a:rPr>
              <a:t>: v1</a:t>
            </a:r>
          </a:p>
          <a:p>
            <a:r>
              <a:rPr lang="en-US" sz="2000" dirty="0">
                <a:solidFill>
                  <a:srgbClr val="00CDCD"/>
                </a:solidFill>
                <a:latin typeface="D"/>
              </a:rPr>
              <a:t>kind: </a:t>
            </a:r>
            <a:r>
              <a:rPr lang="en-US" sz="2000" dirty="0" err="1">
                <a:solidFill>
                  <a:srgbClr val="00CDCD"/>
                </a:solidFill>
                <a:latin typeface="D"/>
              </a:rPr>
              <a:t>PersistentVolume</a:t>
            </a:r>
            <a:endParaRPr lang="en-US" sz="2000" dirty="0">
              <a:solidFill>
                <a:srgbClr val="00CDCD"/>
              </a:solidFill>
              <a:latin typeface="D"/>
            </a:endParaRPr>
          </a:p>
          <a:p>
            <a:r>
              <a:rPr lang="en-US" sz="2000" dirty="0">
                <a:solidFill>
                  <a:srgbClr val="00CDCD"/>
                </a:solidFill>
                <a:latin typeface="D"/>
              </a:rPr>
              <a:t>metadata: </a:t>
            </a:r>
          </a:p>
          <a:p>
            <a:r>
              <a:rPr lang="en-US" sz="2000" dirty="0">
                <a:solidFill>
                  <a:srgbClr val="00CDCD"/>
                </a:solidFill>
                <a:latin typeface="D"/>
              </a:rPr>
              <a:t>  name: </a:t>
            </a:r>
            <a:r>
              <a:rPr lang="en-US" sz="2000" dirty="0" err="1">
                <a:solidFill>
                  <a:srgbClr val="00CDCD"/>
                </a:solidFill>
                <a:latin typeface="D"/>
              </a:rPr>
              <a:t>nfs-pv</a:t>
            </a:r>
            <a:endParaRPr lang="en-US" sz="2000" dirty="0">
              <a:solidFill>
                <a:srgbClr val="00CDCD"/>
              </a:solidFill>
              <a:latin typeface="D"/>
            </a:endParaRPr>
          </a:p>
          <a:p>
            <a:r>
              <a:rPr lang="en-US" sz="2000" dirty="0">
                <a:solidFill>
                  <a:srgbClr val="00CDCD"/>
                </a:solidFill>
                <a:latin typeface="D"/>
              </a:rPr>
              <a:t>spec:</a:t>
            </a:r>
          </a:p>
          <a:p>
            <a:r>
              <a:rPr lang="en-US" sz="2000" dirty="0">
                <a:solidFill>
                  <a:srgbClr val="00CDCD"/>
                </a:solidFill>
                <a:latin typeface="D"/>
              </a:rPr>
              <a:t>  </a:t>
            </a:r>
            <a:r>
              <a:rPr lang="en-US" sz="2000" dirty="0" err="1">
                <a:solidFill>
                  <a:srgbClr val="00CDCD"/>
                </a:solidFill>
                <a:latin typeface="D"/>
              </a:rPr>
              <a:t>accessModes</a:t>
            </a:r>
            <a:r>
              <a:rPr lang="en-US" sz="2000" dirty="0">
                <a:solidFill>
                  <a:srgbClr val="00CDCD"/>
                </a:solidFill>
                <a:latin typeface="D"/>
              </a:rPr>
              <a:t>:</a:t>
            </a:r>
          </a:p>
          <a:p>
            <a:r>
              <a:rPr lang="en-US" sz="2000" dirty="0">
                <a:solidFill>
                  <a:srgbClr val="00CDCD"/>
                </a:solidFill>
                <a:latin typeface="D"/>
              </a:rPr>
              <a:t>    - </a:t>
            </a:r>
            <a:r>
              <a:rPr lang="en-US" sz="2000" dirty="0" err="1">
                <a:solidFill>
                  <a:srgbClr val="00CDCD"/>
                </a:solidFill>
                <a:latin typeface="D"/>
              </a:rPr>
              <a:t>ReadWriteMany</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persistentVolumeReclaimPolicy</a:t>
            </a:r>
            <a:r>
              <a:rPr lang="en-US" sz="2000" dirty="0">
                <a:solidFill>
                  <a:srgbClr val="00CDCD"/>
                </a:solidFill>
                <a:latin typeface="D"/>
              </a:rPr>
              <a:t>: Recycle</a:t>
            </a:r>
          </a:p>
          <a:p>
            <a:r>
              <a:rPr lang="en-US" sz="2000" dirty="0">
                <a:solidFill>
                  <a:srgbClr val="00CDCD"/>
                </a:solidFill>
                <a:latin typeface="D"/>
              </a:rPr>
              <a:t>  capacity:</a:t>
            </a:r>
          </a:p>
          <a:p>
            <a:r>
              <a:rPr lang="en-US" sz="2000" dirty="0">
                <a:solidFill>
                  <a:srgbClr val="00CDCD"/>
                </a:solidFill>
                <a:latin typeface="D"/>
              </a:rPr>
              <a:t>    storage: 3Gi</a:t>
            </a:r>
          </a:p>
          <a:p>
            <a:r>
              <a:rPr lang="en-US" sz="2000" dirty="0">
                <a:solidFill>
                  <a:srgbClr val="00CDCD"/>
                </a:solidFill>
                <a:latin typeface="D"/>
              </a:rPr>
              <a:t>  </a:t>
            </a:r>
            <a:r>
              <a:rPr lang="en-US" sz="2000" dirty="0" err="1">
                <a:solidFill>
                  <a:srgbClr val="00CDCD"/>
                </a:solidFill>
                <a:latin typeface="D"/>
              </a:rPr>
              <a:t>volumeMode</a:t>
            </a:r>
            <a:r>
              <a:rPr lang="en-US" sz="2000" dirty="0">
                <a:solidFill>
                  <a:srgbClr val="00CDCD"/>
                </a:solidFill>
                <a:latin typeface="D"/>
              </a:rPr>
              <a:t>: Filesystem</a:t>
            </a:r>
          </a:p>
          <a:p>
            <a:r>
              <a:rPr lang="en-US" sz="2000" dirty="0">
                <a:solidFill>
                  <a:srgbClr val="00CDCD"/>
                </a:solidFill>
                <a:latin typeface="D"/>
              </a:rPr>
              <a:t>  </a:t>
            </a:r>
            <a:r>
              <a:rPr lang="en-US" sz="2000" dirty="0" err="1">
                <a:solidFill>
                  <a:srgbClr val="00CDCD"/>
                </a:solidFill>
                <a:latin typeface="D"/>
              </a:rPr>
              <a:t>nfs</a:t>
            </a:r>
            <a:r>
              <a:rPr lang="en-US" sz="2000" dirty="0">
                <a:solidFill>
                  <a:srgbClr val="00CDCD"/>
                </a:solidFill>
                <a:latin typeface="D"/>
              </a:rPr>
              <a:t>:</a:t>
            </a:r>
          </a:p>
          <a:p>
            <a:r>
              <a:rPr lang="en-US" sz="2000" dirty="0">
                <a:solidFill>
                  <a:srgbClr val="00CDCD"/>
                </a:solidFill>
                <a:latin typeface="D"/>
              </a:rPr>
              <a:t>    path: /home/</a:t>
            </a:r>
            <a:r>
              <a:rPr lang="en-US" sz="2000" dirty="0" err="1">
                <a:solidFill>
                  <a:srgbClr val="00CDCD"/>
                </a:solidFill>
                <a:latin typeface="D"/>
              </a:rPr>
              <a:t>nfssharedata</a:t>
            </a:r>
            <a:endParaRPr lang="en-US" sz="2000" dirty="0">
              <a:solidFill>
                <a:srgbClr val="00CDCD"/>
              </a:solidFill>
              <a:latin typeface="D"/>
            </a:endParaRPr>
          </a:p>
          <a:p>
            <a:r>
              <a:rPr lang="en-US" sz="2000" dirty="0">
                <a:solidFill>
                  <a:srgbClr val="00CDCD"/>
                </a:solidFill>
                <a:latin typeface="D"/>
              </a:rPr>
              <a:t>    server: 192.168.1.34</a:t>
            </a:r>
          </a:p>
          <a:p>
            <a:r>
              <a:rPr lang="en-US" sz="2000" dirty="0">
                <a:solidFill>
                  <a:srgbClr val="00CDCD"/>
                </a:solidFill>
                <a:latin typeface="D"/>
              </a:rPr>
              <a:t>  </a:t>
            </a:r>
            <a:r>
              <a:rPr lang="en-US" sz="2000" dirty="0" err="1">
                <a:solidFill>
                  <a:srgbClr val="00CDCD"/>
                </a:solidFill>
                <a:latin typeface="D"/>
              </a:rPr>
              <a:t>storageClassName</a:t>
            </a:r>
            <a:r>
              <a:rPr lang="en-US" sz="2000" dirty="0">
                <a:solidFill>
                  <a:srgbClr val="00CDCD"/>
                </a:solidFill>
                <a:latin typeface="D"/>
              </a:rPr>
              <a:t>: </a:t>
            </a:r>
            <a:r>
              <a:rPr lang="en-US" sz="2000" dirty="0" err="1">
                <a:solidFill>
                  <a:srgbClr val="00CDCD"/>
                </a:solidFill>
                <a:latin typeface="D"/>
              </a:rPr>
              <a:t>nfs</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mountOptions</a:t>
            </a:r>
            <a:r>
              <a:rPr lang="en-US" sz="2000" dirty="0">
                <a:solidFill>
                  <a:srgbClr val="00CDCD"/>
                </a:solidFill>
                <a:latin typeface="D"/>
              </a:rPr>
              <a:t>:</a:t>
            </a:r>
          </a:p>
          <a:p>
            <a:r>
              <a:rPr lang="en-US" sz="2000" dirty="0">
                <a:solidFill>
                  <a:srgbClr val="00CDCD"/>
                </a:solidFill>
                <a:latin typeface="D"/>
              </a:rPr>
              <a:t>    - hard</a:t>
            </a:r>
          </a:p>
          <a:p>
            <a:r>
              <a:rPr lang="en-US" sz="2000" dirty="0">
                <a:solidFill>
                  <a:srgbClr val="00CDCD"/>
                </a:solidFill>
                <a:latin typeface="D"/>
              </a:rPr>
              <a:t>    - </a:t>
            </a:r>
            <a:r>
              <a:rPr lang="en-US" sz="2000" dirty="0" err="1">
                <a:solidFill>
                  <a:srgbClr val="00CDCD"/>
                </a:solidFill>
                <a:latin typeface="D"/>
              </a:rPr>
              <a:t>nfsvers</a:t>
            </a:r>
            <a:r>
              <a:rPr lang="en-US" sz="2000" dirty="0">
                <a:solidFill>
                  <a:srgbClr val="00CDCD"/>
                </a:solidFill>
                <a:latin typeface="D"/>
              </a:rPr>
              <a:t>=4.1</a:t>
            </a:r>
            <a:endParaRPr lang="en-US" sz="2000" dirty="0"/>
          </a:p>
        </p:txBody>
      </p:sp>
      <p:sp>
        <p:nvSpPr>
          <p:cNvPr id="3" name="Rectangle 2">
            <a:extLst>
              <a:ext uri="{FF2B5EF4-FFF2-40B4-BE49-F238E27FC236}">
                <a16:creationId xmlns:a16="http://schemas.microsoft.com/office/drawing/2014/main" id="{501C822F-356B-8E64-A080-EFE8FEA1CADF}"/>
              </a:ext>
            </a:extLst>
          </p:cNvPr>
          <p:cNvSpPr/>
          <p:nvPr/>
        </p:nvSpPr>
        <p:spPr>
          <a:xfrm>
            <a:off x="4733455" y="182208"/>
            <a:ext cx="2973496" cy="3429000"/>
          </a:xfrm>
          <a:prstGeom prst="rect">
            <a:avLst/>
          </a:prstGeom>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a:t>
            </a:r>
            <a:br>
              <a:rPr lang="en-US" sz="1800" dirty="0">
                <a:solidFill>
                  <a:srgbClr val="630300"/>
                </a:solidFill>
                <a:latin typeface="D"/>
              </a:rPr>
            </a:br>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PersistentVolumeClaim</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task-</a:t>
            </a:r>
            <a:r>
              <a:rPr lang="en-US" sz="1800" dirty="0" err="1">
                <a:solidFill>
                  <a:srgbClr val="E5E5E5"/>
                </a:solidFill>
                <a:latin typeface="D"/>
              </a:rPr>
              <a:t>pv</a:t>
            </a:r>
            <a:r>
              <a:rPr lang="en-US" sz="1800" dirty="0">
                <a:solidFill>
                  <a:srgbClr val="E5E5E5"/>
                </a:solidFill>
                <a:latin typeface="D"/>
              </a:rPr>
              <a:t>-claim</a:t>
            </a:r>
            <a:br>
              <a:rPr lang="en-US" sz="1800" dirty="0">
                <a:solidFill>
                  <a:srgbClr val="630300"/>
                </a:solidFill>
                <a:latin typeface="D"/>
              </a:rPr>
            </a:br>
            <a:r>
              <a:rPr lang="en-US" sz="1800" dirty="0">
                <a:solidFill>
                  <a:srgbClr val="00CDCD"/>
                </a:solidFill>
                <a:latin typeface="D"/>
              </a:rPr>
              <a:t>spec</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storageClassName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nfs</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accessModes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dirty="0" err="1">
                <a:solidFill>
                  <a:srgbClr val="E5E5E5"/>
                </a:solidFill>
                <a:latin typeface="D"/>
              </a:rPr>
              <a:t>ReadWriteMany</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resources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requests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storage</a:t>
            </a:r>
            <a:r>
              <a:rPr lang="en-US" sz="1800" dirty="0">
                <a:solidFill>
                  <a:srgbClr val="BB00BB"/>
                </a:solidFill>
                <a:latin typeface="D"/>
              </a:rPr>
              <a:t>:</a:t>
            </a:r>
            <a:r>
              <a:rPr lang="en-US" sz="1800" dirty="0">
                <a:solidFill>
                  <a:srgbClr val="E5E5E5"/>
                </a:solidFill>
                <a:latin typeface="D"/>
              </a:rPr>
              <a:t> 3Gi</a:t>
            </a:r>
            <a:endParaRPr lang="en-US" sz="2400" dirty="0"/>
          </a:p>
        </p:txBody>
      </p:sp>
      <p:sp>
        <p:nvSpPr>
          <p:cNvPr id="6" name="Rectangle 5">
            <a:extLst>
              <a:ext uri="{FF2B5EF4-FFF2-40B4-BE49-F238E27FC236}">
                <a16:creationId xmlns:a16="http://schemas.microsoft.com/office/drawing/2014/main" id="{889BEEAD-4D3A-7066-D69D-26B1B88FC20E}"/>
              </a:ext>
            </a:extLst>
          </p:cNvPr>
          <p:cNvSpPr/>
          <p:nvPr/>
        </p:nvSpPr>
        <p:spPr>
          <a:xfrm>
            <a:off x="4722704" y="462567"/>
            <a:ext cx="2812629" cy="363499"/>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90F269-AFDA-60CA-3ED3-D521760E1616}"/>
              </a:ext>
            </a:extLst>
          </p:cNvPr>
          <p:cNvSpPr/>
          <p:nvPr/>
        </p:nvSpPr>
        <p:spPr>
          <a:xfrm>
            <a:off x="4788131" y="1021999"/>
            <a:ext cx="2052167" cy="363499"/>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2EE9C8-7507-5178-0164-48FF9DC571D8}"/>
              </a:ext>
            </a:extLst>
          </p:cNvPr>
          <p:cNvSpPr/>
          <p:nvPr/>
        </p:nvSpPr>
        <p:spPr>
          <a:xfrm>
            <a:off x="7933267" y="190499"/>
            <a:ext cx="3750733" cy="5024967"/>
          </a:xfrm>
          <a:prstGeom prst="rect">
            <a:avLst/>
          </a:prstGeom>
          <a:ln w="571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a:t>
            </a:r>
            <a:br>
              <a:rPr lang="en-US" sz="1800" dirty="0">
                <a:solidFill>
                  <a:srgbClr val="630300"/>
                </a:solidFill>
                <a:latin typeface="D"/>
              </a:rPr>
            </a:br>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Pod</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mypod</a:t>
            </a:r>
            <a:br>
              <a:rPr lang="en-US" sz="1800" dirty="0">
                <a:solidFill>
                  <a:srgbClr val="630300"/>
                </a:solidFill>
                <a:latin typeface="D"/>
              </a:rPr>
            </a:br>
            <a:r>
              <a:rPr lang="en-US" sz="1800" dirty="0">
                <a:solidFill>
                  <a:srgbClr val="00CDCD"/>
                </a:solidFill>
                <a:latin typeface="D"/>
              </a:rPr>
              <a:t>spec</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volumes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mypd</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persistentVolumeClaim</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claimName</a:t>
            </a:r>
            <a:r>
              <a:rPr lang="en-US" sz="1800" dirty="0">
                <a:solidFill>
                  <a:srgbClr val="BB00BB"/>
                </a:solidFill>
                <a:latin typeface="D"/>
              </a:rPr>
              <a:t>:</a:t>
            </a:r>
            <a:r>
              <a:rPr lang="en-US" sz="1800" dirty="0">
                <a:solidFill>
                  <a:srgbClr val="E5E5E5"/>
                </a:solidFill>
                <a:latin typeface="D"/>
              </a:rPr>
              <a:t> task-</a:t>
            </a:r>
            <a:r>
              <a:rPr lang="en-US" sz="1800" dirty="0" err="1">
                <a:solidFill>
                  <a:srgbClr val="E5E5E5"/>
                </a:solidFill>
                <a:latin typeface="D"/>
              </a:rPr>
              <a:t>pv</a:t>
            </a:r>
            <a:r>
              <a:rPr lang="en-US" sz="1800" dirty="0">
                <a:solidFill>
                  <a:srgbClr val="E5E5E5"/>
                </a:solidFill>
                <a:latin typeface="D"/>
              </a:rPr>
              <a:t>-claim</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containers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myfrontend</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image</a:t>
            </a:r>
            <a:r>
              <a:rPr lang="en-US" sz="1800" dirty="0">
                <a:solidFill>
                  <a:srgbClr val="BB00BB"/>
                </a:solidFill>
                <a:latin typeface="D"/>
              </a:rPr>
              <a:t>:</a:t>
            </a:r>
            <a:r>
              <a:rPr lang="en-US" sz="1800" dirty="0">
                <a:solidFill>
                  <a:srgbClr val="E5E5E5"/>
                </a:solidFill>
                <a:latin typeface="D"/>
              </a:rPr>
              <a:t> nginx</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volumeMounts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err="1">
                <a:solidFill>
                  <a:srgbClr val="00CDCD"/>
                </a:solidFill>
                <a:latin typeface="D"/>
              </a:rPr>
              <a:t>mountPath</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"/var/www/html"</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mypd</a:t>
            </a:r>
            <a:endParaRPr lang="en-US" dirty="0"/>
          </a:p>
        </p:txBody>
      </p:sp>
      <p:sp>
        <p:nvSpPr>
          <p:cNvPr id="5" name="Rectangle 4">
            <a:extLst>
              <a:ext uri="{FF2B5EF4-FFF2-40B4-BE49-F238E27FC236}">
                <a16:creationId xmlns:a16="http://schemas.microsoft.com/office/drawing/2014/main" id="{09ADA003-EA21-619A-C86A-690ED558919C}"/>
              </a:ext>
            </a:extLst>
          </p:cNvPr>
          <p:cNvSpPr/>
          <p:nvPr/>
        </p:nvSpPr>
        <p:spPr>
          <a:xfrm>
            <a:off x="8352367" y="2437449"/>
            <a:ext cx="2569633" cy="28363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750D6C-A77A-7980-267D-1102A333680D}"/>
              </a:ext>
            </a:extLst>
          </p:cNvPr>
          <p:cNvSpPr/>
          <p:nvPr/>
        </p:nvSpPr>
        <p:spPr>
          <a:xfrm>
            <a:off x="8224522" y="2153816"/>
            <a:ext cx="2384212" cy="28363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1985230-8E4C-649D-5FDD-5DDBA06E5D2B}"/>
              </a:ext>
            </a:extLst>
          </p:cNvPr>
          <p:cNvSpPr/>
          <p:nvPr/>
        </p:nvSpPr>
        <p:spPr>
          <a:xfrm>
            <a:off x="8147191" y="1870182"/>
            <a:ext cx="1407727" cy="28363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F7B31A-0B7C-8FC9-B830-DE28A4EE2B6B}"/>
              </a:ext>
            </a:extLst>
          </p:cNvPr>
          <p:cNvSpPr/>
          <p:nvPr/>
        </p:nvSpPr>
        <p:spPr>
          <a:xfrm>
            <a:off x="8352367" y="4117133"/>
            <a:ext cx="1350433" cy="27579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EE7042-46BD-FEE6-93FE-9BFDC9CFB560}"/>
              </a:ext>
            </a:extLst>
          </p:cNvPr>
          <p:cNvSpPr/>
          <p:nvPr/>
        </p:nvSpPr>
        <p:spPr>
          <a:xfrm>
            <a:off x="8326968" y="3819476"/>
            <a:ext cx="3026831" cy="27579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solidFill>
              </a:ln>
            </a:endParaRPr>
          </a:p>
        </p:txBody>
      </p:sp>
      <p:cxnSp>
        <p:nvCxnSpPr>
          <p:cNvPr id="19" name="Straight Connector 18">
            <a:extLst>
              <a:ext uri="{FF2B5EF4-FFF2-40B4-BE49-F238E27FC236}">
                <a16:creationId xmlns:a16="http://schemas.microsoft.com/office/drawing/2014/main" id="{C59C6C46-0A7E-94BA-68F1-E3FBB117AD51}"/>
              </a:ext>
            </a:extLst>
          </p:cNvPr>
          <p:cNvCxnSpPr>
            <a:cxnSpLocks/>
          </p:cNvCxnSpPr>
          <p:nvPr/>
        </p:nvCxnSpPr>
        <p:spPr>
          <a:xfrm>
            <a:off x="213926" y="899800"/>
            <a:ext cx="2419207"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17" name="Rectangle 16">
            <a:extLst>
              <a:ext uri="{FF2B5EF4-FFF2-40B4-BE49-F238E27FC236}">
                <a16:creationId xmlns:a16="http://schemas.microsoft.com/office/drawing/2014/main" id="{D34AC0E1-6F25-779E-D897-E4FBFB600D06}"/>
              </a:ext>
            </a:extLst>
          </p:cNvPr>
          <p:cNvSpPr/>
          <p:nvPr/>
        </p:nvSpPr>
        <p:spPr>
          <a:xfrm>
            <a:off x="293157" y="4549881"/>
            <a:ext cx="2483909" cy="27579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C741D84-5DFE-C125-EA3B-840A9D9DB7F0}"/>
              </a:ext>
            </a:extLst>
          </p:cNvPr>
          <p:cNvSpPr/>
          <p:nvPr/>
        </p:nvSpPr>
        <p:spPr>
          <a:xfrm>
            <a:off x="4854046" y="1620910"/>
            <a:ext cx="2239330" cy="2757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08C2DEB-897E-C124-8826-6EA24D8983DB}"/>
              </a:ext>
            </a:extLst>
          </p:cNvPr>
          <p:cNvCxnSpPr>
            <a:cxnSpLocks/>
          </p:cNvCxnSpPr>
          <p:nvPr/>
        </p:nvCxnSpPr>
        <p:spPr>
          <a:xfrm>
            <a:off x="4788131" y="780001"/>
            <a:ext cx="2757953"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B1A8EF0D-47F1-0222-8D86-064A705C2676}"/>
              </a:ext>
            </a:extLst>
          </p:cNvPr>
          <p:cNvCxnSpPr>
            <a:cxnSpLocks/>
          </p:cNvCxnSpPr>
          <p:nvPr/>
        </p:nvCxnSpPr>
        <p:spPr>
          <a:xfrm>
            <a:off x="7968263" y="826066"/>
            <a:ext cx="1006404"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AA7B3326-6196-1A47-01BA-AF1AF18044DD}"/>
              </a:ext>
            </a:extLst>
          </p:cNvPr>
          <p:cNvSpPr/>
          <p:nvPr/>
        </p:nvSpPr>
        <p:spPr>
          <a:xfrm>
            <a:off x="420414" y="3819477"/>
            <a:ext cx="2816772" cy="4284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2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1)">
                                      <p:cBhvr>
                                        <p:cTn id="15" dur="2000"/>
                                        <p:tgtEl>
                                          <p:spTgt spid="17"/>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2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1" presetClass="exit" presetSubtype="0" fill="hold" nodeType="withEffect">
                                  <p:stCondLst>
                                    <p:cond delay="0"/>
                                  </p:stCondLst>
                                  <p:childTnLst>
                                    <p:set>
                                      <p:cBhvr>
                                        <p:cTn id="25" dur="1" fill="hold">
                                          <p:stCondLst>
                                            <p:cond delay="0"/>
                                          </p:stCondLst>
                                        </p:cTn>
                                        <p:tgtEl>
                                          <p:spTgt spid="25"/>
                                        </p:tgtEl>
                                        <p:attrNameLst>
                                          <p:attrName>style.visibility</p:attrName>
                                        </p:attrNameLst>
                                      </p:cBhvr>
                                      <p:to>
                                        <p:strVal val="hidden"/>
                                      </p:to>
                                    </p:set>
                                  </p:childTnLst>
                                </p:cTn>
                              </p:par>
                              <p:par>
                                <p:cTn id="26" presetID="22" presetClass="entr" presetSubtype="8"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heel(1)">
                                      <p:cBhvr>
                                        <p:cTn id="39" dur="2000"/>
                                        <p:tgtEl>
                                          <p:spTgt spid="6"/>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heel(1)">
                                      <p:cBhvr>
                                        <p:cTn id="42" dur="20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heel(1)">
                                      <p:cBhvr>
                                        <p:cTn id="47" dur="2000"/>
                                        <p:tgtEl>
                                          <p:spTgt spid="7"/>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heel(1)">
                                      <p:cBhvr>
                                        <p:cTn id="50" dur="20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heel(1)">
                                      <p:cBhvr>
                                        <p:cTn id="55" dur="2000"/>
                                        <p:tgtEl>
                                          <p:spTgt spid="9"/>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heel(1)">
                                      <p:cBhvr>
                                        <p:cTn id="58" dur="2000"/>
                                        <p:tgtEl>
                                          <p:spTgt spid="13"/>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7"/>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heel(1)">
                                      <p:cBhvr>
                                        <p:cTn id="71" dur="2000"/>
                                        <p:tgtEl>
                                          <p:spTgt spid="18"/>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heel(1)">
                                      <p:cBhvr>
                                        <p:cTn id="74"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5" grpId="0" animBg="1"/>
      <p:bldP spid="5" grpId="1" animBg="1"/>
      <p:bldP spid="4" grpId="0" animBg="1"/>
      <p:bldP spid="4" grpId="1" animBg="1"/>
      <p:bldP spid="9" grpId="0" animBg="1"/>
      <p:bldP spid="13" grpId="0" animBg="1"/>
      <p:bldP spid="18" grpId="0" animBg="1"/>
      <p:bldP spid="17" grpId="0" animBg="1"/>
      <p:bldP spid="17" grpId="1" animBg="1"/>
      <p:bldP spid="20" grpId="0" animBg="1"/>
      <p:bldP spid="20" grpId="1"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42953-16A2-42DF-2B88-1C4AE68598B3}"/>
              </a:ext>
            </a:extLst>
          </p:cNvPr>
          <p:cNvSpPr/>
          <p:nvPr/>
        </p:nvSpPr>
        <p:spPr>
          <a:xfrm>
            <a:off x="152400" y="190499"/>
            <a:ext cx="4453465" cy="5834381"/>
          </a:xfrm>
          <a:prstGeom prst="rect">
            <a:avLst/>
          </a:prstGeom>
          <a:noFill/>
          <a:ln w="762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2000" dirty="0" err="1">
                <a:solidFill>
                  <a:srgbClr val="00CDCD"/>
                </a:solidFill>
                <a:latin typeface="D"/>
              </a:rPr>
              <a:t>apiVersion</a:t>
            </a:r>
            <a:r>
              <a:rPr lang="en-US" sz="2000" dirty="0">
                <a:solidFill>
                  <a:srgbClr val="00CDCD"/>
                </a:solidFill>
                <a:latin typeface="D"/>
              </a:rPr>
              <a:t>: v1</a:t>
            </a:r>
          </a:p>
          <a:p>
            <a:r>
              <a:rPr lang="en-US" sz="2000" dirty="0">
                <a:solidFill>
                  <a:srgbClr val="00CDCD"/>
                </a:solidFill>
                <a:latin typeface="D"/>
              </a:rPr>
              <a:t>kind: </a:t>
            </a:r>
            <a:r>
              <a:rPr lang="en-US" sz="2000" dirty="0" err="1">
                <a:solidFill>
                  <a:srgbClr val="00CDCD"/>
                </a:solidFill>
                <a:latin typeface="D"/>
              </a:rPr>
              <a:t>PersistentVolume</a:t>
            </a:r>
            <a:endParaRPr lang="en-US" sz="2000" dirty="0">
              <a:solidFill>
                <a:srgbClr val="00CDCD"/>
              </a:solidFill>
              <a:latin typeface="D"/>
            </a:endParaRPr>
          </a:p>
          <a:p>
            <a:r>
              <a:rPr lang="en-US" sz="2000" dirty="0">
                <a:solidFill>
                  <a:srgbClr val="00CDCD"/>
                </a:solidFill>
                <a:latin typeface="D"/>
              </a:rPr>
              <a:t>metadata: </a:t>
            </a:r>
          </a:p>
          <a:p>
            <a:r>
              <a:rPr lang="en-US" sz="2000" dirty="0">
                <a:solidFill>
                  <a:srgbClr val="00CDCD"/>
                </a:solidFill>
                <a:latin typeface="D"/>
              </a:rPr>
              <a:t>  name: </a:t>
            </a:r>
            <a:r>
              <a:rPr lang="en-US" sz="2000" dirty="0" err="1">
                <a:solidFill>
                  <a:srgbClr val="00CDCD"/>
                </a:solidFill>
                <a:latin typeface="D"/>
              </a:rPr>
              <a:t>nfs-pv</a:t>
            </a:r>
            <a:endParaRPr lang="en-US" sz="2000" dirty="0">
              <a:solidFill>
                <a:srgbClr val="00CDCD"/>
              </a:solidFill>
              <a:latin typeface="D"/>
            </a:endParaRPr>
          </a:p>
          <a:p>
            <a:r>
              <a:rPr lang="en-US" sz="2000" dirty="0">
                <a:solidFill>
                  <a:srgbClr val="00CDCD"/>
                </a:solidFill>
                <a:latin typeface="D"/>
              </a:rPr>
              <a:t>spec:</a:t>
            </a:r>
          </a:p>
          <a:p>
            <a:r>
              <a:rPr lang="en-US" sz="2000" dirty="0">
                <a:solidFill>
                  <a:srgbClr val="00CDCD"/>
                </a:solidFill>
                <a:latin typeface="D"/>
              </a:rPr>
              <a:t>  </a:t>
            </a:r>
            <a:r>
              <a:rPr lang="en-US" sz="2000" dirty="0" err="1">
                <a:solidFill>
                  <a:srgbClr val="00CDCD"/>
                </a:solidFill>
                <a:latin typeface="D"/>
              </a:rPr>
              <a:t>accessModes</a:t>
            </a:r>
            <a:r>
              <a:rPr lang="en-US" sz="2000" dirty="0">
                <a:solidFill>
                  <a:srgbClr val="00CDCD"/>
                </a:solidFill>
                <a:latin typeface="D"/>
              </a:rPr>
              <a:t>:</a:t>
            </a:r>
          </a:p>
          <a:p>
            <a:r>
              <a:rPr lang="en-US" sz="2000" dirty="0">
                <a:solidFill>
                  <a:srgbClr val="00CDCD"/>
                </a:solidFill>
                <a:latin typeface="D"/>
              </a:rPr>
              <a:t>    - </a:t>
            </a:r>
            <a:r>
              <a:rPr lang="en-US" sz="2000" dirty="0" err="1">
                <a:solidFill>
                  <a:srgbClr val="00CDCD"/>
                </a:solidFill>
                <a:latin typeface="D"/>
              </a:rPr>
              <a:t>ReadWriteMany</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persistentVolumeReclaimPolicy</a:t>
            </a:r>
            <a:r>
              <a:rPr lang="en-US" sz="2000" dirty="0">
                <a:solidFill>
                  <a:srgbClr val="00CDCD"/>
                </a:solidFill>
                <a:latin typeface="D"/>
              </a:rPr>
              <a:t>: Recycle</a:t>
            </a:r>
          </a:p>
          <a:p>
            <a:r>
              <a:rPr lang="en-US" sz="2000" dirty="0">
                <a:solidFill>
                  <a:srgbClr val="00CDCD"/>
                </a:solidFill>
                <a:latin typeface="D"/>
              </a:rPr>
              <a:t>  capacity:</a:t>
            </a:r>
          </a:p>
          <a:p>
            <a:r>
              <a:rPr lang="en-US" sz="2000" dirty="0">
                <a:solidFill>
                  <a:srgbClr val="00CDCD"/>
                </a:solidFill>
                <a:latin typeface="D"/>
              </a:rPr>
              <a:t>    storage: 3Gi</a:t>
            </a:r>
          </a:p>
          <a:p>
            <a:r>
              <a:rPr lang="en-US" sz="2000" dirty="0">
                <a:solidFill>
                  <a:srgbClr val="00CDCD"/>
                </a:solidFill>
                <a:latin typeface="D"/>
              </a:rPr>
              <a:t>  </a:t>
            </a:r>
            <a:r>
              <a:rPr lang="en-US" sz="2000" dirty="0" err="1">
                <a:solidFill>
                  <a:srgbClr val="00CDCD"/>
                </a:solidFill>
                <a:latin typeface="D"/>
              </a:rPr>
              <a:t>volumeMode</a:t>
            </a:r>
            <a:r>
              <a:rPr lang="en-US" sz="2000" dirty="0">
                <a:solidFill>
                  <a:srgbClr val="00CDCD"/>
                </a:solidFill>
                <a:latin typeface="D"/>
              </a:rPr>
              <a:t>: Filesystem</a:t>
            </a:r>
          </a:p>
          <a:p>
            <a:r>
              <a:rPr lang="en-US" sz="2000" dirty="0">
                <a:solidFill>
                  <a:srgbClr val="00CDCD"/>
                </a:solidFill>
                <a:latin typeface="D"/>
              </a:rPr>
              <a:t>  </a:t>
            </a:r>
            <a:r>
              <a:rPr lang="en-US" sz="2000" dirty="0" err="1">
                <a:solidFill>
                  <a:srgbClr val="00CDCD"/>
                </a:solidFill>
                <a:latin typeface="D"/>
              </a:rPr>
              <a:t>nfs</a:t>
            </a:r>
            <a:r>
              <a:rPr lang="en-US" sz="2000" dirty="0">
                <a:solidFill>
                  <a:srgbClr val="00CDCD"/>
                </a:solidFill>
                <a:latin typeface="D"/>
              </a:rPr>
              <a:t>:</a:t>
            </a:r>
          </a:p>
          <a:p>
            <a:r>
              <a:rPr lang="en-US" sz="2000" dirty="0">
                <a:solidFill>
                  <a:srgbClr val="00CDCD"/>
                </a:solidFill>
                <a:latin typeface="D"/>
              </a:rPr>
              <a:t>    path: /home/</a:t>
            </a:r>
            <a:r>
              <a:rPr lang="en-US" sz="2000" dirty="0" err="1">
                <a:solidFill>
                  <a:srgbClr val="00CDCD"/>
                </a:solidFill>
                <a:latin typeface="D"/>
              </a:rPr>
              <a:t>nfssharedata</a:t>
            </a:r>
            <a:endParaRPr lang="en-US" sz="2000" dirty="0">
              <a:solidFill>
                <a:srgbClr val="00CDCD"/>
              </a:solidFill>
              <a:latin typeface="D"/>
            </a:endParaRPr>
          </a:p>
          <a:p>
            <a:r>
              <a:rPr lang="en-US" sz="2000" dirty="0">
                <a:solidFill>
                  <a:srgbClr val="00CDCD"/>
                </a:solidFill>
                <a:latin typeface="D"/>
              </a:rPr>
              <a:t>    server: 192.168.1.34</a:t>
            </a:r>
          </a:p>
          <a:p>
            <a:r>
              <a:rPr lang="en-US" sz="2000" dirty="0">
                <a:solidFill>
                  <a:srgbClr val="00CDCD"/>
                </a:solidFill>
                <a:latin typeface="D"/>
              </a:rPr>
              <a:t>  </a:t>
            </a:r>
            <a:r>
              <a:rPr lang="en-US" sz="2000" dirty="0" err="1">
                <a:solidFill>
                  <a:srgbClr val="00CDCD"/>
                </a:solidFill>
                <a:latin typeface="D"/>
              </a:rPr>
              <a:t>storageClassName</a:t>
            </a:r>
            <a:r>
              <a:rPr lang="en-US" sz="2000" dirty="0">
                <a:solidFill>
                  <a:srgbClr val="00CDCD"/>
                </a:solidFill>
                <a:latin typeface="D"/>
              </a:rPr>
              <a:t>: </a:t>
            </a:r>
            <a:r>
              <a:rPr lang="en-US" sz="2000" dirty="0" err="1">
                <a:solidFill>
                  <a:srgbClr val="00CDCD"/>
                </a:solidFill>
                <a:latin typeface="D"/>
              </a:rPr>
              <a:t>nfs</a:t>
            </a:r>
            <a:endParaRPr lang="en-US" sz="2000" dirty="0">
              <a:solidFill>
                <a:srgbClr val="00CDCD"/>
              </a:solidFill>
              <a:latin typeface="D"/>
            </a:endParaRPr>
          </a:p>
          <a:p>
            <a:r>
              <a:rPr lang="en-US" sz="2000" dirty="0">
                <a:solidFill>
                  <a:srgbClr val="00CDCD"/>
                </a:solidFill>
                <a:latin typeface="D"/>
              </a:rPr>
              <a:t>  </a:t>
            </a:r>
            <a:r>
              <a:rPr lang="en-US" sz="2000" dirty="0" err="1">
                <a:solidFill>
                  <a:srgbClr val="00CDCD"/>
                </a:solidFill>
                <a:latin typeface="D"/>
              </a:rPr>
              <a:t>mountOptions</a:t>
            </a:r>
            <a:r>
              <a:rPr lang="en-US" sz="2000" dirty="0">
                <a:solidFill>
                  <a:srgbClr val="00CDCD"/>
                </a:solidFill>
                <a:latin typeface="D"/>
              </a:rPr>
              <a:t>:</a:t>
            </a:r>
          </a:p>
          <a:p>
            <a:r>
              <a:rPr lang="en-US" sz="2000" dirty="0">
                <a:solidFill>
                  <a:srgbClr val="00CDCD"/>
                </a:solidFill>
                <a:latin typeface="D"/>
              </a:rPr>
              <a:t>    - hard</a:t>
            </a:r>
          </a:p>
          <a:p>
            <a:r>
              <a:rPr lang="en-US" sz="2000" dirty="0">
                <a:solidFill>
                  <a:srgbClr val="00CDCD"/>
                </a:solidFill>
                <a:latin typeface="D"/>
              </a:rPr>
              <a:t>    - </a:t>
            </a:r>
            <a:r>
              <a:rPr lang="en-US" sz="2000" dirty="0" err="1">
                <a:solidFill>
                  <a:srgbClr val="00CDCD"/>
                </a:solidFill>
                <a:latin typeface="D"/>
              </a:rPr>
              <a:t>nfsvers</a:t>
            </a:r>
            <a:r>
              <a:rPr lang="en-US" sz="2000" dirty="0">
                <a:solidFill>
                  <a:srgbClr val="00CDCD"/>
                </a:solidFill>
                <a:latin typeface="D"/>
              </a:rPr>
              <a:t>=4.1</a:t>
            </a:r>
            <a:endParaRPr lang="en-US" sz="2000" dirty="0"/>
          </a:p>
        </p:txBody>
      </p:sp>
      <p:sp>
        <p:nvSpPr>
          <p:cNvPr id="3" name="Rectangle 2">
            <a:extLst>
              <a:ext uri="{FF2B5EF4-FFF2-40B4-BE49-F238E27FC236}">
                <a16:creationId xmlns:a16="http://schemas.microsoft.com/office/drawing/2014/main" id="{501C822F-356B-8E64-A080-EFE8FEA1CADF}"/>
              </a:ext>
            </a:extLst>
          </p:cNvPr>
          <p:cNvSpPr/>
          <p:nvPr/>
        </p:nvSpPr>
        <p:spPr>
          <a:xfrm>
            <a:off x="4733455" y="182208"/>
            <a:ext cx="2973496" cy="3429000"/>
          </a:xfrm>
          <a:prstGeom prst="rect">
            <a:avLst/>
          </a:prstGeom>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a:t>
            </a:r>
            <a:br>
              <a:rPr lang="en-US" sz="1800" dirty="0">
                <a:solidFill>
                  <a:srgbClr val="630300"/>
                </a:solidFill>
                <a:latin typeface="D"/>
              </a:rPr>
            </a:br>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PersistentVolumeClaim</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task-</a:t>
            </a:r>
            <a:r>
              <a:rPr lang="en-US" sz="1800" dirty="0" err="1">
                <a:solidFill>
                  <a:srgbClr val="E5E5E5"/>
                </a:solidFill>
                <a:latin typeface="D"/>
              </a:rPr>
              <a:t>pv</a:t>
            </a:r>
            <a:r>
              <a:rPr lang="en-US" sz="1800" dirty="0">
                <a:solidFill>
                  <a:srgbClr val="E5E5E5"/>
                </a:solidFill>
                <a:latin typeface="D"/>
              </a:rPr>
              <a:t>-claim</a:t>
            </a:r>
            <a:br>
              <a:rPr lang="en-US" sz="1800" dirty="0">
                <a:solidFill>
                  <a:srgbClr val="630300"/>
                </a:solidFill>
                <a:latin typeface="D"/>
              </a:rPr>
            </a:br>
            <a:r>
              <a:rPr lang="en-US" sz="1800" dirty="0">
                <a:solidFill>
                  <a:srgbClr val="00CDCD"/>
                </a:solidFill>
                <a:latin typeface="D"/>
              </a:rPr>
              <a:t>spec</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storageClassName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nfs</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accessModes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dirty="0" err="1">
                <a:solidFill>
                  <a:srgbClr val="E5E5E5"/>
                </a:solidFill>
                <a:latin typeface="D"/>
              </a:rPr>
              <a:t>ReadWriteMany</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resources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requests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storage</a:t>
            </a:r>
            <a:r>
              <a:rPr lang="en-US" sz="1800" dirty="0">
                <a:solidFill>
                  <a:srgbClr val="BB00BB"/>
                </a:solidFill>
                <a:latin typeface="D"/>
              </a:rPr>
              <a:t>:</a:t>
            </a:r>
            <a:r>
              <a:rPr lang="en-US" sz="1800" dirty="0">
                <a:solidFill>
                  <a:srgbClr val="E5E5E5"/>
                </a:solidFill>
                <a:latin typeface="D"/>
              </a:rPr>
              <a:t> 3Gi</a:t>
            </a:r>
            <a:endParaRPr lang="en-US" sz="2400" dirty="0"/>
          </a:p>
        </p:txBody>
      </p:sp>
      <p:sp>
        <p:nvSpPr>
          <p:cNvPr id="6" name="Rectangle 5">
            <a:extLst>
              <a:ext uri="{FF2B5EF4-FFF2-40B4-BE49-F238E27FC236}">
                <a16:creationId xmlns:a16="http://schemas.microsoft.com/office/drawing/2014/main" id="{889BEEAD-4D3A-7066-D69D-26B1B88FC20E}"/>
              </a:ext>
            </a:extLst>
          </p:cNvPr>
          <p:cNvSpPr/>
          <p:nvPr/>
        </p:nvSpPr>
        <p:spPr>
          <a:xfrm>
            <a:off x="4722704" y="462567"/>
            <a:ext cx="2812629" cy="363499"/>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90F269-AFDA-60CA-3ED3-D521760E1616}"/>
              </a:ext>
            </a:extLst>
          </p:cNvPr>
          <p:cNvSpPr/>
          <p:nvPr/>
        </p:nvSpPr>
        <p:spPr>
          <a:xfrm>
            <a:off x="4788131" y="1021999"/>
            <a:ext cx="2052167" cy="363499"/>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2EE9C8-7507-5178-0164-48FF9DC571D8}"/>
              </a:ext>
            </a:extLst>
          </p:cNvPr>
          <p:cNvSpPr/>
          <p:nvPr/>
        </p:nvSpPr>
        <p:spPr>
          <a:xfrm>
            <a:off x="7933267" y="190499"/>
            <a:ext cx="3750733" cy="5024967"/>
          </a:xfrm>
          <a:prstGeom prst="rect">
            <a:avLst/>
          </a:prstGeom>
          <a:ln w="571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a:t>
            </a:r>
            <a:br>
              <a:rPr lang="en-US" sz="1800" dirty="0">
                <a:solidFill>
                  <a:srgbClr val="630300"/>
                </a:solidFill>
                <a:latin typeface="D"/>
              </a:rPr>
            </a:br>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Pod</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mypod</a:t>
            </a:r>
            <a:br>
              <a:rPr lang="en-US" sz="1800" dirty="0">
                <a:solidFill>
                  <a:srgbClr val="630300"/>
                </a:solidFill>
                <a:latin typeface="D"/>
              </a:rPr>
            </a:br>
            <a:r>
              <a:rPr lang="en-US" sz="1800" dirty="0">
                <a:solidFill>
                  <a:srgbClr val="00CDCD"/>
                </a:solidFill>
                <a:latin typeface="D"/>
              </a:rPr>
              <a:t>spec</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volumes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mypd</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persistentVolumeClaim</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claimName</a:t>
            </a:r>
            <a:r>
              <a:rPr lang="en-US" sz="1800" dirty="0">
                <a:solidFill>
                  <a:srgbClr val="BB00BB"/>
                </a:solidFill>
                <a:latin typeface="D"/>
              </a:rPr>
              <a:t>:</a:t>
            </a:r>
            <a:r>
              <a:rPr lang="en-US" sz="1800" dirty="0">
                <a:solidFill>
                  <a:srgbClr val="E5E5E5"/>
                </a:solidFill>
                <a:latin typeface="D"/>
              </a:rPr>
              <a:t> task-</a:t>
            </a:r>
            <a:r>
              <a:rPr lang="en-US" sz="1800" dirty="0" err="1">
                <a:solidFill>
                  <a:srgbClr val="E5E5E5"/>
                </a:solidFill>
                <a:latin typeface="D"/>
              </a:rPr>
              <a:t>pv</a:t>
            </a:r>
            <a:r>
              <a:rPr lang="en-US" sz="1800" dirty="0">
                <a:solidFill>
                  <a:srgbClr val="E5E5E5"/>
                </a:solidFill>
                <a:latin typeface="D"/>
              </a:rPr>
              <a:t>-claim</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containers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myfrontend</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image</a:t>
            </a:r>
            <a:r>
              <a:rPr lang="en-US" sz="1800" dirty="0">
                <a:solidFill>
                  <a:srgbClr val="BB00BB"/>
                </a:solidFill>
                <a:latin typeface="D"/>
              </a:rPr>
              <a:t>:</a:t>
            </a:r>
            <a:r>
              <a:rPr lang="en-US" sz="1800" dirty="0">
                <a:solidFill>
                  <a:srgbClr val="E5E5E5"/>
                </a:solidFill>
                <a:latin typeface="D"/>
              </a:rPr>
              <a:t> nginx</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volumeMounts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err="1">
                <a:solidFill>
                  <a:srgbClr val="00CDCD"/>
                </a:solidFill>
                <a:latin typeface="D"/>
              </a:rPr>
              <a:t>mountPath</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"/var/www/html"</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mypd</a:t>
            </a:r>
            <a:endParaRPr lang="en-US" dirty="0"/>
          </a:p>
        </p:txBody>
      </p:sp>
      <p:sp>
        <p:nvSpPr>
          <p:cNvPr id="5" name="Rectangle 4">
            <a:extLst>
              <a:ext uri="{FF2B5EF4-FFF2-40B4-BE49-F238E27FC236}">
                <a16:creationId xmlns:a16="http://schemas.microsoft.com/office/drawing/2014/main" id="{09ADA003-EA21-619A-C86A-690ED558919C}"/>
              </a:ext>
            </a:extLst>
          </p:cNvPr>
          <p:cNvSpPr/>
          <p:nvPr/>
        </p:nvSpPr>
        <p:spPr>
          <a:xfrm>
            <a:off x="8352367" y="2437449"/>
            <a:ext cx="2569633" cy="28363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750D6C-A77A-7980-267D-1102A333680D}"/>
              </a:ext>
            </a:extLst>
          </p:cNvPr>
          <p:cNvSpPr/>
          <p:nvPr/>
        </p:nvSpPr>
        <p:spPr>
          <a:xfrm>
            <a:off x="8224522" y="2153816"/>
            <a:ext cx="2384212" cy="28363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1985230-8E4C-649D-5FDD-5DDBA06E5D2B}"/>
              </a:ext>
            </a:extLst>
          </p:cNvPr>
          <p:cNvSpPr/>
          <p:nvPr/>
        </p:nvSpPr>
        <p:spPr>
          <a:xfrm>
            <a:off x="8147191" y="1870182"/>
            <a:ext cx="1407727" cy="28363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F7B31A-0B7C-8FC9-B830-DE28A4EE2B6B}"/>
              </a:ext>
            </a:extLst>
          </p:cNvPr>
          <p:cNvSpPr/>
          <p:nvPr/>
        </p:nvSpPr>
        <p:spPr>
          <a:xfrm>
            <a:off x="8352367" y="4117133"/>
            <a:ext cx="1350433" cy="27579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EE7042-46BD-FEE6-93FE-9BFDC9CFB560}"/>
              </a:ext>
            </a:extLst>
          </p:cNvPr>
          <p:cNvSpPr/>
          <p:nvPr/>
        </p:nvSpPr>
        <p:spPr>
          <a:xfrm>
            <a:off x="8326968" y="3819476"/>
            <a:ext cx="3026831" cy="27579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accent2"/>
                </a:solidFill>
              </a:ln>
            </a:endParaRPr>
          </a:p>
        </p:txBody>
      </p:sp>
      <p:cxnSp>
        <p:nvCxnSpPr>
          <p:cNvPr id="19" name="Straight Connector 18">
            <a:extLst>
              <a:ext uri="{FF2B5EF4-FFF2-40B4-BE49-F238E27FC236}">
                <a16:creationId xmlns:a16="http://schemas.microsoft.com/office/drawing/2014/main" id="{C59C6C46-0A7E-94BA-68F1-E3FBB117AD51}"/>
              </a:ext>
            </a:extLst>
          </p:cNvPr>
          <p:cNvCxnSpPr>
            <a:cxnSpLocks/>
          </p:cNvCxnSpPr>
          <p:nvPr/>
        </p:nvCxnSpPr>
        <p:spPr>
          <a:xfrm>
            <a:off x="213926" y="899800"/>
            <a:ext cx="2419207"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17" name="Rectangle 16">
            <a:extLst>
              <a:ext uri="{FF2B5EF4-FFF2-40B4-BE49-F238E27FC236}">
                <a16:creationId xmlns:a16="http://schemas.microsoft.com/office/drawing/2014/main" id="{D34AC0E1-6F25-779E-D897-E4FBFB600D06}"/>
              </a:ext>
            </a:extLst>
          </p:cNvPr>
          <p:cNvSpPr/>
          <p:nvPr/>
        </p:nvSpPr>
        <p:spPr>
          <a:xfrm>
            <a:off x="293157" y="4549881"/>
            <a:ext cx="2483909" cy="27579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C741D84-5DFE-C125-EA3B-840A9D9DB7F0}"/>
              </a:ext>
            </a:extLst>
          </p:cNvPr>
          <p:cNvSpPr/>
          <p:nvPr/>
        </p:nvSpPr>
        <p:spPr>
          <a:xfrm>
            <a:off x="4854046" y="1620910"/>
            <a:ext cx="2239330" cy="2757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08C2DEB-897E-C124-8826-6EA24D8983DB}"/>
              </a:ext>
            </a:extLst>
          </p:cNvPr>
          <p:cNvCxnSpPr>
            <a:cxnSpLocks/>
          </p:cNvCxnSpPr>
          <p:nvPr/>
        </p:nvCxnSpPr>
        <p:spPr>
          <a:xfrm>
            <a:off x="4788131" y="780001"/>
            <a:ext cx="2757953"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cxnSp>
        <p:nvCxnSpPr>
          <p:cNvPr id="28" name="Straight Connector 27">
            <a:extLst>
              <a:ext uri="{FF2B5EF4-FFF2-40B4-BE49-F238E27FC236}">
                <a16:creationId xmlns:a16="http://schemas.microsoft.com/office/drawing/2014/main" id="{B1A8EF0D-47F1-0222-8D86-064A705C2676}"/>
              </a:ext>
            </a:extLst>
          </p:cNvPr>
          <p:cNvCxnSpPr>
            <a:cxnSpLocks/>
          </p:cNvCxnSpPr>
          <p:nvPr/>
        </p:nvCxnSpPr>
        <p:spPr>
          <a:xfrm>
            <a:off x="7968263" y="826066"/>
            <a:ext cx="1006404" cy="0"/>
          </a:xfrm>
          <a:prstGeom prst="line">
            <a:avLst/>
          </a:prstGeom>
          <a:ln w="76200"/>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AA7B3326-6196-1A47-01BA-AF1AF18044DD}"/>
              </a:ext>
            </a:extLst>
          </p:cNvPr>
          <p:cNvSpPr/>
          <p:nvPr/>
        </p:nvSpPr>
        <p:spPr>
          <a:xfrm>
            <a:off x="420414" y="3819477"/>
            <a:ext cx="2816772" cy="4284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944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42953-16A2-42DF-2B88-1C4AE68598B3}"/>
              </a:ext>
            </a:extLst>
          </p:cNvPr>
          <p:cNvSpPr/>
          <p:nvPr/>
        </p:nvSpPr>
        <p:spPr>
          <a:xfrm>
            <a:off x="3628554" y="507998"/>
            <a:ext cx="2836333" cy="3429001"/>
          </a:xfrm>
          <a:prstGeom prst="rect">
            <a:avLst/>
          </a:prstGeom>
          <a:noFill/>
          <a:ln w="762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200" dirty="0" err="1">
                <a:solidFill>
                  <a:srgbClr val="00CDCD"/>
                </a:solidFill>
                <a:latin typeface="D"/>
              </a:rPr>
              <a:t>apiVersion</a:t>
            </a:r>
            <a:r>
              <a:rPr lang="en-US" sz="1200" dirty="0">
                <a:solidFill>
                  <a:srgbClr val="00CDCD"/>
                </a:solidFill>
                <a:latin typeface="D"/>
              </a:rPr>
              <a:t>: v1</a:t>
            </a:r>
          </a:p>
          <a:p>
            <a:r>
              <a:rPr lang="en-US" sz="1200" dirty="0">
                <a:solidFill>
                  <a:srgbClr val="00CDCD"/>
                </a:solidFill>
                <a:latin typeface="D"/>
              </a:rPr>
              <a:t>kind: </a:t>
            </a:r>
            <a:r>
              <a:rPr lang="en-US" sz="1200" dirty="0" err="1">
                <a:solidFill>
                  <a:srgbClr val="00CDCD"/>
                </a:solidFill>
                <a:latin typeface="D"/>
              </a:rPr>
              <a:t>PersistentVolume</a:t>
            </a:r>
            <a:endParaRPr lang="en-US" sz="1200" dirty="0">
              <a:solidFill>
                <a:srgbClr val="00CDCD"/>
              </a:solidFill>
              <a:latin typeface="D"/>
            </a:endParaRPr>
          </a:p>
          <a:p>
            <a:r>
              <a:rPr lang="en-US" sz="1200" dirty="0">
                <a:solidFill>
                  <a:srgbClr val="00CDCD"/>
                </a:solidFill>
                <a:latin typeface="D"/>
              </a:rPr>
              <a:t>metadata: </a:t>
            </a:r>
          </a:p>
          <a:p>
            <a:r>
              <a:rPr lang="en-US" sz="1200" dirty="0">
                <a:solidFill>
                  <a:srgbClr val="00CDCD"/>
                </a:solidFill>
                <a:latin typeface="D"/>
              </a:rPr>
              <a:t>  name: </a:t>
            </a:r>
            <a:r>
              <a:rPr lang="en-US" sz="1200" dirty="0" err="1">
                <a:solidFill>
                  <a:srgbClr val="00CDCD"/>
                </a:solidFill>
                <a:latin typeface="D"/>
              </a:rPr>
              <a:t>nfs-pv</a:t>
            </a:r>
            <a:endParaRPr lang="en-US" sz="1200" dirty="0">
              <a:solidFill>
                <a:srgbClr val="00CDCD"/>
              </a:solidFill>
              <a:latin typeface="D"/>
            </a:endParaRPr>
          </a:p>
          <a:p>
            <a:r>
              <a:rPr lang="en-US" sz="1200" dirty="0">
                <a:solidFill>
                  <a:srgbClr val="00CDCD"/>
                </a:solidFill>
                <a:latin typeface="D"/>
              </a:rPr>
              <a:t>spec:</a:t>
            </a:r>
          </a:p>
          <a:p>
            <a:r>
              <a:rPr lang="en-US" sz="1200" dirty="0">
                <a:solidFill>
                  <a:srgbClr val="00CDCD"/>
                </a:solidFill>
                <a:latin typeface="D"/>
              </a:rPr>
              <a:t>  </a:t>
            </a:r>
            <a:r>
              <a:rPr lang="en-US" sz="1200" dirty="0" err="1">
                <a:solidFill>
                  <a:srgbClr val="00CDCD"/>
                </a:solidFill>
                <a:latin typeface="D"/>
              </a:rPr>
              <a:t>accessModes</a:t>
            </a:r>
            <a:r>
              <a:rPr lang="en-US" sz="1200" dirty="0">
                <a:solidFill>
                  <a:srgbClr val="00CDCD"/>
                </a:solidFill>
                <a:latin typeface="D"/>
              </a:rPr>
              <a:t>:</a:t>
            </a:r>
          </a:p>
          <a:p>
            <a:r>
              <a:rPr lang="en-US" sz="1200" dirty="0">
                <a:solidFill>
                  <a:srgbClr val="00CDCD"/>
                </a:solidFill>
                <a:latin typeface="D"/>
              </a:rPr>
              <a:t>    - </a:t>
            </a:r>
            <a:r>
              <a:rPr lang="en-US" sz="1200" dirty="0" err="1">
                <a:solidFill>
                  <a:srgbClr val="00CDCD"/>
                </a:solidFill>
                <a:latin typeface="D"/>
              </a:rPr>
              <a:t>ReadWriteMany</a:t>
            </a:r>
            <a:endParaRPr lang="en-US" sz="1200" dirty="0">
              <a:solidFill>
                <a:srgbClr val="00CDCD"/>
              </a:solidFill>
              <a:latin typeface="D"/>
            </a:endParaRPr>
          </a:p>
          <a:p>
            <a:r>
              <a:rPr lang="en-US" sz="1200" dirty="0">
                <a:solidFill>
                  <a:srgbClr val="00CDCD"/>
                </a:solidFill>
                <a:latin typeface="D"/>
              </a:rPr>
              <a:t>  </a:t>
            </a:r>
            <a:r>
              <a:rPr lang="en-US" sz="1200" dirty="0" err="1">
                <a:solidFill>
                  <a:srgbClr val="00CDCD"/>
                </a:solidFill>
                <a:latin typeface="D"/>
              </a:rPr>
              <a:t>persistentVolumeReclaimPolicy</a:t>
            </a:r>
            <a:r>
              <a:rPr lang="en-US" sz="1200" dirty="0">
                <a:solidFill>
                  <a:srgbClr val="00CDCD"/>
                </a:solidFill>
                <a:latin typeface="D"/>
              </a:rPr>
              <a:t>: Recycle</a:t>
            </a:r>
          </a:p>
          <a:p>
            <a:r>
              <a:rPr lang="en-US" sz="1200" dirty="0">
                <a:solidFill>
                  <a:srgbClr val="00CDCD"/>
                </a:solidFill>
                <a:latin typeface="D"/>
              </a:rPr>
              <a:t>  capacity:</a:t>
            </a:r>
          </a:p>
          <a:p>
            <a:r>
              <a:rPr lang="en-US" sz="1200" dirty="0">
                <a:solidFill>
                  <a:srgbClr val="00CDCD"/>
                </a:solidFill>
                <a:latin typeface="D"/>
              </a:rPr>
              <a:t>    storage: 3Gi</a:t>
            </a:r>
          </a:p>
          <a:p>
            <a:r>
              <a:rPr lang="en-US" sz="1200" dirty="0">
                <a:solidFill>
                  <a:srgbClr val="00CDCD"/>
                </a:solidFill>
                <a:latin typeface="D"/>
              </a:rPr>
              <a:t>  </a:t>
            </a:r>
            <a:r>
              <a:rPr lang="en-US" sz="1200" dirty="0" err="1">
                <a:solidFill>
                  <a:srgbClr val="00CDCD"/>
                </a:solidFill>
                <a:latin typeface="D"/>
              </a:rPr>
              <a:t>volumeMode</a:t>
            </a:r>
            <a:r>
              <a:rPr lang="en-US" sz="1200" dirty="0">
                <a:solidFill>
                  <a:srgbClr val="00CDCD"/>
                </a:solidFill>
                <a:latin typeface="D"/>
              </a:rPr>
              <a:t>: Filesystem</a:t>
            </a:r>
          </a:p>
          <a:p>
            <a:r>
              <a:rPr lang="en-US" sz="1200" dirty="0">
                <a:solidFill>
                  <a:srgbClr val="00CDCD"/>
                </a:solidFill>
                <a:latin typeface="D"/>
              </a:rPr>
              <a:t>  </a:t>
            </a:r>
            <a:r>
              <a:rPr lang="en-US" sz="1200" dirty="0" err="1">
                <a:solidFill>
                  <a:srgbClr val="00CDCD"/>
                </a:solidFill>
                <a:latin typeface="D"/>
              </a:rPr>
              <a:t>nfs</a:t>
            </a:r>
            <a:r>
              <a:rPr lang="en-US" sz="1200" dirty="0">
                <a:solidFill>
                  <a:srgbClr val="00CDCD"/>
                </a:solidFill>
                <a:latin typeface="D"/>
              </a:rPr>
              <a:t>:</a:t>
            </a:r>
          </a:p>
          <a:p>
            <a:r>
              <a:rPr lang="en-US" sz="1200" dirty="0">
                <a:solidFill>
                  <a:srgbClr val="00CDCD"/>
                </a:solidFill>
                <a:latin typeface="D"/>
              </a:rPr>
              <a:t>    path: /home/</a:t>
            </a:r>
            <a:r>
              <a:rPr lang="en-US" sz="1200" dirty="0" err="1">
                <a:solidFill>
                  <a:srgbClr val="00CDCD"/>
                </a:solidFill>
                <a:latin typeface="D"/>
              </a:rPr>
              <a:t>nfssharedata</a:t>
            </a:r>
            <a:endParaRPr lang="en-US" sz="1200" dirty="0">
              <a:solidFill>
                <a:srgbClr val="00CDCD"/>
              </a:solidFill>
              <a:latin typeface="D"/>
            </a:endParaRPr>
          </a:p>
          <a:p>
            <a:r>
              <a:rPr lang="en-US" sz="1200" dirty="0">
                <a:solidFill>
                  <a:srgbClr val="00CDCD"/>
                </a:solidFill>
                <a:latin typeface="D"/>
              </a:rPr>
              <a:t>    server: 192.168.1.34</a:t>
            </a:r>
          </a:p>
          <a:p>
            <a:r>
              <a:rPr lang="en-US" sz="1200" dirty="0">
                <a:solidFill>
                  <a:srgbClr val="00CDCD"/>
                </a:solidFill>
                <a:latin typeface="D"/>
              </a:rPr>
              <a:t>  </a:t>
            </a:r>
            <a:r>
              <a:rPr lang="en-US" sz="1200" dirty="0" err="1">
                <a:solidFill>
                  <a:srgbClr val="00CDCD"/>
                </a:solidFill>
                <a:latin typeface="D"/>
              </a:rPr>
              <a:t>storageClassName</a:t>
            </a:r>
            <a:r>
              <a:rPr lang="en-US" sz="1200" dirty="0">
                <a:solidFill>
                  <a:srgbClr val="00CDCD"/>
                </a:solidFill>
                <a:latin typeface="D"/>
              </a:rPr>
              <a:t>: </a:t>
            </a:r>
            <a:r>
              <a:rPr lang="en-US" sz="1200" dirty="0" err="1">
                <a:solidFill>
                  <a:srgbClr val="00CDCD"/>
                </a:solidFill>
                <a:latin typeface="D"/>
              </a:rPr>
              <a:t>nfs</a:t>
            </a:r>
            <a:endParaRPr lang="en-US" sz="1200" dirty="0">
              <a:solidFill>
                <a:srgbClr val="00CDCD"/>
              </a:solidFill>
              <a:latin typeface="D"/>
            </a:endParaRPr>
          </a:p>
          <a:p>
            <a:r>
              <a:rPr lang="en-US" sz="1200" dirty="0">
                <a:solidFill>
                  <a:srgbClr val="00CDCD"/>
                </a:solidFill>
                <a:latin typeface="D"/>
              </a:rPr>
              <a:t>  </a:t>
            </a:r>
            <a:r>
              <a:rPr lang="en-US" sz="1200" dirty="0" err="1">
                <a:solidFill>
                  <a:srgbClr val="00CDCD"/>
                </a:solidFill>
                <a:latin typeface="D"/>
              </a:rPr>
              <a:t>mountOptions</a:t>
            </a:r>
            <a:r>
              <a:rPr lang="en-US" sz="1200" dirty="0">
                <a:solidFill>
                  <a:srgbClr val="00CDCD"/>
                </a:solidFill>
                <a:latin typeface="D"/>
              </a:rPr>
              <a:t>:</a:t>
            </a:r>
          </a:p>
          <a:p>
            <a:r>
              <a:rPr lang="en-US" sz="1200" dirty="0">
                <a:solidFill>
                  <a:srgbClr val="00CDCD"/>
                </a:solidFill>
                <a:latin typeface="D"/>
              </a:rPr>
              <a:t>    - hard</a:t>
            </a:r>
          </a:p>
          <a:p>
            <a:r>
              <a:rPr lang="en-US" sz="1200" dirty="0">
                <a:solidFill>
                  <a:srgbClr val="00CDCD"/>
                </a:solidFill>
                <a:latin typeface="D"/>
              </a:rPr>
              <a:t>    - </a:t>
            </a:r>
            <a:r>
              <a:rPr lang="en-US" sz="1200" dirty="0" err="1">
                <a:solidFill>
                  <a:srgbClr val="00CDCD"/>
                </a:solidFill>
                <a:latin typeface="D"/>
              </a:rPr>
              <a:t>nfsvers</a:t>
            </a:r>
            <a:r>
              <a:rPr lang="en-US" sz="1200" dirty="0">
                <a:solidFill>
                  <a:srgbClr val="00CDCD"/>
                </a:solidFill>
                <a:latin typeface="D"/>
              </a:rPr>
              <a:t>=4.1</a:t>
            </a:r>
            <a:endParaRPr lang="en-US" sz="1200" dirty="0"/>
          </a:p>
        </p:txBody>
      </p:sp>
      <p:sp>
        <p:nvSpPr>
          <p:cNvPr id="3" name="Rectangle 2">
            <a:extLst>
              <a:ext uri="{FF2B5EF4-FFF2-40B4-BE49-F238E27FC236}">
                <a16:creationId xmlns:a16="http://schemas.microsoft.com/office/drawing/2014/main" id="{501C822F-356B-8E64-A080-EFE8FEA1CADF}"/>
              </a:ext>
            </a:extLst>
          </p:cNvPr>
          <p:cNvSpPr/>
          <p:nvPr/>
        </p:nvSpPr>
        <p:spPr>
          <a:xfrm>
            <a:off x="6706188" y="516640"/>
            <a:ext cx="2073745" cy="2239259"/>
          </a:xfrm>
          <a:prstGeom prst="rect">
            <a:avLst/>
          </a:prstGeom>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200" dirty="0" err="1">
                <a:solidFill>
                  <a:srgbClr val="00CDCD"/>
                </a:solidFill>
                <a:latin typeface="D"/>
              </a:rPr>
              <a:t>apiVersion</a:t>
            </a:r>
            <a:r>
              <a:rPr lang="en-US" sz="1200" dirty="0">
                <a:solidFill>
                  <a:srgbClr val="BB00BB"/>
                </a:solidFill>
                <a:latin typeface="D"/>
              </a:rPr>
              <a:t>:</a:t>
            </a:r>
            <a:r>
              <a:rPr lang="en-US" sz="1200" dirty="0">
                <a:solidFill>
                  <a:srgbClr val="E5E5E5"/>
                </a:solidFill>
                <a:latin typeface="D"/>
              </a:rPr>
              <a:t> v1</a:t>
            </a:r>
            <a:br>
              <a:rPr lang="en-US" sz="1200" dirty="0">
                <a:solidFill>
                  <a:srgbClr val="630300"/>
                </a:solidFill>
                <a:latin typeface="D"/>
              </a:rPr>
            </a:br>
            <a:r>
              <a:rPr lang="en-US" sz="1200" dirty="0">
                <a:solidFill>
                  <a:srgbClr val="00CDCD"/>
                </a:solidFill>
                <a:latin typeface="D"/>
              </a:rPr>
              <a:t>kind</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PersistentVolumeClaim</a:t>
            </a:r>
            <a:br>
              <a:rPr lang="en-US" sz="1200" dirty="0">
                <a:solidFill>
                  <a:srgbClr val="630300"/>
                </a:solidFill>
                <a:latin typeface="D"/>
              </a:rPr>
            </a:br>
            <a:r>
              <a:rPr lang="en-US" sz="1200" dirty="0">
                <a:solidFill>
                  <a:srgbClr val="00CDCD"/>
                </a:solidFill>
                <a:latin typeface="D"/>
              </a:rPr>
              <a:t>metadata</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name</a:t>
            </a:r>
            <a:r>
              <a:rPr lang="en-US" sz="1200" dirty="0">
                <a:solidFill>
                  <a:srgbClr val="BB00BB"/>
                </a:solidFill>
                <a:latin typeface="D"/>
              </a:rPr>
              <a:t>:</a:t>
            </a:r>
            <a:r>
              <a:rPr lang="en-US" sz="1200" dirty="0">
                <a:solidFill>
                  <a:srgbClr val="E5E5E5"/>
                </a:solidFill>
                <a:latin typeface="D"/>
              </a:rPr>
              <a:t> task-</a:t>
            </a:r>
            <a:r>
              <a:rPr lang="en-US" sz="1200" dirty="0" err="1">
                <a:solidFill>
                  <a:srgbClr val="E5E5E5"/>
                </a:solidFill>
                <a:latin typeface="D"/>
              </a:rPr>
              <a:t>pv</a:t>
            </a:r>
            <a:r>
              <a:rPr lang="en-US" sz="1200" dirty="0">
                <a:solidFill>
                  <a:srgbClr val="E5E5E5"/>
                </a:solidFill>
                <a:latin typeface="D"/>
              </a:rPr>
              <a:t>-claim</a:t>
            </a:r>
            <a:br>
              <a:rPr lang="en-US" sz="1200" dirty="0">
                <a:solidFill>
                  <a:srgbClr val="630300"/>
                </a:solidFill>
                <a:latin typeface="D"/>
              </a:rPr>
            </a:br>
            <a:r>
              <a:rPr lang="en-US" sz="1200" dirty="0">
                <a:solidFill>
                  <a:srgbClr val="00CDCD"/>
                </a:solidFill>
                <a:latin typeface="D"/>
              </a:rPr>
              <a:t>spec</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err="1">
                <a:solidFill>
                  <a:srgbClr val="00CDCD"/>
                </a:solidFill>
                <a:latin typeface="D"/>
              </a:rPr>
              <a:t>storageClassName</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nfs</a:t>
            </a:r>
            <a:br>
              <a:rPr lang="en-US" sz="1200" dirty="0">
                <a:solidFill>
                  <a:srgbClr val="630300"/>
                </a:solidFill>
                <a:latin typeface="D"/>
              </a:rPr>
            </a:br>
            <a:r>
              <a:rPr lang="en-US" sz="1200" dirty="0">
                <a:solidFill>
                  <a:srgbClr val="E5E5E5"/>
                </a:solidFill>
                <a:latin typeface="D"/>
              </a:rPr>
              <a:t>  </a:t>
            </a:r>
            <a:r>
              <a:rPr lang="en-US" sz="1200" dirty="0" err="1">
                <a:solidFill>
                  <a:srgbClr val="00CDCD"/>
                </a:solidFill>
                <a:latin typeface="D"/>
              </a:rPr>
              <a:t>accessModes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C8AF00"/>
                </a:solidFill>
                <a:latin typeface="D"/>
              </a:rPr>
              <a:t>- </a:t>
            </a:r>
            <a:r>
              <a:rPr lang="en-US" sz="1200" dirty="0" err="1">
                <a:solidFill>
                  <a:srgbClr val="E5E5E5"/>
                </a:solidFill>
                <a:latin typeface="D"/>
              </a:rPr>
              <a:t>ReadWriteMany</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resources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requests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storage</a:t>
            </a:r>
            <a:r>
              <a:rPr lang="en-US" sz="1200" dirty="0">
                <a:solidFill>
                  <a:srgbClr val="BB00BB"/>
                </a:solidFill>
                <a:latin typeface="D"/>
              </a:rPr>
              <a:t>:</a:t>
            </a:r>
            <a:r>
              <a:rPr lang="en-US" sz="1200" dirty="0">
                <a:solidFill>
                  <a:srgbClr val="E5E5E5"/>
                </a:solidFill>
                <a:latin typeface="D"/>
              </a:rPr>
              <a:t> 3Gi</a:t>
            </a:r>
            <a:endParaRPr lang="en-US" sz="1600" dirty="0"/>
          </a:p>
        </p:txBody>
      </p:sp>
      <p:sp>
        <p:nvSpPr>
          <p:cNvPr id="11" name="Rectangle 10">
            <a:extLst>
              <a:ext uri="{FF2B5EF4-FFF2-40B4-BE49-F238E27FC236}">
                <a16:creationId xmlns:a16="http://schemas.microsoft.com/office/drawing/2014/main" id="{F32EE9C8-7507-5178-0164-48FF9DC571D8}"/>
              </a:ext>
            </a:extLst>
          </p:cNvPr>
          <p:cNvSpPr/>
          <p:nvPr/>
        </p:nvSpPr>
        <p:spPr>
          <a:xfrm>
            <a:off x="9033933" y="512232"/>
            <a:ext cx="2506133" cy="2916768"/>
          </a:xfrm>
          <a:prstGeom prst="rect">
            <a:avLst/>
          </a:prstGeom>
          <a:ln w="571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200" dirty="0" err="1">
                <a:solidFill>
                  <a:srgbClr val="00CDCD"/>
                </a:solidFill>
                <a:latin typeface="D"/>
              </a:rPr>
              <a:t>apiVersion</a:t>
            </a:r>
            <a:r>
              <a:rPr lang="en-US" sz="1200" dirty="0">
                <a:solidFill>
                  <a:srgbClr val="BB00BB"/>
                </a:solidFill>
                <a:latin typeface="D"/>
              </a:rPr>
              <a:t>:</a:t>
            </a:r>
            <a:r>
              <a:rPr lang="en-US" sz="1200" dirty="0">
                <a:solidFill>
                  <a:srgbClr val="E5E5E5"/>
                </a:solidFill>
                <a:latin typeface="D"/>
              </a:rPr>
              <a:t> v1</a:t>
            </a:r>
            <a:br>
              <a:rPr lang="en-US" sz="1200" dirty="0">
                <a:solidFill>
                  <a:srgbClr val="630300"/>
                </a:solidFill>
                <a:latin typeface="D"/>
              </a:rPr>
            </a:br>
            <a:r>
              <a:rPr lang="en-US" sz="1200" dirty="0">
                <a:solidFill>
                  <a:srgbClr val="00CDCD"/>
                </a:solidFill>
                <a:latin typeface="D"/>
              </a:rPr>
              <a:t>kind</a:t>
            </a:r>
            <a:r>
              <a:rPr lang="en-US" sz="1200" dirty="0">
                <a:solidFill>
                  <a:srgbClr val="BB00BB"/>
                </a:solidFill>
                <a:latin typeface="D"/>
              </a:rPr>
              <a:t>:</a:t>
            </a:r>
            <a:r>
              <a:rPr lang="en-US" sz="1200" dirty="0">
                <a:solidFill>
                  <a:srgbClr val="E5E5E5"/>
                </a:solidFill>
                <a:latin typeface="D"/>
              </a:rPr>
              <a:t> Pod</a:t>
            </a:r>
            <a:br>
              <a:rPr lang="en-US" sz="1200" dirty="0">
                <a:solidFill>
                  <a:srgbClr val="630300"/>
                </a:solidFill>
                <a:latin typeface="D"/>
              </a:rPr>
            </a:br>
            <a:r>
              <a:rPr lang="en-US" sz="1200" dirty="0">
                <a:solidFill>
                  <a:srgbClr val="00CDCD"/>
                </a:solidFill>
                <a:latin typeface="D"/>
              </a:rPr>
              <a:t>metadata</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name</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mypod</a:t>
            </a:r>
            <a:br>
              <a:rPr lang="en-US" sz="1200" dirty="0">
                <a:solidFill>
                  <a:srgbClr val="630300"/>
                </a:solidFill>
                <a:latin typeface="D"/>
              </a:rPr>
            </a:br>
            <a:r>
              <a:rPr lang="en-US" sz="1200" dirty="0">
                <a:solidFill>
                  <a:srgbClr val="00CDCD"/>
                </a:solidFill>
                <a:latin typeface="D"/>
              </a:rPr>
              <a:t>spec</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volumes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C8AF00"/>
                </a:solidFill>
                <a:latin typeface="D"/>
              </a:rPr>
              <a:t>- </a:t>
            </a:r>
            <a:r>
              <a:rPr lang="en-US" sz="1200" dirty="0">
                <a:solidFill>
                  <a:srgbClr val="00CDCD"/>
                </a:solidFill>
                <a:latin typeface="D"/>
              </a:rPr>
              <a:t>name</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mypd</a:t>
            </a:r>
            <a:br>
              <a:rPr lang="en-US" sz="1200" dirty="0">
                <a:solidFill>
                  <a:srgbClr val="630300"/>
                </a:solidFill>
                <a:latin typeface="D"/>
              </a:rPr>
            </a:br>
            <a:r>
              <a:rPr lang="en-US" sz="1200" dirty="0">
                <a:solidFill>
                  <a:srgbClr val="E5E5E5"/>
                </a:solidFill>
                <a:latin typeface="D"/>
              </a:rPr>
              <a:t>      </a:t>
            </a:r>
            <a:r>
              <a:rPr lang="en-US" sz="1200" dirty="0" err="1">
                <a:solidFill>
                  <a:srgbClr val="00CDCD"/>
                </a:solidFill>
                <a:latin typeface="D"/>
              </a:rPr>
              <a:t>persistentVolumeClaim</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err="1">
                <a:solidFill>
                  <a:srgbClr val="00CDCD"/>
                </a:solidFill>
                <a:latin typeface="D"/>
              </a:rPr>
              <a:t>claimName</a:t>
            </a:r>
            <a:r>
              <a:rPr lang="en-US" sz="1200" dirty="0">
                <a:solidFill>
                  <a:srgbClr val="BB00BB"/>
                </a:solidFill>
                <a:latin typeface="D"/>
              </a:rPr>
              <a:t>:</a:t>
            </a:r>
            <a:r>
              <a:rPr lang="en-US" sz="1200" dirty="0">
                <a:solidFill>
                  <a:srgbClr val="E5E5E5"/>
                </a:solidFill>
                <a:latin typeface="D"/>
              </a:rPr>
              <a:t> task-</a:t>
            </a:r>
            <a:r>
              <a:rPr lang="en-US" sz="1200" dirty="0" err="1">
                <a:solidFill>
                  <a:srgbClr val="E5E5E5"/>
                </a:solidFill>
                <a:latin typeface="D"/>
              </a:rPr>
              <a:t>pv</a:t>
            </a:r>
            <a:r>
              <a:rPr lang="en-US" sz="1200" dirty="0">
                <a:solidFill>
                  <a:srgbClr val="E5E5E5"/>
                </a:solidFill>
                <a:latin typeface="D"/>
              </a:rPr>
              <a:t>-claim</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containers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C8AF00"/>
                </a:solidFill>
                <a:latin typeface="D"/>
              </a:rPr>
              <a:t>- </a:t>
            </a:r>
            <a:r>
              <a:rPr lang="en-US" sz="1200" dirty="0">
                <a:solidFill>
                  <a:srgbClr val="00CDCD"/>
                </a:solidFill>
                <a:latin typeface="D"/>
              </a:rPr>
              <a:t>name</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myfrontend</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image</a:t>
            </a:r>
            <a:r>
              <a:rPr lang="en-US" sz="1200" dirty="0">
                <a:solidFill>
                  <a:srgbClr val="BB00BB"/>
                </a:solidFill>
                <a:latin typeface="D"/>
              </a:rPr>
              <a:t>:</a:t>
            </a:r>
            <a:r>
              <a:rPr lang="en-US" sz="1200" dirty="0">
                <a:solidFill>
                  <a:srgbClr val="E5E5E5"/>
                </a:solidFill>
                <a:latin typeface="D"/>
              </a:rPr>
              <a:t> nginx</a:t>
            </a:r>
            <a:br>
              <a:rPr lang="en-US" sz="1200" dirty="0">
                <a:solidFill>
                  <a:srgbClr val="630300"/>
                </a:solidFill>
                <a:latin typeface="D"/>
              </a:rPr>
            </a:br>
            <a:r>
              <a:rPr lang="en-US" sz="1200" dirty="0">
                <a:solidFill>
                  <a:srgbClr val="E5E5E5"/>
                </a:solidFill>
                <a:latin typeface="D"/>
              </a:rPr>
              <a:t>      </a:t>
            </a:r>
            <a:r>
              <a:rPr lang="en-US" sz="1200" dirty="0" err="1">
                <a:solidFill>
                  <a:srgbClr val="00CDCD"/>
                </a:solidFill>
                <a:latin typeface="D"/>
              </a:rPr>
              <a:t>volumeMounts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C8AF00"/>
                </a:solidFill>
                <a:latin typeface="D"/>
              </a:rPr>
              <a:t>- </a:t>
            </a:r>
            <a:r>
              <a:rPr lang="en-US" sz="1200" dirty="0" err="1">
                <a:solidFill>
                  <a:srgbClr val="00CDCD"/>
                </a:solidFill>
                <a:latin typeface="D"/>
              </a:rPr>
              <a:t>mountPath</a:t>
            </a:r>
            <a:r>
              <a:rPr lang="en-US" sz="1200" dirty="0">
                <a:solidFill>
                  <a:srgbClr val="BB00BB"/>
                </a:solidFill>
                <a:latin typeface="D"/>
              </a:rPr>
              <a:t>:</a:t>
            </a:r>
            <a:r>
              <a:rPr lang="en-US" sz="1200" dirty="0">
                <a:solidFill>
                  <a:srgbClr val="E5E5E5"/>
                </a:solidFill>
                <a:latin typeface="D"/>
              </a:rPr>
              <a:t> </a:t>
            </a:r>
            <a:r>
              <a:rPr lang="en-US" sz="1200" dirty="0">
                <a:solidFill>
                  <a:srgbClr val="BB0000"/>
                </a:solidFill>
                <a:latin typeface="D"/>
              </a:rPr>
              <a:t>"/var/www/html"</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name</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mypd</a:t>
            </a:r>
            <a:endParaRPr lang="en-US" sz="1200" dirty="0"/>
          </a:p>
        </p:txBody>
      </p:sp>
      <p:sp>
        <p:nvSpPr>
          <p:cNvPr id="8" name="Rectangle 7">
            <a:extLst>
              <a:ext uri="{FF2B5EF4-FFF2-40B4-BE49-F238E27FC236}">
                <a16:creationId xmlns:a16="http://schemas.microsoft.com/office/drawing/2014/main" id="{CAF58686-FAAF-A3FE-A26C-55980E7848E8}"/>
              </a:ext>
            </a:extLst>
          </p:cNvPr>
          <p:cNvSpPr/>
          <p:nvPr/>
        </p:nvSpPr>
        <p:spPr>
          <a:xfrm>
            <a:off x="3259667" y="67733"/>
            <a:ext cx="8695266" cy="4301067"/>
          </a:xfrm>
          <a:custGeom>
            <a:avLst/>
            <a:gdLst>
              <a:gd name="connsiteX0" fmla="*/ 0 w 8695266"/>
              <a:gd name="connsiteY0" fmla="*/ 0 h 4301067"/>
              <a:gd name="connsiteX1" fmla="*/ 492732 w 8695266"/>
              <a:gd name="connsiteY1" fmla="*/ 0 h 4301067"/>
              <a:gd name="connsiteX2" fmla="*/ 1072416 w 8695266"/>
              <a:gd name="connsiteY2" fmla="*/ 0 h 4301067"/>
              <a:gd name="connsiteX3" fmla="*/ 1478195 w 8695266"/>
              <a:gd name="connsiteY3" fmla="*/ 0 h 4301067"/>
              <a:gd name="connsiteX4" fmla="*/ 2144832 w 8695266"/>
              <a:gd name="connsiteY4" fmla="*/ 0 h 4301067"/>
              <a:gd name="connsiteX5" fmla="*/ 2463659 w 8695266"/>
              <a:gd name="connsiteY5" fmla="*/ 0 h 4301067"/>
              <a:gd name="connsiteX6" fmla="*/ 2782485 w 8695266"/>
              <a:gd name="connsiteY6" fmla="*/ 0 h 4301067"/>
              <a:gd name="connsiteX7" fmla="*/ 3188264 w 8695266"/>
              <a:gd name="connsiteY7" fmla="*/ 0 h 4301067"/>
              <a:gd name="connsiteX8" fmla="*/ 3594043 w 8695266"/>
              <a:gd name="connsiteY8" fmla="*/ 0 h 4301067"/>
              <a:gd name="connsiteX9" fmla="*/ 4086775 w 8695266"/>
              <a:gd name="connsiteY9" fmla="*/ 0 h 4301067"/>
              <a:gd name="connsiteX10" fmla="*/ 4405601 w 8695266"/>
              <a:gd name="connsiteY10" fmla="*/ 0 h 4301067"/>
              <a:gd name="connsiteX11" fmla="*/ 4724428 w 8695266"/>
              <a:gd name="connsiteY11" fmla="*/ 0 h 4301067"/>
              <a:gd name="connsiteX12" fmla="*/ 5043254 w 8695266"/>
              <a:gd name="connsiteY12" fmla="*/ 0 h 4301067"/>
              <a:gd name="connsiteX13" fmla="*/ 5796844 w 8695266"/>
              <a:gd name="connsiteY13" fmla="*/ 0 h 4301067"/>
              <a:gd name="connsiteX14" fmla="*/ 6115670 w 8695266"/>
              <a:gd name="connsiteY14" fmla="*/ 0 h 4301067"/>
              <a:gd name="connsiteX15" fmla="*/ 6434497 w 8695266"/>
              <a:gd name="connsiteY15" fmla="*/ 0 h 4301067"/>
              <a:gd name="connsiteX16" fmla="*/ 7188087 w 8695266"/>
              <a:gd name="connsiteY16" fmla="*/ 0 h 4301067"/>
              <a:gd name="connsiteX17" fmla="*/ 7506913 w 8695266"/>
              <a:gd name="connsiteY17" fmla="*/ 0 h 4301067"/>
              <a:gd name="connsiteX18" fmla="*/ 8695266 w 8695266"/>
              <a:gd name="connsiteY18" fmla="*/ 0 h 4301067"/>
              <a:gd name="connsiteX19" fmla="*/ 8695266 w 8695266"/>
              <a:gd name="connsiteY19" fmla="*/ 623655 h 4301067"/>
              <a:gd name="connsiteX20" fmla="*/ 8695266 w 8695266"/>
              <a:gd name="connsiteY20" fmla="*/ 1247309 h 4301067"/>
              <a:gd name="connsiteX21" fmla="*/ 8695266 w 8695266"/>
              <a:gd name="connsiteY21" fmla="*/ 1741932 h 4301067"/>
              <a:gd name="connsiteX22" fmla="*/ 8695266 w 8695266"/>
              <a:gd name="connsiteY22" fmla="*/ 2236555 h 4301067"/>
              <a:gd name="connsiteX23" fmla="*/ 8695266 w 8695266"/>
              <a:gd name="connsiteY23" fmla="*/ 2860210 h 4301067"/>
              <a:gd name="connsiteX24" fmla="*/ 8695266 w 8695266"/>
              <a:gd name="connsiteY24" fmla="*/ 3440854 h 4301067"/>
              <a:gd name="connsiteX25" fmla="*/ 8695266 w 8695266"/>
              <a:gd name="connsiteY25" fmla="*/ 4301067 h 4301067"/>
              <a:gd name="connsiteX26" fmla="*/ 8289487 w 8695266"/>
              <a:gd name="connsiteY26" fmla="*/ 4301067 h 4301067"/>
              <a:gd name="connsiteX27" fmla="*/ 7883708 w 8695266"/>
              <a:gd name="connsiteY27" fmla="*/ 4301067 h 4301067"/>
              <a:gd name="connsiteX28" fmla="*/ 7304023 w 8695266"/>
              <a:gd name="connsiteY28" fmla="*/ 4301067 h 4301067"/>
              <a:gd name="connsiteX29" fmla="*/ 6985197 w 8695266"/>
              <a:gd name="connsiteY29" fmla="*/ 4301067 h 4301067"/>
              <a:gd name="connsiteX30" fmla="*/ 6231607 w 8695266"/>
              <a:gd name="connsiteY30" fmla="*/ 4301067 h 4301067"/>
              <a:gd name="connsiteX31" fmla="*/ 5478018 w 8695266"/>
              <a:gd name="connsiteY31" fmla="*/ 4301067 h 4301067"/>
              <a:gd name="connsiteX32" fmla="*/ 4985286 w 8695266"/>
              <a:gd name="connsiteY32" fmla="*/ 4301067 h 4301067"/>
              <a:gd name="connsiteX33" fmla="*/ 4405601 w 8695266"/>
              <a:gd name="connsiteY33" fmla="*/ 4301067 h 4301067"/>
              <a:gd name="connsiteX34" fmla="*/ 3999822 w 8695266"/>
              <a:gd name="connsiteY34" fmla="*/ 4301067 h 4301067"/>
              <a:gd name="connsiteX35" fmla="*/ 3420138 w 8695266"/>
              <a:gd name="connsiteY35" fmla="*/ 4301067 h 4301067"/>
              <a:gd name="connsiteX36" fmla="*/ 2753501 w 8695266"/>
              <a:gd name="connsiteY36" fmla="*/ 4301067 h 4301067"/>
              <a:gd name="connsiteX37" fmla="*/ 1999911 w 8695266"/>
              <a:gd name="connsiteY37" fmla="*/ 4301067 h 4301067"/>
              <a:gd name="connsiteX38" fmla="*/ 1333274 w 8695266"/>
              <a:gd name="connsiteY38" fmla="*/ 4301067 h 4301067"/>
              <a:gd name="connsiteX39" fmla="*/ 753590 w 8695266"/>
              <a:gd name="connsiteY39" fmla="*/ 4301067 h 4301067"/>
              <a:gd name="connsiteX40" fmla="*/ 0 w 8695266"/>
              <a:gd name="connsiteY40" fmla="*/ 4301067 h 4301067"/>
              <a:gd name="connsiteX41" fmla="*/ 0 w 8695266"/>
              <a:gd name="connsiteY41" fmla="*/ 3677412 h 4301067"/>
              <a:gd name="connsiteX42" fmla="*/ 0 w 8695266"/>
              <a:gd name="connsiteY42" fmla="*/ 3182790 h 4301067"/>
              <a:gd name="connsiteX43" fmla="*/ 0 w 8695266"/>
              <a:gd name="connsiteY43" fmla="*/ 2559135 h 4301067"/>
              <a:gd name="connsiteX44" fmla="*/ 0 w 8695266"/>
              <a:gd name="connsiteY44" fmla="*/ 1935480 h 4301067"/>
              <a:gd name="connsiteX45" fmla="*/ 0 w 8695266"/>
              <a:gd name="connsiteY45" fmla="*/ 1440857 h 4301067"/>
              <a:gd name="connsiteX46" fmla="*/ 0 w 8695266"/>
              <a:gd name="connsiteY46" fmla="*/ 860213 h 4301067"/>
              <a:gd name="connsiteX47" fmla="*/ 0 w 8695266"/>
              <a:gd name="connsiteY47" fmla="*/ 0 h 430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695266" h="4301067" extrusionOk="0">
                <a:moveTo>
                  <a:pt x="0" y="0"/>
                </a:moveTo>
                <a:cubicBezTo>
                  <a:pt x="194894" y="-53188"/>
                  <a:pt x="343887" y="33345"/>
                  <a:pt x="492732" y="0"/>
                </a:cubicBezTo>
                <a:cubicBezTo>
                  <a:pt x="641577" y="-33345"/>
                  <a:pt x="869008" y="44427"/>
                  <a:pt x="1072416" y="0"/>
                </a:cubicBezTo>
                <a:cubicBezTo>
                  <a:pt x="1275824" y="-44427"/>
                  <a:pt x="1342298" y="7368"/>
                  <a:pt x="1478195" y="0"/>
                </a:cubicBezTo>
                <a:cubicBezTo>
                  <a:pt x="1614092" y="-7368"/>
                  <a:pt x="1867123" y="67379"/>
                  <a:pt x="2144832" y="0"/>
                </a:cubicBezTo>
                <a:cubicBezTo>
                  <a:pt x="2422541" y="-67379"/>
                  <a:pt x="2335461" y="10259"/>
                  <a:pt x="2463659" y="0"/>
                </a:cubicBezTo>
                <a:cubicBezTo>
                  <a:pt x="2591857" y="-10259"/>
                  <a:pt x="2696112" y="32435"/>
                  <a:pt x="2782485" y="0"/>
                </a:cubicBezTo>
                <a:cubicBezTo>
                  <a:pt x="2868858" y="-32435"/>
                  <a:pt x="3074017" y="26553"/>
                  <a:pt x="3188264" y="0"/>
                </a:cubicBezTo>
                <a:cubicBezTo>
                  <a:pt x="3302511" y="-26553"/>
                  <a:pt x="3429397" y="27111"/>
                  <a:pt x="3594043" y="0"/>
                </a:cubicBezTo>
                <a:cubicBezTo>
                  <a:pt x="3758689" y="-27111"/>
                  <a:pt x="3848559" y="46650"/>
                  <a:pt x="4086775" y="0"/>
                </a:cubicBezTo>
                <a:cubicBezTo>
                  <a:pt x="4324991" y="-46650"/>
                  <a:pt x="4258035" y="15503"/>
                  <a:pt x="4405601" y="0"/>
                </a:cubicBezTo>
                <a:cubicBezTo>
                  <a:pt x="4553167" y="-15503"/>
                  <a:pt x="4649714" y="26413"/>
                  <a:pt x="4724428" y="0"/>
                </a:cubicBezTo>
                <a:cubicBezTo>
                  <a:pt x="4799142" y="-26413"/>
                  <a:pt x="4963517" y="3610"/>
                  <a:pt x="5043254" y="0"/>
                </a:cubicBezTo>
                <a:cubicBezTo>
                  <a:pt x="5122991" y="-3610"/>
                  <a:pt x="5637910" y="18876"/>
                  <a:pt x="5796844" y="0"/>
                </a:cubicBezTo>
                <a:cubicBezTo>
                  <a:pt x="5955778" y="-18876"/>
                  <a:pt x="6013131" y="36542"/>
                  <a:pt x="6115670" y="0"/>
                </a:cubicBezTo>
                <a:cubicBezTo>
                  <a:pt x="6218209" y="-36542"/>
                  <a:pt x="6304106" y="35636"/>
                  <a:pt x="6434497" y="0"/>
                </a:cubicBezTo>
                <a:cubicBezTo>
                  <a:pt x="6564888" y="-35636"/>
                  <a:pt x="6936379" y="43793"/>
                  <a:pt x="7188087" y="0"/>
                </a:cubicBezTo>
                <a:cubicBezTo>
                  <a:pt x="7439795" y="-43793"/>
                  <a:pt x="7388269" y="2055"/>
                  <a:pt x="7506913" y="0"/>
                </a:cubicBezTo>
                <a:cubicBezTo>
                  <a:pt x="7625557" y="-2055"/>
                  <a:pt x="8158609" y="71062"/>
                  <a:pt x="8695266" y="0"/>
                </a:cubicBezTo>
                <a:cubicBezTo>
                  <a:pt x="8744798" y="302106"/>
                  <a:pt x="8669577" y="345638"/>
                  <a:pt x="8695266" y="623655"/>
                </a:cubicBezTo>
                <a:cubicBezTo>
                  <a:pt x="8720955" y="901673"/>
                  <a:pt x="8669567" y="1062174"/>
                  <a:pt x="8695266" y="1247309"/>
                </a:cubicBezTo>
                <a:cubicBezTo>
                  <a:pt x="8720965" y="1432444"/>
                  <a:pt x="8649743" y="1605235"/>
                  <a:pt x="8695266" y="1741932"/>
                </a:cubicBezTo>
                <a:cubicBezTo>
                  <a:pt x="8740789" y="1878629"/>
                  <a:pt x="8649369" y="2078268"/>
                  <a:pt x="8695266" y="2236555"/>
                </a:cubicBezTo>
                <a:cubicBezTo>
                  <a:pt x="8741163" y="2394842"/>
                  <a:pt x="8632919" y="2667455"/>
                  <a:pt x="8695266" y="2860210"/>
                </a:cubicBezTo>
                <a:cubicBezTo>
                  <a:pt x="8757613" y="3052965"/>
                  <a:pt x="8654013" y="3234705"/>
                  <a:pt x="8695266" y="3440854"/>
                </a:cubicBezTo>
                <a:cubicBezTo>
                  <a:pt x="8736519" y="3647003"/>
                  <a:pt x="8682089" y="4039306"/>
                  <a:pt x="8695266" y="4301067"/>
                </a:cubicBezTo>
                <a:cubicBezTo>
                  <a:pt x="8540391" y="4348424"/>
                  <a:pt x="8379196" y="4267303"/>
                  <a:pt x="8289487" y="4301067"/>
                </a:cubicBezTo>
                <a:cubicBezTo>
                  <a:pt x="8199778" y="4334831"/>
                  <a:pt x="8062760" y="4267864"/>
                  <a:pt x="7883708" y="4301067"/>
                </a:cubicBezTo>
                <a:cubicBezTo>
                  <a:pt x="7704656" y="4334270"/>
                  <a:pt x="7552714" y="4247414"/>
                  <a:pt x="7304023" y="4301067"/>
                </a:cubicBezTo>
                <a:cubicBezTo>
                  <a:pt x="7055333" y="4354720"/>
                  <a:pt x="7062920" y="4292485"/>
                  <a:pt x="6985197" y="4301067"/>
                </a:cubicBezTo>
                <a:cubicBezTo>
                  <a:pt x="6907474" y="4309649"/>
                  <a:pt x="6471401" y="4267216"/>
                  <a:pt x="6231607" y="4301067"/>
                </a:cubicBezTo>
                <a:cubicBezTo>
                  <a:pt x="5991813" y="4334918"/>
                  <a:pt x="5679588" y="4229313"/>
                  <a:pt x="5478018" y="4301067"/>
                </a:cubicBezTo>
                <a:cubicBezTo>
                  <a:pt x="5276448" y="4372821"/>
                  <a:pt x="5157598" y="4255564"/>
                  <a:pt x="4985286" y="4301067"/>
                </a:cubicBezTo>
                <a:cubicBezTo>
                  <a:pt x="4812974" y="4346570"/>
                  <a:pt x="4561119" y="4234374"/>
                  <a:pt x="4405601" y="4301067"/>
                </a:cubicBezTo>
                <a:cubicBezTo>
                  <a:pt x="4250083" y="4367760"/>
                  <a:pt x="4192561" y="4258215"/>
                  <a:pt x="3999822" y="4301067"/>
                </a:cubicBezTo>
                <a:cubicBezTo>
                  <a:pt x="3807083" y="4343919"/>
                  <a:pt x="3635138" y="4268259"/>
                  <a:pt x="3420138" y="4301067"/>
                </a:cubicBezTo>
                <a:cubicBezTo>
                  <a:pt x="3205138" y="4333875"/>
                  <a:pt x="3048190" y="4271225"/>
                  <a:pt x="2753501" y="4301067"/>
                </a:cubicBezTo>
                <a:cubicBezTo>
                  <a:pt x="2458812" y="4330909"/>
                  <a:pt x="2334433" y="4287773"/>
                  <a:pt x="1999911" y="4301067"/>
                </a:cubicBezTo>
                <a:cubicBezTo>
                  <a:pt x="1665389" y="4314361"/>
                  <a:pt x="1637171" y="4236576"/>
                  <a:pt x="1333274" y="4301067"/>
                </a:cubicBezTo>
                <a:cubicBezTo>
                  <a:pt x="1029377" y="4365558"/>
                  <a:pt x="1032729" y="4236529"/>
                  <a:pt x="753590" y="4301067"/>
                </a:cubicBezTo>
                <a:cubicBezTo>
                  <a:pt x="474451" y="4365605"/>
                  <a:pt x="239654" y="4293175"/>
                  <a:pt x="0" y="4301067"/>
                </a:cubicBezTo>
                <a:cubicBezTo>
                  <a:pt x="-30053" y="4139610"/>
                  <a:pt x="2162" y="3868040"/>
                  <a:pt x="0" y="3677412"/>
                </a:cubicBezTo>
                <a:cubicBezTo>
                  <a:pt x="-2162" y="3486785"/>
                  <a:pt x="43274" y="3377493"/>
                  <a:pt x="0" y="3182790"/>
                </a:cubicBezTo>
                <a:cubicBezTo>
                  <a:pt x="-43274" y="2988087"/>
                  <a:pt x="65728" y="2848616"/>
                  <a:pt x="0" y="2559135"/>
                </a:cubicBezTo>
                <a:cubicBezTo>
                  <a:pt x="-65728" y="2269654"/>
                  <a:pt x="55326" y="2148900"/>
                  <a:pt x="0" y="1935480"/>
                </a:cubicBezTo>
                <a:cubicBezTo>
                  <a:pt x="-55326" y="1722061"/>
                  <a:pt x="56519" y="1649255"/>
                  <a:pt x="0" y="1440857"/>
                </a:cubicBezTo>
                <a:cubicBezTo>
                  <a:pt x="-56519" y="1232459"/>
                  <a:pt x="69258" y="1146902"/>
                  <a:pt x="0" y="860213"/>
                </a:cubicBezTo>
                <a:cubicBezTo>
                  <a:pt x="-69258" y="573524"/>
                  <a:pt x="34969" y="427095"/>
                  <a:pt x="0" y="0"/>
                </a:cubicBezTo>
                <a:close/>
              </a:path>
            </a:pathLst>
          </a:custGeom>
          <a:noFill/>
          <a:ln w="57150">
            <a:solidFill>
              <a:srgbClr val="FFFF00"/>
            </a:solidFill>
            <a:extLst>
              <a:ext uri="{C807C97D-BFC1-408E-A445-0C87EB9F89A2}">
                <ask:lineSketchStyleProps xmlns:ask="http://schemas.microsoft.com/office/drawing/2018/sketchyshapes" sd="279902171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DA5F6D-5041-4887-172A-397B28EE3B2D}"/>
              </a:ext>
            </a:extLst>
          </p:cNvPr>
          <p:cNvSpPr txBox="1"/>
          <p:nvPr/>
        </p:nvSpPr>
        <p:spPr>
          <a:xfrm>
            <a:off x="9829800" y="3924298"/>
            <a:ext cx="2362200" cy="369332"/>
          </a:xfrm>
          <a:prstGeom prst="rect">
            <a:avLst/>
          </a:prstGeom>
          <a:noFill/>
        </p:spPr>
        <p:txBody>
          <a:bodyPr wrap="square" rtlCol="0">
            <a:spAutoFit/>
          </a:bodyPr>
          <a:lstStyle/>
          <a:p>
            <a:r>
              <a:rPr lang="en-US" b="1" dirty="0">
                <a:solidFill>
                  <a:srgbClr val="BFBFBF"/>
                </a:solidFill>
              </a:rPr>
              <a:t>Kubernetes Cluster</a:t>
            </a:r>
          </a:p>
        </p:txBody>
      </p:sp>
      <p:sp>
        <p:nvSpPr>
          <p:cNvPr id="12" name="Rectangle: Rounded Corners 11">
            <a:extLst>
              <a:ext uri="{FF2B5EF4-FFF2-40B4-BE49-F238E27FC236}">
                <a16:creationId xmlns:a16="http://schemas.microsoft.com/office/drawing/2014/main" id="{FEA1153C-4DCA-2852-290D-03DB6CBDD3CB}"/>
              </a:ext>
            </a:extLst>
          </p:cNvPr>
          <p:cNvSpPr/>
          <p:nvPr/>
        </p:nvSpPr>
        <p:spPr>
          <a:xfrm>
            <a:off x="270933" y="516640"/>
            <a:ext cx="2286000" cy="368282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FD4138C-D2D1-C83C-35E3-EAAD049148EA}"/>
              </a:ext>
            </a:extLst>
          </p:cNvPr>
          <p:cNvSpPr txBox="1"/>
          <p:nvPr/>
        </p:nvSpPr>
        <p:spPr>
          <a:xfrm>
            <a:off x="270933" y="990599"/>
            <a:ext cx="2286000" cy="2862322"/>
          </a:xfrm>
          <a:prstGeom prst="rect">
            <a:avLst/>
          </a:prstGeom>
          <a:noFill/>
        </p:spPr>
        <p:txBody>
          <a:bodyPr wrap="square" rtlCol="0">
            <a:spAutoFit/>
          </a:bodyPr>
          <a:lstStyle/>
          <a:p>
            <a:r>
              <a:rPr lang="en-US" dirty="0"/>
              <a:t>A new VM installed</a:t>
            </a:r>
          </a:p>
          <a:p>
            <a:r>
              <a:rPr lang="en-US" sz="1800" dirty="0">
                <a:solidFill>
                  <a:srgbClr val="00CDCD"/>
                </a:solidFill>
                <a:latin typeface="D"/>
              </a:rPr>
              <a:t>192.168.1.34</a:t>
            </a:r>
          </a:p>
          <a:p>
            <a:endParaRPr lang="en-US" dirty="0"/>
          </a:p>
          <a:p>
            <a:r>
              <a:rPr lang="en-US" dirty="0" err="1"/>
              <a:t>CenOS</a:t>
            </a:r>
            <a:r>
              <a:rPr lang="en-US" dirty="0"/>
              <a:t> 9 OS</a:t>
            </a:r>
          </a:p>
          <a:p>
            <a:endParaRPr lang="en-US" dirty="0"/>
          </a:p>
          <a:p>
            <a:r>
              <a:rPr lang="en-US" dirty="0"/>
              <a:t>NFS installed</a:t>
            </a:r>
          </a:p>
          <a:p>
            <a:endParaRPr lang="en-US" dirty="0"/>
          </a:p>
          <a:p>
            <a:r>
              <a:rPr lang="en-US" dirty="0"/>
              <a:t>Export: </a:t>
            </a:r>
          </a:p>
          <a:p>
            <a:r>
              <a:rPr lang="en-US" b="1" dirty="0">
                <a:latin typeface="D"/>
              </a:rPr>
              <a:t>/home/</a:t>
            </a:r>
            <a:r>
              <a:rPr lang="en-US" b="1" dirty="0" err="1">
                <a:latin typeface="D"/>
              </a:rPr>
              <a:t>nfssharedata</a:t>
            </a:r>
            <a:endParaRPr lang="en-US" b="1" dirty="0">
              <a:latin typeface="D"/>
            </a:endParaRPr>
          </a:p>
          <a:p>
            <a:endParaRPr lang="en-US" dirty="0"/>
          </a:p>
        </p:txBody>
      </p:sp>
      <p:sp>
        <p:nvSpPr>
          <p:cNvPr id="15" name="Arrow: Right 14">
            <a:extLst>
              <a:ext uri="{FF2B5EF4-FFF2-40B4-BE49-F238E27FC236}">
                <a16:creationId xmlns:a16="http://schemas.microsoft.com/office/drawing/2014/main" id="{CABB822F-41A6-D027-EA22-7D21AD62414B}"/>
              </a:ext>
            </a:extLst>
          </p:cNvPr>
          <p:cNvSpPr/>
          <p:nvPr/>
        </p:nvSpPr>
        <p:spPr>
          <a:xfrm rot="1706638">
            <a:off x="1089498" y="2208956"/>
            <a:ext cx="2870793"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DD83C2D-6640-BB78-1BD9-7A172F31AC07}"/>
              </a:ext>
            </a:extLst>
          </p:cNvPr>
          <p:cNvSpPr/>
          <p:nvPr/>
        </p:nvSpPr>
        <p:spPr>
          <a:xfrm rot="20407650">
            <a:off x="2347112" y="2975778"/>
            <a:ext cx="1527702" cy="255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925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wipe(left)">
                                      <p:cBhvr>
                                        <p:cTn id="19" dur="500"/>
                                        <p:tgtEl>
                                          <p:spTgt spid="14">
                                            <p:txEl>
                                              <p:pRg st="0" end="0"/>
                                            </p:txEl>
                                          </p:spTgt>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animEffect transition="in" filter="wipe(left)">
                                      <p:cBhvr>
                                        <p:cTn id="23" dur="500"/>
                                        <p:tgtEl>
                                          <p:spTgt spid="1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wipe(left)">
                                      <p:cBhvr>
                                        <p:cTn id="28" dur="500"/>
                                        <p:tgtEl>
                                          <p:spTgt spid="1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xEl>
                                              <p:pRg st="5" end="5"/>
                                            </p:txEl>
                                          </p:spTgt>
                                        </p:tgtEl>
                                        <p:attrNameLst>
                                          <p:attrName>style.visibility</p:attrName>
                                        </p:attrNameLst>
                                      </p:cBhvr>
                                      <p:to>
                                        <p:strVal val="visible"/>
                                      </p:to>
                                    </p:set>
                                    <p:animEffect transition="in" filter="wipe(left)">
                                      <p:cBhvr>
                                        <p:cTn id="33" dur="500"/>
                                        <p:tgtEl>
                                          <p:spTgt spid="14">
                                            <p:txEl>
                                              <p:pRg st="5" end="5"/>
                                            </p:txEl>
                                          </p:spTgt>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Effect transition="in" filter="wipe(left)">
                                      <p:cBhvr>
                                        <p:cTn id="37" dur="500"/>
                                        <p:tgtEl>
                                          <p:spTgt spid="14">
                                            <p:txEl>
                                              <p:pRg st="7" end="7"/>
                                            </p:txEl>
                                          </p:spTgt>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14">
                                            <p:txEl>
                                              <p:pRg st="8" end="8"/>
                                            </p:txEl>
                                          </p:spTgt>
                                        </p:tgtEl>
                                        <p:attrNameLst>
                                          <p:attrName>style.visibility</p:attrName>
                                        </p:attrNameLst>
                                      </p:cBhvr>
                                      <p:to>
                                        <p:strVal val="visible"/>
                                      </p:to>
                                    </p:set>
                                    <p:animEffect transition="in" filter="wipe(left)">
                                      <p:cBhvr>
                                        <p:cTn id="41" dur="500"/>
                                        <p:tgtEl>
                                          <p:spTgt spid="14">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1" presetClass="exit" presetSubtype="0" fill="hold" grpId="1" nodeType="withEffect">
                                  <p:stCondLst>
                                    <p:cond delay="0"/>
                                  </p:stCondLst>
                                  <p:childTnLst>
                                    <p:set>
                                      <p:cBhvr>
                                        <p:cTn id="53"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2" grpId="0" animBg="1"/>
      <p:bldP spid="15" grpId="0" animBg="1"/>
      <p:bldP spid="15" grpId="1"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AD5460-B77C-96E2-58A1-F80D34521D5C}"/>
              </a:ext>
            </a:extLst>
          </p:cNvPr>
          <p:cNvSpPr txBox="1"/>
          <p:nvPr/>
        </p:nvSpPr>
        <p:spPr>
          <a:xfrm>
            <a:off x="90535" y="144855"/>
            <a:ext cx="8374455" cy="6586418"/>
          </a:xfrm>
          <a:prstGeom prst="rect">
            <a:avLst/>
          </a:prstGeom>
          <a:noFill/>
        </p:spPr>
        <p:txBody>
          <a:bodyPr wrap="square" rtlCol="0">
            <a:spAutoFit/>
          </a:bodyPr>
          <a:lstStyle/>
          <a:p>
            <a:r>
              <a:rPr lang="en-US" sz="2400" b="1" u="sng" dirty="0">
                <a:solidFill>
                  <a:srgbClr val="BFBFBF"/>
                </a:solidFill>
              </a:rPr>
              <a:t>How to install NFS server</a:t>
            </a:r>
          </a:p>
          <a:p>
            <a:r>
              <a:rPr lang="en-US" dirty="0">
                <a:solidFill>
                  <a:srgbClr val="BFBFBF"/>
                </a:solidFill>
              </a:rPr>
              <a:t>ping 192.168.1.31</a:t>
            </a:r>
          </a:p>
          <a:p>
            <a:r>
              <a:rPr lang="en-US" dirty="0" err="1">
                <a:solidFill>
                  <a:srgbClr val="BFBFBF"/>
                </a:solidFill>
              </a:rPr>
              <a:t>mkdir</a:t>
            </a:r>
            <a:r>
              <a:rPr lang="en-US" dirty="0">
                <a:solidFill>
                  <a:srgbClr val="BFBFBF"/>
                </a:solidFill>
              </a:rPr>
              <a:t> /home/</a:t>
            </a:r>
            <a:r>
              <a:rPr lang="en-US" dirty="0" err="1">
                <a:solidFill>
                  <a:srgbClr val="BFBFBF"/>
                </a:solidFill>
              </a:rPr>
              <a:t>nfsshare</a:t>
            </a:r>
            <a:endParaRPr lang="en-US" dirty="0">
              <a:solidFill>
                <a:srgbClr val="BFBFBF"/>
              </a:solidFill>
            </a:endParaRPr>
          </a:p>
          <a:p>
            <a:r>
              <a:rPr lang="en-US" dirty="0" err="1">
                <a:solidFill>
                  <a:srgbClr val="BFBFBF"/>
                </a:solidFill>
              </a:rPr>
              <a:t>dnf</a:t>
            </a:r>
            <a:r>
              <a:rPr lang="en-US" dirty="0">
                <a:solidFill>
                  <a:srgbClr val="BFBFBF"/>
                </a:solidFill>
              </a:rPr>
              <a:t> -y install </a:t>
            </a:r>
            <a:r>
              <a:rPr lang="en-US" dirty="0" err="1">
                <a:solidFill>
                  <a:srgbClr val="BFBFBF"/>
                </a:solidFill>
              </a:rPr>
              <a:t>nfs</a:t>
            </a:r>
            <a:r>
              <a:rPr lang="en-US" dirty="0">
                <a:solidFill>
                  <a:srgbClr val="BFBFBF"/>
                </a:solidFill>
              </a:rPr>
              <a:t>-utils</a:t>
            </a:r>
          </a:p>
          <a:p>
            <a:r>
              <a:rPr lang="en-US" dirty="0">
                <a:solidFill>
                  <a:srgbClr val="BFBFBF"/>
                </a:solidFill>
              </a:rPr>
              <a:t>vi /</a:t>
            </a:r>
            <a:r>
              <a:rPr lang="en-US" dirty="0" err="1">
                <a:solidFill>
                  <a:srgbClr val="BFBFBF"/>
                </a:solidFill>
              </a:rPr>
              <a:t>etc</a:t>
            </a:r>
            <a:r>
              <a:rPr lang="en-US" dirty="0">
                <a:solidFill>
                  <a:srgbClr val="BFBFBF"/>
                </a:solidFill>
              </a:rPr>
              <a:t>/</a:t>
            </a:r>
            <a:r>
              <a:rPr lang="en-US" dirty="0" err="1">
                <a:solidFill>
                  <a:srgbClr val="BFBFBF"/>
                </a:solidFill>
              </a:rPr>
              <a:t>idmapd.conf</a:t>
            </a:r>
            <a:r>
              <a:rPr lang="en-US" dirty="0">
                <a:solidFill>
                  <a:srgbClr val="BFBFBF"/>
                </a:solidFill>
              </a:rPr>
              <a:t> </a:t>
            </a:r>
          </a:p>
          <a:p>
            <a:r>
              <a:rPr lang="en-US" dirty="0">
                <a:solidFill>
                  <a:srgbClr val="BFBFBF"/>
                </a:solidFill>
              </a:rPr>
              <a:t>Domain = example.com</a:t>
            </a:r>
          </a:p>
          <a:p>
            <a:r>
              <a:rPr lang="en-US" dirty="0">
                <a:solidFill>
                  <a:srgbClr val="BFBFBF"/>
                </a:solidFill>
              </a:rPr>
              <a:t>vi /</a:t>
            </a:r>
            <a:r>
              <a:rPr lang="en-US" dirty="0" err="1">
                <a:solidFill>
                  <a:srgbClr val="BFBFBF"/>
                </a:solidFill>
              </a:rPr>
              <a:t>etc</a:t>
            </a:r>
            <a:r>
              <a:rPr lang="en-US" dirty="0">
                <a:solidFill>
                  <a:srgbClr val="BFBFBF"/>
                </a:solidFill>
              </a:rPr>
              <a:t>/exports</a:t>
            </a:r>
          </a:p>
          <a:p>
            <a:r>
              <a:rPr lang="en-US" dirty="0">
                <a:solidFill>
                  <a:srgbClr val="BFBFBF"/>
                </a:solidFill>
              </a:rPr>
              <a:t>/home/</a:t>
            </a:r>
            <a:r>
              <a:rPr lang="en-US" dirty="0" err="1">
                <a:solidFill>
                  <a:srgbClr val="BFBFBF"/>
                </a:solidFill>
              </a:rPr>
              <a:t>nfsshare</a:t>
            </a:r>
            <a:r>
              <a:rPr lang="en-US" dirty="0">
                <a:solidFill>
                  <a:srgbClr val="BFBFBF"/>
                </a:solidFill>
              </a:rPr>
              <a:t>   192.168.1.0/24(</a:t>
            </a:r>
            <a:r>
              <a:rPr lang="en-US" dirty="0" err="1">
                <a:solidFill>
                  <a:srgbClr val="BFBFBF"/>
                </a:solidFill>
              </a:rPr>
              <a:t>rw,no_root_squash</a:t>
            </a:r>
            <a:r>
              <a:rPr lang="en-US" dirty="0">
                <a:solidFill>
                  <a:srgbClr val="BFBFBF"/>
                </a:solidFill>
              </a:rPr>
              <a:t>)</a:t>
            </a:r>
          </a:p>
          <a:p>
            <a:r>
              <a:rPr lang="en-US" dirty="0" err="1">
                <a:solidFill>
                  <a:srgbClr val="BFBFBF"/>
                </a:solidFill>
              </a:rPr>
              <a:t>exportfs</a:t>
            </a:r>
            <a:r>
              <a:rPr lang="en-US" dirty="0">
                <a:solidFill>
                  <a:srgbClr val="BFBFBF"/>
                </a:solidFill>
              </a:rPr>
              <a:t> -</a:t>
            </a:r>
            <a:r>
              <a:rPr lang="en-US" dirty="0" err="1">
                <a:solidFill>
                  <a:srgbClr val="BFBFBF"/>
                </a:solidFill>
              </a:rPr>
              <a:t>rv</a:t>
            </a:r>
            <a:endParaRPr lang="en-US" dirty="0">
              <a:solidFill>
                <a:srgbClr val="BFBFBF"/>
              </a:solidFill>
            </a:endParaRPr>
          </a:p>
          <a:p>
            <a:r>
              <a:rPr lang="en-US" dirty="0" err="1">
                <a:solidFill>
                  <a:srgbClr val="BFBFBF"/>
                </a:solidFill>
              </a:rPr>
              <a:t>systemctl</a:t>
            </a:r>
            <a:r>
              <a:rPr lang="en-US" dirty="0">
                <a:solidFill>
                  <a:srgbClr val="BFBFBF"/>
                </a:solidFill>
              </a:rPr>
              <a:t> enable --now </a:t>
            </a:r>
            <a:r>
              <a:rPr lang="en-US" dirty="0" err="1">
                <a:solidFill>
                  <a:srgbClr val="BFBFBF"/>
                </a:solidFill>
              </a:rPr>
              <a:t>rpcbind</a:t>
            </a:r>
            <a:r>
              <a:rPr lang="en-US" dirty="0">
                <a:solidFill>
                  <a:srgbClr val="BFBFBF"/>
                </a:solidFill>
              </a:rPr>
              <a:t> </a:t>
            </a:r>
            <a:r>
              <a:rPr lang="en-US" dirty="0" err="1">
                <a:solidFill>
                  <a:srgbClr val="BFBFBF"/>
                </a:solidFill>
              </a:rPr>
              <a:t>nfs</a:t>
            </a:r>
            <a:r>
              <a:rPr lang="en-US" dirty="0">
                <a:solidFill>
                  <a:srgbClr val="BFBFBF"/>
                </a:solidFill>
              </a:rPr>
              <a:t>-server</a:t>
            </a:r>
          </a:p>
          <a:p>
            <a:r>
              <a:rPr lang="en-US" dirty="0">
                <a:solidFill>
                  <a:srgbClr val="BFBFBF"/>
                </a:solidFill>
              </a:rPr>
              <a:t>iptables -F</a:t>
            </a:r>
          </a:p>
          <a:p>
            <a:r>
              <a:rPr lang="en-US" dirty="0">
                <a:solidFill>
                  <a:srgbClr val="BFBFBF"/>
                </a:solidFill>
              </a:rPr>
              <a:t>export -a</a:t>
            </a:r>
          </a:p>
          <a:p>
            <a:r>
              <a:rPr lang="en-US" dirty="0">
                <a:solidFill>
                  <a:srgbClr val="BFBFBF"/>
                </a:solidFill>
              </a:rPr>
              <a:t>cd /home/</a:t>
            </a:r>
            <a:r>
              <a:rPr lang="en-US" dirty="0" err="1">
                <a:solidFill>
                  <a:srgbClr val="BFBFBF"/>
                </a:solidFill>
              </a:rPr>
              <a:t>nfsshare</a:t>
            </a:r>
            <a:r>
              <a:rPr lang="en-US" dirty="0">
                <a:solidFill>
                  <a:srgbClr val="BFBFBF"/>
                </a:solidFill>
              </a:rPr>
              <a:t>/</a:t>
            </a:r>
          </a:p>
          <a:p>
            <a:r>
              <a:rPr lang="en-US" dirty="0">
                <a:solidFill>
                  <a:srgbClr val="BFBFBF"/>
                </a:solidFill>
              </a:rPr>
              <a:t>ls -</a:t>
            </a:r>
            <a:r>
              <a:rPr lang="en-US" dirty="0" err="1">
                <a:solidFill>
                  <a:srgbClr val="BFBFBF"/>
                </a:solidFill>
              </a:rPr>
              <a:t>ltr</a:t>
            </a:r>
            <a:endParaRPr lang="en-US" dirty="0">
              <a:solidFill>
                <a:srgbClr val="BFBFBF"/>
              </a:solidFill>
            </a:endParaRPr>
          </a:p>
          <a:p>
            <a:r>
              <a:rPr lang="en-US" dirty="0">
                <a:solidFill>
                  <a:srgbClr val="BFBFBF"/>
                </a:solidFill>
              </a:rPr>
              <a:t>touch file.txt</a:t>
            </a:r>
          </a:p>
          <a:p>
            <a:r>
              <a:rPr lang="en-US" dirty="0" err="1">
                <a:solidFill>
                  <a:srgbClr val="BFBFBF"/>
                </a:solidFill>
              </a:rPr>
              <a:t>systemctl</a:t>
            </a:r>
            <a:r>
              <a:rPr lang="en-US" dirty="0">
                <a:solidFill>
                  <a:srgbClr val="BFBFBF"/>
                </a:solidFill>
              </a:rPr>
              <a:t> enable --now </a:t>
            </a:r>
            <a:r>
              <a:rPr lang="en-US" dirty="0" err="1">
                <a:solidFill>
                  <a:srgbClr val="BFBFBF"/>
                </a:solidFill>
              </a:rPr>
              <a:t>rpcbind</a:t>
            </a:r>
            <a:r>
              <a:rPr lang="en-US" dirty="0">
                <a:solidFill>
                  <a:srgbClr val="BFBFBF"/>
                </a:solidFill>
              </a:rPr>
              <a:t> </a:t>
            </a:r>
            <a:r>
              <a:rPr lang="en-US" dirty="0" err="1">
                <a:solidFill>
                  <a:srgbClr val="BFBFBF"/>
                </a:solidFill>
              </a:rPr>
              <a:t>nfs</a:t>
            </a:r>
            <a:r>
              <a:rPr lang="en-US" dirty="0">
                <a:solidFill>
                  <a:srgbClr val="BFBFBF"/>
                </a:solidFill>
              </a:rPr>
              <a:t>-server </a:t>
            </a:r>
          </a:p>
          <a:p>
            <a:r>
              <a:rPr lang="en-US" dirty="0">
                <a:solidFill>
                  <a:srgbClr val="BFBFBF"/>
                </a:solidFill>
              </a:rPr>
              <a:t>firewall-</a:t>
            </a:r>
            <a:r>
              <a:rPr lang="en-US" dirty="0" err="1">
                <a:solidFill>
                  <a:srgbClr val="BFBFBF"/>
                </a:solidFill>
              </a:rPr>
              <a:t>cmd</a:t>
            </a:r>
            <a:r>
              <a:rPr lang="en-US" dirty="0">
                <a:solidFill>
                  <a:srgbClr val="BFBFBF"/>
                </a:solidFill>
              </a:rPr>
              <a:t> --add-service=</a:t>
            </a:r>
            <a:r>
              <a:rPr lang="en-US" dirty="0" err="1">
                <a:solidFill>
                  <a:srgbClr val="BFBFBF"/>
                </a:solidFill>
              </a:rPr>
              <a:t>nfs</a:t>
            </a:r>
            <a:r>
              <a:rPr lang="en-US" dirty="0">
                <a:solidFill>
                  <a:srgbClr val="BFBFBF"/>
                </a:solidFill>
              </a:rPr>
              <a:t> </a:t>
            </a:r>
          </a:p>
          <a:p>
            <a:r>
              <a:rPr lang="en-US" dirty="0">
                <a:solidFill>
                  <a:srgbClr val="BFBFBF"/>
                </a:solidFill>
              </a:rPr>
              <a:t>firewall-</a:t>
            </a:r>
            <a:r>
              <a:rPr lang="en-US" dirty="0" err="1">
                <a:solidFill>
                  <a:srgbClr val="BFBFBF"/>
                </a:solidFill>
              </a:rPr>
              <a:t>cmd</a:t>
            </a:r>
            <a:r>
              <a:rPr lang="en-US" dirty="0">
                <a:solidFill>
                  <a:srgbClr val="BFBFBF"/>
                </a:solidFill>
              </a:rPr>
              <a:t> --runtime-to-permanent </a:t>
            </a:r>
          </a:p>
          <a:p>
            <a:endParaRPr lang="en-US" dirty="0">
              <a:solidFill>
                <a:srgbClr val="BFBFBF"/>
              </a:solidFill>
            </a:endParaRPr>
          </a:p>
          <a:p>
            <a:r>
              <a:rPr lang="en-US" sz="2000" b="1" u="sng" dirty="0">
                <a:solidFill>
                  <a:srgbClr val="BFBFBF"/>
                </a:solidFill>
              </a:rPr>
              <a:t>On master and workernodes</a:t>
            </a:r>
          </a:p>
          <a:p>
            <a:endParaRPr lang="en-US" dirty="0">
              <a:solidFill>
                <a:srgbClr val="BFBFBF"/>
              </a:solidFill>
            </a:endParaRPr>
          </a:p>
          <a:p>
            <a:r>
              <a:rPr lang="en-US" dirty="0">
                <a:solidFill>
                  <a:srgbClr val="BFBFBF"/>
                </a:solidFill>
              </a:rPr>
              <a:t>yum install -y </a:t>
            </a:r>
            <a:r>
              <a:rPr lang="en-US" dirty="0" err="1">
                <a:solidFill>
                  <a:srgbClr val="BFBFBF"/>
                </a:solidFill>
              </a:rPr>
              <a:t>nfs</a:t>
            </a:r>
            <a:r>
              <a:rPr lang="en-US" dirty="0">
                <a:solidFill>
                  <a:srgbClr val="BFBFBF"/>
                </a:solidFill>
              </a:rPr>
              <a:t>-utils</a:t>
            </a:r>
          </a:p>
          <a:p>
            <a:endParaRPr lang="en-US" dirty="0"/>
          </a:p>
        </p:txBody>
      </p:sp>
    </p:spTree>
    <p:extLst>
      <p:ext uri="{BB962C8B-B14F-4D97-AF65-F5344CB8AC3E}">
        <p14:creationId xmlns:p14="http://schemas.microsoft.com/office/powerpoint/2010/main" val="1263509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C16D8-59E9-4FA5-C0F1-6CFF86987C00}"/>
              </a:ext>
            </a:extLst>
          </p:cNvPr>
          <p:cNvSpPr txBox="1"/>
          <p:nvPr/>
        </p:nvSpPr>
        <p:spPr>
          <a:xfrm>
            <a:off x="135802" y="190123"/>
            <a:ext cx="3238752" cy="6309420"/>
          </a:xfrm>
          <a:prstGeom prst="rect">
            <a:avLst/>
          </a:prstGeom>
          <a:noFill/>
        </p:spPr>
        <p:txBody>
          <a:bodyPr wrap="square" rtlCol="0">
            <a:spAutoFit/>
          </a:bodyPr>
          <a:lstStyle/>
          <a:p>
            <a:r>
              <a:rPr lang="en-US" sz="800" dirty="0">
                <a:solidFill>
                  <a:srgbClr val="BFBFBF"/>
                </a:solidFill>
              </a:rPr>
              <a:t>cat &lt;&lt;EOF&gt;&gt; </a:t>
            </a:r>
            <a:r>
              <a:rPr lang="en-US" sz="1400" b="1" dirty="0" err="1">
                <a:solidFill>
                  <a:srgbClr val="BFBFBF"/>
                </a:solidFill>
              </a:rPr>
              <a:t>nfs-pv-pvc-pod.yaml</a:t>
            </a:r>
            <a:endParaRPr lang="en-US" sz="800" b="1" dirty="0">
              <a:solidFill>
                <a:srgbClr val="BFBFBF"/>
              </a:solidFill>
            </a:endParaRPr>
          </a:p>
          <a:p>
            <a:r>
              <a:rPr lang="en-US" sz="800" dirty="0" err="1">
                <a:solidFill>
                  <a:srgbClr val="BFBFBF"/>
                </a:solidFill>
              </a:rPr>
              <a:t>apiVersion</a:t>
            </a:r>
            <a:r>
              <a:rPr lang="en-US" sz="800" dirty="0">
                <a:solidFill>
                  <a:srgbClr val="BFBFBF"/>
                </a:solidFill>
              </a:rPr>
              <a:t>: v1</a:t>
            </a:r>
          </a:p>
          <a:p>
            <a:r>
              <a:rPr lang="en-US" sz="800" dirty="0">
                <a:solidFill>
                  <a:srgbClr val="BFBFBF"/>
                </a:solidFill>
              </a:rPr>
              <a:t>kind: </a:t>
            </a:r>
            <a:r>
              <a:rPr lang="en-US" sz="800" dirty="0" err="1">
                <a:solidFill>
                  <a:srgbClr val="BFBFBF"/>
                </a:solidFill>
              </a:rPr>
              <a:t>PersistentVolume</a:t>
            </a:r>
            <a:endParaRPr lang="en-US" sz="800" dirty="0">
              <a:solidFill>
                <a:srgbClr val="BFBFBF"/>
              </a:solidFill>
            </a:endParaRPr>
          </a:p>
          <a:p>
            <a:r>
              <a:rPr lang="en-US" sz="800" dirty="0">
                <a:solidFill>
                  <a:srgbClr val="BFBFBF"/>
                </a:solidFill>
              </a:rPr>
              <a:t>metadata: </a:t>
            </a:r>
          </a:p>
          <a:p>
            <a:r>
              <a:rPr lang="en-US" sz="800" dirty="0">
                <a:solidFill>
                  <a:srgbClr val="BFBFBF"/>
                </a:solidFill>
              </a:rPr>
              <a:t>  name: </a:t>
            </a:r>
            <a:r>
              <a:rPr lang="en-US" sz="800" dirty="0" err="1">
                <a:solidFill>
                  <a:srgbClr val="BFBFBF"/>
                </a:solidFill>
              </a:rPr>
              <a:t>nfs-pv</a:t>
            </a:r>
            <a:endParaRPr lang="en-US" sz="800" dirty="0">
              <a:solidFill>
                <a:srgbClr val="BFBFBF"/>
              </a:solidFill>
            </a:endParaRPr>
          </a:p>
          <a:p>
            <a:r>
              <a:rPr lang="en-US" sz="800" dirty="0">
                <a:solidFill>
                  <a:srgbClr val="BFBFBF"/>
                </a:solidFill>
              </a:rPr>
              <a:t>spec:</a:t>
            </a:r>
          </a:p>
          <a:p>
            <a:r>
              <a:rPr lang="en-US" sz="800" dirty="0">
                <a:solidFill>
                  <a:srgbClr val="BFBFBF"/>
                </a:solidFill>
              </a:rPr>
              <a:t>  </a:t>
            </a:r>
            <a:r>
              <a:rPr lang="en-US" sz="800" dirty="0" err="1">
                <a:solidFill>
                  <a:srgbClr val="BFBFBF"/>
                </a:solidFill>
              </a:rPr>
              <a:t>accessModes</a:t>
            </a:r>
            <a:r>
              <a:rPr lang="en-US" sz="800" dirty="0">
                <a:solidFill>
                  <a:srgbClr val="BFBFBF"/>
                </a:solidFill>
              </a:rPr>
              <a:t>:</a:t>
            </a:r>
          </a:p>
          <a:p>
            <a:r>
              <a:rPr lang="en-US" sz="800" dirty="0">
                <a:solidFill>
                  <a:srgbClr val="BFBFBF"/>
                </a:solidFill>
              </a:rPr>
              <a:t>    - </a:t>
            </a:r>
            <a:r>
              <a:rPr lang="en-US" sz="800" dirty="0" err="1">
                <a:solidFill>
                  <a:srgbClr val="BFBFBF"/>
                </a:solidFill>
              </a:rPr>
              <a:t>ReadWriteMany</a:t>
            </a:r>
            <a:endParaRPr lang="en-US" sz="800" dirty="0">
              <a:solidFill>
                <a:srgbClr val="BFBFBF"/>
              </a:solidFill>
            </a:endParaRPr>
          </a:p>
          <a:p>
            <a:r>
              <a:rPr lang="en-US" sz="800" dirty="0">
                <a:solidFill>
                  <a:srgbClr val="BFBFBF"/>
                </a:solidFill>
              </a:rPr>
              <a:t>  </a:t>
            </a:r>
            <a:r>
              <a:rPr lang="en-US" sz="800" dirty="0" err="1">
                <a:solidFill>
                  <a:srgbClr val="BFBFBF"/>
                </a:solidFill>
              </a:rPr>
              <a:t>persistentVolumeReclaimPolicy</a:t>
            </a:r>
            <a:r>
              <a:rPr lang="en-US" sz="800" dirty="0">
                <a:solidFill>
                  <a:srgbClr val="BFBFBF"/>
                </a:solidFill>
              </a:rPr>
              <a:t>: Recycle</a:t>
            </a:r>
          </a:p>
          <a:p>
            <a:r>
              <a:rPr lang="en-US" sz="800" dirty="0">
                <a:solidFill>
                  <a:srgbClr val="BFBFBF"/>
                </a:solidFill>
              </a:rPr>
              <a:t>  capacity:</a:t>
            </a:r>
          </a:p>
          <a:p>
            <a:r>
              <a:rPr lang="en-US" sz="800" dirty="0">
                <a:solidFill>
                  <a:srgbClr val="BFBFBF"/>
                </a:solidFill>
              </a:rPr>
              <a:t>    storage: 3Gi</a:t>
            </a:r>
          </a:p>
          <a:p>
            <a:r>
              <a:rPr lang="en-US" sz="800" dirty="0">
                <a:solidFill>
                  <a:srgbClr val="BFBFBF"/>
                </a:solidFill>
              </a:rPr>
              <a:t>  </a:t>
            </a:r>
            <a:r>
              <a:rPr lang="en-US" sz="800" dirty="0" err="1">
                <a:solidFill>
                  <a:srgbClr val="BFBFBF"/>
                </a:solidFill>
              </a:rPr>
              <a:t>volumeMode</a:t>
            </a:r>
            <a:r>
              <a:rPr lang="en-US" sz="800" dirty="0">
                <a:solidFill>
                  <a:srgbClr val="BFBFBF"/>
                </a:solidFill>
              </a:rPr>
              <a:t>: Filesystem</a:t>
            </a:r>
          </a:p>
          <a:p>
            <a:r>
              <a:rPr lang="en-US" sz="800" dirty="0">
                <a:solidFill>
                  <a:srgbClr val="BFBFBF"/>
                </a:solidFill>
              </a:rPr>
              <a:t>  </a:t>
            </a:r>
            <a:r>
              <a:rPr lang="en-US" sz="800" dirty="0" err="1">
                <a:solidFill>
                  <a:srgbClr val="BFBFBF"/>
                </a:solidFill>
              </a:rPr>
              <a:t>nfs</a:t>
            </a:r>
            <a:r>
              <a:rPr lang="en-US" sz="800" dirty="0">
                <a:solidFill>
                  <a:srgbClr val="BFBFBF"/>
                </a:solidFill>
              </a:rPr>
              <a:t>:</a:t>
            </a:r>
          </a:p>
          <a:p>
            <a:r>
              <a:rPr lang="en-US" sz="800" dirty="0">
                <a:solidFill>
                  <a:srgbClr val="BFBFBF"/>
                </a:solidFill>
              </a:rPr>
              <a:t>    path: /home/</a:t>
            </a:r>
            <a:r>
              <a:rPr lang="en-US" sz="800" dirty="0" err="1">
                <a:solidFill>
                  <a:srgbClr val="BFBFBF"/>
                </a:solidFill>
              </a:rPr>
              <a:t>nfsshare</a:t>
            </a:r>
            <a:endParaRPr lang="en-US" sz="800" dirty="0">
              <a:solidFill>
                <a:srgbClr val="BFBFBF"/>
              </a:solidFill>
            </a:endParaRPr>
          </a:p>
          <a:p>
            <a:r>
              <a:rPr lang="en-US" sz="800" dirty="0">
                <a:solidFill>
                  <a:srgbClr val="BFBFBF"/>
                </a:solidFill>
              </a:rPr>
              <a:t>    server: 192.168.1.34</a:t>
            </a:r>
          </a:p>
          <a:p>
            <a:r>
              <a:rPr lang="en-US" sz="800" dirty="0">
                <a:solidFill>
                  <a:srgbClr val="BFBFBF"/>
                </a:solidFill>
              </a:rPr>
              <a:t>  </a:t>
            </a:r>
            <a:r>
              <a:rPr lang="en-US" sz="800" dirty="0" err="1">
                <a:solidFill>
                  <a:srgbClr val="BFBFBF"/>
                </a:solidFill>
              </a:rPr>
              <a:t>storageClassName</a:t>
            </a:r>
            <a:r>
              <a:rPr lang="en-US" sz="800" dirty="0">
                <a:solidFill>
                  <a:srgbClr val="BFBFBF"/>
                </a:solidFill>
              </a:rPr>
              <a:t>: </a:t>
            </a:r>
            <a:r>
              <a:rPr lang="en-US" sz="800" dirty="0" err="1">
                <a:solidFill>
                  <a:srgbClr val="BFBFBF"/>
                </a:solidFill>
              </a:rPr>
              <a:t>nfs</a:t>
            </a:r>
            <a:endParaRPr lang="en-US" sz="800" dirty="0">
              <a:solidFill>
                <a:srgbClr val="BFBFBF"/>
              </a:solidFill>
            </a:endParaRPr>
          </a:p>
          <a:p>
            <a:r>
              <a:rPr lang="en-US" sz="800" dirty="0">
                <a:solidFill>
                  <a:srgbClr val="BFBFBF"/>
                </a:solidFill>
              </a:rPr>
              <a:t>  </a:t>
            </a:r>
            <a:r>
              <a:rPr lang="en-US" sz="800" dirty="0" err="1">
                <a:solidFill>
                  <a:srgbClr val="BFBFBF"/>
                </a:solidFill>
              </a:rPr>
              <a:t>mountOptions</a:t>
            </a:r>
            <a:r>
              <a:rPr lang="en-US" sz="800" dirty="0">
                <a:solidFill>
                  <a:srgbClr val="BFBFBF"/>
                </a:solidFill>
              </a:rPr>
              <a:t>:</a:t>
            </a:r>
          </a:p>
          <a:p>
            <a:r>
              <a:rPr lang="en-US" sz="800" dirty="0">
                <a:solidFill>
                  <a:srgbClr val="BFBFBF"/>
                </a:solidFill>
              </a:rPr>
              <a:t>    - hard</a:t>
            </a:r>
          </a:p>
          <a:p>
            <a:r>
              <a:rPr lang="en-US" sz="800" dirty="0">
                <a:solidFill>
                  <a:srgbClr val="BFBFBF"/>
                </a:solidFill>
              </a:rPr>
              <a:t>    - </a:t>
            </a:r>
            <a:r>
              <a:rPr lang="en-US" sz="800" dirty="0" err="1">
                <a:solidFill>
                  <a:srgbClr val="BFBFBF"/>
                </a:solidFill>
              </a:rPr>
              <a:t>nfsvers</a:t>
            </a:r>
            <a:r>
              <a:rPr lang="en-US" sz="800" dirty="0">
                <a:solidFill>
                  <a:srgbClr val="BFBFBF"/>
                </a:solidFill>
              </a:rPr>
              <a:t>=4.1</a:t>
            </a:r>
          </a:p>
          <a:p>
            <a:r>
              <a:rPr lang="en-US" sz="1100" b="1" dirty="0">
                <a:solidFill>
                  <a:srgbClr val="BFBFBF"/>
                </a:solidFill>
              </a:rPr>
              <a:t>---</a:t>
            </a:r>
          </a:p>
          <a:p>
            <a:r>
              <a:rPr lang="en-US" sz="800" dirty="0" err="1">
                <a:solidFill>
                  <a:srgbClr val="BFBFBF"/>
                </a:solidFill>
              </a:rPr>
              <a:t>apiVersion</a:t>
            </a:r>
            <a:r>
              <a:rPr lang="en-US" sz="800" dirty="0">
                <a:solidFill>
                  <a:srgbClr val="BFBFBF"/>
                </a:solidFill>
              </a:rPr>
              <a:t>: v1</a:t>
            </a:r>
          </a:p>
          <a:p>
            <a:r>
              <a:rPr lang="en-US" sz="800" dirty="0">
                <a:solidFill>
                  <a:srgbClr val="BFBFBF"/>
                </a:solidFill>
              </a:rPr>
              <a:t>kind: </a:t>
            </a:r>
            <a:r>
              <a:rPr lang="en-US" sz="800" dirty="0" err="1">
                <a:solidFill>
                  <a:srgbClr val="BFBFBF"/>
                </a:solidFill>
              </a:rPr>
              <a:t>PersistentVolumeClaim</a:t>
            </a:r>
            <a:endParaRPr lang="en-US" sz="800" dirty="0">
              <a:solidFill>
                <a:srgbClr val="BFBFBF"/>
              </a:solidFill>
            </a:endParaRPr>
          </a:p>
          <a:p>
            <a:r>
              <a:rPr lang="en-US" sz="800" dirty="0">
                <a:solidFill>
                  <a:srgbClr val="BFBFBF"/>
                </a:solidFill>
              </a:rPr>
              <a:t>metadata:</a:t>
            </a:r>
          </a:p>
          <a:p>
            <a:r>
              <a:rPr lang="en-US" sz="800" dirty="0">
                <a:solidFill>
                  <a:srgbClr val="BFBFBF"/>
                </a:solidFill>
              </a:rPr>
              <a:t>  name: task-</a:t>
            </a:r>
            <a:r>
              <a:rPr lang="en-US" sz="800" dirty="0" err="1">
                <a:solidFill>
                  <a:srgbClr val="BFBFBF"/>
                </a:solidFill>
              </a:rPr>
              <a:t>pv</a:t>
            </a:r>
            <a:r>
              <a:rPr lang="en-US" sz="800" dirty="0">
                <a:solidFill>
                  <a:srgbClr val="BFBFBF"/>
                </a:solidFill>
              </a:rPr>
              <a:t>-claim</a:t>
            </a:r>
          </a:p>
          <a:p>
            <a:r>
              <a:rPr lang="en-US" sz="800" dirty="0">
                <a:solidFill>
                  <a:srgbClr val="BFBFBF"/>
                </a:solidFill>
              </a:rPr>
              <a:t>spec:</a:t>
            </a:r>
          </a:p>
          <a:p>
            <a:r>
              <a:rPr lang="en-US" sz="800" dirty="0">
                <a:solidFill>
                  <a:srgbClr val="BFBFBF"/>
                </a:solidFill>
              </a:rPr>
              <a:t>  </a:t>
            </a:r>
            <a:r>
              <a:rPr lang="en-US" sz="800" dirty="0" err="1">
                <a:solidFill>
                  <a:srgbClr val="BFBFBF"/>
                </a:solidFill>
              </a:rPr>
              <a:t>storageClassName</a:t>
            </a:r>
            <a:r>
              <a:rPr lang="en-US" sz="800" dirty="0">
                <a:solidFill>
                  <a:srgbClr val="BFBFBF"/>
                </a:solidFill>
              </a:rPr>
              <a:t>: </a:t>
            </a:r>
            <a:r>
              <a:rPr lang="en-US" sz="800" dirty="0" err="1">
                <a:solidFill>
                  <a:srgbClr val="BFBFBF"/>
                </a:solidFill>
              </a:rPr>
              <a:t>nfs</a:t>
            </a:r>
            <a:endParaRPr lang="en-US" sz="800" dirty="0">
              <a:solidFill>
                <a:srgbClr val="BFBFBF"/>
              </a:solidFill>
            </a:endParaRPr>
          </a:p>
          <a:p>
            <a:r>
              <a:rPr lang="en-US" sz="800" dirty="0">
                <a:solidFill>
                  <a:srgbClr val="BFBFBF"/>
                </a:solidFill>
              </a:rPr>
              <a:t>  </a:t>
            </a:r>
            <a:r>
              <a:rPr lang="en-US" sz="800" dirty="0" err="1">
                <a:solidFill>
                  <a:srgbClr val="BFBFBF"/>
                </a:solidFill>
              </a:rPr>
              <a:t>accessModes</a:t>
            </a:r>
            <a:r>
              <a:rPr lang="en-US" sz="800" dirty="0">
                <a:solidFill>
                  <a:srgbClr val="BFBFBF"/>
                </a:solidFill>
              </a:rPr>
              <a:t>:</a:t>
            </a:r>
          </a:p>
          <a:p>
            <a:r>
              <a:rPr lang="en-US" sz="800" dirty="0">
                <a:solidFill>
                  <a:srgbClr val="BFBFBF"/>
                </a:solidFill>
              </a:rPr>
              <a:t>    - </a:t>
            </a:r>
            <a:r>
              <a:rPr lang="en-US" sz="800" dirty="0" err="1">
                <a:solidFill>
                  <a:srgbClr val="BFBFBF"/>
                </a:solidFill>
              </a:rPr>
              <a:t>ReadWriteMany</a:t>
            </a:r>
            <a:endParaRPr lang="en-US" sz="800" dirty="0">
              <a:solidFill>
                <a:srgbClr val="BFBFBF"/>
              </a:solidFill>
            </a:endParaRPr>
          </a:p>
          <a:p>
            <a:r>
              <a:rPr lang="en-US" sz="800" dirty="0">
                <a:solidFill>
                  <a:srgbClr val="BFBFBF"/>
                </a:solidFill>
              </a:rPr>
              <a:t>  resources:</a:t>
            </a:r>
          </a:p>
          <a:p>
            <a:r>
              <a:rPr lang="en-US" sz="800" dirty="0">
                <a:solidFill>
                  <a:srgbClr val="BFBFBF"/>
                </a:solidFill>
              </a:rPr>
              <a:t>    requests:</a:t>
            </a:r>
          </a:p>
          <a:p>
            <a:r>
              <a:rPr lang="en-US" sz="800" dirty="0">
                <a:solidFill>
                  <a:srgbClr val="BFBFBF"/>
                </a:solidFill>
              </a:rPr>
              <a:t>      storage: 3Gi</a:t>
            </a:r>
          </a:p>
          <a:p>
            <a:r>
              <a:rPr lang="en-US" sz="1100" b="1" dirty="0">
                <a:solidFill>
                  <a:srgbClr val="BFBFBF"/>
                </a:solidFill>
              </a:rPr>
              <a:t>---</a:t>
            </a:r>
          </a:p>
          <a:p>
            <a:r>
              <a:rPr lang="en-US" sz="800" dirty="0" err="1">
                <a:solidFill>
                  <a:srgbClr val="BFBFBF"/>
                </a:solidFill>
              </a:rPr>
              <a:t>apiVersion</a:t>
            </a:r>
            <a:r>
              <a:rPr lang="en-US" sz="800" dirty="0">
                <a:solidFill>
                  <a:srgbClr val="BFBFBF"/>
                </a:solidFill>
              </a:rPr>
              <a:t>: v1</a:t>
            </a:r>
          </a:p>
          <a:p>
            <a:r>
              <a:rPr lang="en-US" sz="800" dirty="0">
                <a:solidFill>
                  <a:srgbClr val="BFBFBF"/>
                </a:solidFill>
              </a:rPr>
              <a:t>kind: Pod</a:t>
            </a:r>
          </a:p>
          <a:p>
            <a:r>
              <a:rPr lang="en-US" sz="800" dirty="0">
                <a:solidFill>
                  <a:srgbClr val="BFBFBF"/>
                </a:solidFill>
              </a:rPr>
              <a:t>metadata:</a:t>
            </a:r>
          </a:p>
          <a:p>
            <a:r>
              <a:rPr lang="en-US" sz="800" dirty="0">
                <a:solidFill>
                  <a:srgbClr val="BFBFBF"/>
                </a:solidFill>
              </a:rPr>
              <a:t>  name: </a:t>
            </a:r>
            <a:r>
              <a:rPr lang="en-US" sz="800" dirty="0" err="1">
                <a:solidFill>
                  <a:srgbClr val="BFBFBF"/>
                </a:solidFill>
              </a:rPr>
              <a:t>mypod</a:t>
            </a:r>
            <a:endParaRPr lang="en-US" sz="800" dirty="0">
              <a:solidFill>
                <a:srgbClr val="BFBFBF"/>
              </a:solidFill>
            </a:endParaRPr>
          </a:p>
          <a:p>
            <a:r>
              <a:rPr lang="en-US" sz="800" dirty="0">
                <a:solidFill>
                  <a:srgbClr val="BFBFBF"/>
                </a:solidFill>
              </a:rPr>
              <a:t>spec:</a:t>
            </a:r>
          </a:p>
          <a:p>
            <a:r>
              <a:rPr lang="en-US" sz="800" dirty="0">
                <a:solidFill>
                  <a:srgbClr val="BFBFBF"/>
                </a:solidFill>
              </a:rPr>
              <a:t>  volumes:</a:t>
            </a:r>
          </a:p>
          <a:p>
            <a:r>
              <a:rPr lang="en-US" sz="800" dirty="0">
                <a:solidFill>
                  <a:srgbClr val="BFBFBF"/>
                </a:solidFill>
              </a:rPr>
              <a:t>    - name: </a:t>
            </a:r>
            <a:r>
              <a:rPr lang="en-US" sz="800" dirty="0" err="1">
                <a:solidFill>
                  <a:srgbClr val="BFBFBF"/>
                </a:solidFill>
              </a:rPr>
              <a:t>mypd</a:t>
            </a:r>
            <a:endParaRPr lang="en-US" sz="800" dirty="0">
              <a:solidFill>
                <a:srgbClr val="BFBFBF"/>
              </a:solidFill>
            </a:endParaRPr>
          </a:p>
          <a:p>
            <a:r>
              <a:rPr lang="en-US" sz="800" dirty="0">
                <a:solidFill>
                  <a:srgbClr val="BFBFBF"/>
                </a:solidFill>
              </a:rPr>
              <a:t>      </a:t>
            </a:r>
            <a:r>
              <a:rPr lang="en-US" sz="800" dirty="0" err="1">
                <a:solidFill>
                  <a:srgbClr val="BFBFBF"/>
                </a:solidFill>
              </a:rPr>
              <a:t>persistentVolumeClaim</a:t>
            </a:r>
            <a:r>
              <a:rPr lang="en-US" sz="800" dirty="0">
                <a:solidFill>
                  <a:srgbClr val="BFBFBF"/>
                </a:solidFill>
              </a:rPr>
              <a:t>:</a:t>
            </a:r>
          </a:p>
          <a:p>
            <a:r>
              <a:rPr lang="en-US" sz="800" dirty="0">
                <a:solidFill>
                  <a:srgbClr val="BFBFBF"/>
                </a:solidFill>
              </a:rPr>
              <a:t>        </a:t>
            </a:r>
            <a:r>
              <a:rPr lang="en-US" sz="800" dirty="0" err="1">
                <a:solidFill>
                  <a:srgbClr val="BFBFBF"/>
                </a:solidFill>
              </a:rPr>
              <a:t>claimName</a:t>
            </a:r>
            <a:r>
              <a:rPr lang="en-US" sz="800" dirty="0">
                <a:solidFill>
                  <a:srgbClr val="BFBFBF"/>
                </a:solidFill>
              </a:rPr>
              <a:t>: task-</a:t>
            </a:r>
            <a:r>
              <a:rPr lang="en-US" sz="800" dirty="0" err="1">
                <a:solidFill>
                  <a:srgbClr val="BFBFBF"/>
                </a:solidFill>
              </a:rPr>
              <a:t>pv</a:t>
            </a:r>
            <a:r>
              <a:rPr lang="en-US" sz="800" dirty="0">
                <a:solidFill>
                  <a:srgbClr val="BFBFBF"/>
                </a:solidFill>
              </a:rPr>
              <a:t>-claim</a:t>
            </a:r>
          </a:p>
          <a:p>
            <a:r>
              <a:rPr lang="en-US" sz="800" dirty="0">
                <a:solidFill>
                  <a:srgbClr val="BFBFBF"/>
                </a:solidFill>
              </a:rPr>
              <a:t>  containers:</a:t>
            </a:r>
          </a:p>
          <a:p>
            <a:r>
              <a:rPr lang="en-US" sz="800" dirty="0">
                <a:solidFill>
                  <a:srgbClr val="BFBFBF"/>
                </a:solidFill>
              </a:rPr>
              <a:t>    - name: </a:t>
            </a:r>
            <a:r>
              <a:rPr lang="en-US" sz="800" dirty="0" err="1">
                <a:solidFill>
                  <a:srgbClr val="BFBFBF"/>
                </a:solidFill>
              </a:rPr>
              <a:t>myfrontend</a:t>
            </a:r>
            <a:endParaRPr lang="en-US" sz="800" dirty="0">
              <a:solidFill>
                <a:srgbClr val="BFBFBF"/>
              </a:solidFill>
            </a:endParaRPr>
          </a:p>
          <a:p>
            <a:r>
              <a:rPr lang="en-US" sz="800" dirty="0">
                <a:solidFill>
                  <a:srgbClr val="BFBFBF"/>
                </a:solidFill>
              </a:rPr>
              <a:t>      image: nginx</a:t>
            </a:r>
          </a:p>
          <a:p>
            <a:r>
              <a:rPr lang="en-US" sz="800" dirty="0">
                <a:solidFill>
                  <a:srgbClr val="BFBFBF"/>
                </a:solidFill>
              </a:rPr>
              <a:t>      </a:t>
            </a:r>
            <a:r>
              <a:rPr lang="en-US" sz="800" dirty="0" err="1">
                <a:solidFill>
                  <a:srgbClr val="BFBFBF"/>
                </a:solidFill>
              </a:rPr>
              <a:t>volumeMounts</a:t>
            </a:r>
            <a:r>
              <a:rPr lang="en-US" sz="800" dirty="0">
                <a:solidFill>
                  <a:srgbClr val="BFBFBF"/>
                </a:solidFill>
              </a:rPr>
              <a:t>:</a:t>
            </a:r>
          </a:p>
          <a:p>
            <a:r>
              <a:rPr lang="en-US" sz="800" dirty="0">
                <a:solidFill>
                  <a:srgbClr val="BFBFBF"/>
                </a:solidFill>
              </a:rPr>
              <a:t>      - </a:t>
            </a:r>
            <a:r>
              <a:rPr lang="en-US" sz="800" dirty="0" err="1">
                <a:solidFill>
                  <a:srgbClr val="BFBFBF"/>
                </a:solidFill>
              </a:rPr>
              <a:t>mountPath</a:t>
            </a:r>
            <a:r>
              <a:rPr lang="en-US" sz="800" dirty="0">
                <a:solidFill>
                  <a:srgbClr val="BFBFBF"/>
                </a:solidFill>
              </a:rPr>
              <a:t>: "/var/www/html"</a:t>
            </a:r>
          </a:p>
          <a:p>
            <a:r>
              <a:rPr lang="en-US" sz="800" dirty="0">
                <a:solidFill>
                  <a:srgbClr val="BFBFBF"/>
                </a:solidFill>
              </a:rPr>
              <a:t>        name: </a:t>
            </a:r>
            <a:r>
              <a:rPr lang="en-US" sz="800" dirty="0" err="1">
                <a:solidFill>
                  <a:srgbClr val="BFBFBF"/>
                </a:solidFill>
              </a:rPr>
              <a:t>mypd</a:t>
            </a:r>
            <a:endParaRPr lang="en-US" sz="800" dirty="0">
              <a:solidFill>
                <a:srgbClr val="BFBFBF"/>
              </a:solidFill>
            </a:endParaRPr>
          </a:p>
          <a:p>
            <a:r>
              <a:rPr lang="en-US" sz="800" dirty="0">
                <a:solidFill>
                  <a:srgbClr val="BFBFBF"/>
                </a:solidFill>
              </a:rPr>
              <a:t>EOF</a:t>
            </a:r>
          </a:p>
        </p:txBody>
      </p:sp>
      <p:sp>
        <p:nvSpPr>
          <p:cNvPr id="3" name="Rectangle 2">
            <a:extLst>
              <a:ext uri="{FF2B5EF4-FFF2-40B4-BE49-F238E27FC236}">
                <a16:creationId xmlns:a16="http://schemas.microsoft.com/office/drawing/2014/main" id="{89F35FE4-6B6E-82E9-FB67-DD279F794795}"/>
              </a:ext>
            </a:extLst>
          </p:cNvPr>
          <p:cNvSpPr/>
          <p:nvPr/>
        </p:nvSpPr>
        <p:spPr>
          <a:xfrm>
            <a:off x="3628554" y="507998"/>
            <a:ext cx="2836333" cy="3429001"/>
          </a:xfrm>
          <a:prstGeom prst="rect">
            <a:avLst/>
          </a:prstGeom>
          <a:noFill/>
          <a:ln w="762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200" dirty="0" err="1">
                <a:solidFill>
                  <a:srgbClr val="00CDCD"/>
                </a:solidFill>
                <a:latin typeface="D"/>
              </a:rPr>
              <a:t>apiVersion</a:t>
            </a:r>
            <a:r>
              <a:rPr lang="en-US" sz="1200" dirty="0">
                <a:solidFill>
                  <a:srgbClr val="00CDCD"/>
                </a:solidFill>
                <a:latin typeface="D"/>
              </a:rPr>
              <a:t>: v1</a:t>
            </a:r>
          </a:p>
          <a:p>
            <a:r>
              <a:rPr lang="en-US" sz="1200" dirty="0">
                <a:solidFill>
                  <a:srgbClr val="00CDCD"/>
                </a:solidFill>
                <a:latin typeface="D"/>
              </a:rPr>
              <a:t>kind: </a:t>
            </a:r>
            <a:r>
              <a:rPr lang="en-US" sz="1200" dirty="0" err="1">
                <a:solidFill>
                  <a:srgbClr val="00CDCD"/>
                </a:solidFill>
                <a:latin typeface="D"/>
              </a:rPr>
              <a:t>PersistentVolume</a:t>
            </a:r>
            <a:endParaRPr lang="en-US" sz="1200" dirty="0">
              <a:solidFill>
                <a:srgbClr val="00CDCD"/>
              </a:solidFill>
              <a:latin typeface="D"/>
            </a:endParaRPr>
          </a:p>
          <a:p>
            <a:r>
              <a:rPr lang="en-US" sz="1200" dirty="0">
                <a:solidFill>
                  <a:srgbClr val="00CDCD"/>
                </a:solidFill>
                <a:latin typeface="D"/>
              </a:rPr>
              <a:t>metadata: </a:t>
            </a:r>
          </a:p>
          <a:p>
            <a:r>
              <a:rPr lang="en-US" sz="1200" dirty="0">
                <a:solidFill>
                  <a:srgbClr val="00CDCD"/>
                </a:solidFill>
                <a:latin typeface="D"/>
              </a:rPr>
              <a:t>  name: </a:t>
            </a:r>
            <a:r>
              <a:rPr lang="en-US" sz="1200" dirty="0" err="1">
                <a:solidFill>
                  <a:srgbClr val="00CDCD"/>
                </a:solidFill>
                <a:latin typeface="D"/>
              </a:rPr>
              <a:t>nfs-pv</a:t>
            </a:r>
            <a:endParaRPr lang="en-US" sz="1200" dirty="0">
              <a:solidFill>
                <a:srgbClr val="00CDCD"/>
              </a:solidFill>
              <a:latin typeface="D"/>
            </a:endParaRPr>
          </a:p>
          <a:p>
            <a:r>
              <a:rPr lang="en-US" sz="1200" dirty="0">
                <a:solidFill>
                  <a:srgbClr val="00CDCD"/>
                </a:solidFill>
                <a:latin typeface="D"/>
              </a:rPr>
              <a:t>spec:</a:t>
            </a:r>
          </a:p>
          <a:p>
            <a:r>
              <a:rPr lang="en-US" sz="1200" dirty="0">
                <a:solidFill>
                  <a:srgbClr val="00CDCD"/>
                </a:solidFill>
                <a:latin typeface="D"/>
              </a:rPr>
              <a:t>  </a:t>
            </a:r>
            <a:r>
              <a:rPr lang="en-US" sz="1200" dirty="0" err="1">
                <a:solidFill>
                  <a:srgbClr val="00CDCD"/>
                </a:solidFill>
                <a:latin typeface="D"/>
              </a:rPr>
              <a:t>accessModes</a:t>
            </a:r>
            <a:r>
              <a:rPr lang="en-US" sz="1200" dirty="0">
                <a:solidFill>
                  <a:srgbClr val="00CDCD"/>
                </a:solidFill>
                <a:latin typeface="D"/>
              </a:rPr>
              <a:t>:</a:t>
            </a:r>
          </a:p>
          <a:p>
            <a:r>
              <a:rPr lang="en-US" sz="1200" dirty="0">
                <a:solidFill>
                  <a:srgbClr val="00CDCD"/>
                </a:solidFill>
                <a:latin typeface="D"/>
              </a:rPr>
              <a:t>    - </a:t>
            </a:r>
            <a:r>
              <a:rPr lang="en-US" sz="1200" dirty="0" err="1">
                <a:solidFill>
                  <a:srgbClr val="00CDCD"/>
                </a:solidFill>
                <a:latin typeface="D"/>
              </a:rPr>
              <a:t>ReadWriteMany</a:t>
            </a:r>
            <a:endParaRPr lang="en-US" sz="1200" dirty="0">
              <a:solidFill>
                <a:srgbClr val="00CDCD"/>
              </a:solidFill>
              <a:latin typeface="D"/>
            </a:endParaRPr>
          </a:p>
          <a:p>
            <a:r>
              <a:rPr lang="en-US" sz="1200" dirty="0">
                <a:solidFill>
                  <a:srgbClr val="00CDCD"/>
                </a:solidFill>
                <a:latin typeface="D"/>
              </a:rPr>
              <a:t>  </a:t>
            </a:r>
            <a:r>
              <a:rPr lang="en-US" sz="1200" dirty="0" err="1">
                <a:solidFill>
                  <a:srgbClr val="00CDCD"/>
                </a:solidFill>
                <a:latin typeface="D"/>
              </a:rPr>
              <a:t>persistentVolumeReclaimPolicy</a:t>
            </a:r>
            <a:r>
              <a:rPr lang="en-US" sz="1200" dirty="0">
                <a:solidFill>
                  <a:srgbClr val="00CDCD"/>
                </a:solidFill>
                <a:latin typeface="D"/>
              </a:rPr>
              <a:t>: Recycle</a:t>
            </a:r>
          </a:p>
          <a:p>
            <a:r>
              <a:rPr lang="en-US" sz="1200" dirty="0">
                <a:solidFill>
                  <a:srgbClr val="00CDCD"/>
                </a:solidFill>
                <a:latin typeface="D"/>
              </a:rPr>
              <a:t>  capacity:</a:t>
            </a:r>
          </a:p>
          <a:p>
            <a:r>
              <a:rPr lang="en-US" sz="1200" dirty="0">
                <a:solidFill>
                  <a:srgbClr val="00CDCD"/>
                </a:solidFill>
                <a:latin typeface="D"/>
              </a:rPr>
              <a:t>    storage: 3Gi</a:t>
            </a:r>
          </a:p>
          <a:p>
            <a:r>
              <a:rPr lang="en-US" sz="1200" dirty="0">
                <a:solidFill>
                  <a:srgbClr val="00CDCD"/>
                </a:solidFill>
                <a:latin typeface="D"/>
              </a:rPr>
              <a:t>  </a:t>
            </a:r>
            <a:r>
              <a:rPr lang="en-US" sz="1200" dirty="0" err="1">
                <a:solidFill>
                  <a:srgbClr val="00CDCD"/>
                </a:solidFill>
                <a:latin typeface="D"/>
              </a:rPr>
              <a:t>volumeMode</a:t>
            </a:r>
            <a:r>
              <a:rPr lang="en-US" sz="1200" dirty="0">
                <a:solidFill>
                  <a:srgbClr val="00CDCD"/>
                </a:solidFill>
                <a:latin typeface="D"/>
              </a:rPr>
              <a:t>: Filesystem</a:t>
            </a:r>
          </a:p>
          <a:p>
            <a:r>
              <a:rPr lang="en-US" sz="1200" dirty="0">
                <a:solidFill>
                  <a:srgbClr val="00CDCD"/>
                </a:solidFill>
                <a:latin typeface="D"/>
              </a:rPr>
              <a:t>  </a:t>
            </a:r>
            <a:r>
              <a:rPr lang="en-US" sz="1200" dirty="0" err="1">
                <a:solidFill>
                  <a:srgbClr val="00CDCD"/>
                </a:solidFill>
                <a:latin typeface="D"/>
              </a:rPr>
              <a:t>nfs</a:t>
            </a:r>
            <a:r>
              <a:rPr lang="en-US" sz="1200" dirty="0">
                <a:solidFill>
                  <a:srgbClr val="00CDCD"/>
                </a:solidFill>
                <a:latin typeface="D"/>
              </a:rPr>
              <a:t>:</a:t>
            </a:r>
          </a:p>
          <a:p>
            <a:r>
              <a:rPr lang="en-US" sz="1200" dirty="0">
                <a:solidFill>
                  <a:srgbClr val="00CDCD"/>
                </a:solidFill>
                <a:latin typeface="D"/>
              </a:rPr>
              <a:t>    path: /home/</a:t>
            </a:r>
            <a:r>
              <a:rPr lang="en-US" sz="1200" dirty="0" err="1">
                <a:solidFill>
                  <a:srgbClr val="00CDCD"/>
                </a:solidFill>
                <a:latin typeface="D"/>
              </a:rPr>
              <a:t>nfssharedata</a:t>
            </a:r>
            <a:endParaRPr lang="en-US" sz="1200" dirty="0">
              <a:solidFill>
                <a:srgbClr val="00CDCD"/>
              </a:solidFill>
              <a:latin typeface="D"/>
            </a:endParaRPr>
          </a:p>
          <a:p>
            <a:r>
              <a:rPr lang="en-US" sz="1200" dirty="0">
                <a:solidFill>
                  <a:srgbClr val="00CDCD"/>
                </a:solidFill>
                <a:latin typeface="D"/>
              </a:rPr>
              <a:t>    server: 192.168.1.34</a:t>
            </a:r>
          </a:p>
          <a:p>
            <a:r>
              <a:rPr lang="en-US" sz="1200" dirty="0">
                <a:solidFill>
                  <a:srgbClr val="00CDCD"/>
                </a:solidFill>
                <a:latin typeface="D"/>
              </a:rPr>
              <a:t>  </a:t>
            </a:r>
            <a:r>
              <a:rPr lang="en-US" sz="1200" dirty="0" err="1">
                <a:solidFill>
                  <a:srgbClr val="00CDCD"/>
                </a:solidFill>
                <a:latin typeface="D"/>
              </a:rPr>
              <a:t>storageClassName</a:t>
            </a:r>
            <a:r>
              <a:rPr lang="en-US" sz="1200" dirty="0">
                <a:solidFill>
                  <a:srgbClr val="00CDCD"/>
                </a:solidFill>
                <a:latin typeface="D"/>
              </a:rPr>
              <a:t>: </a:t>
            </a:r>
            <a:r>
              <a:rPr lang="en-US" sz="1200" dirty="0" err="1">
                <a:solidFill>
                  <a:srgbClr val="00CDCD"/>
                </a:solidFill>
                <a:latin typeface="D"/>
              </a:rPr>
              <a:t>nfs</a:t>
            </a:r>
            <a:endParaRPr lang="en-US" sz="1200" dirty="0">
              <a:solidFill>
                <a:srgbClr val="00CDCD"/>
              </a:solidFill>
              <a:latin typeface="D"/>
            </a:endParaRPr>
          </a:p>
          <a:p>
            <a:r>
              <a:rPr lang="en-US" sz="1200" dirty="0">
                <a:solidFill>
                  <a:srgbClr val="00CDCD"/>
                </a:solidFill>
                <a:latin typeface="D"/>
              </a:rPr>
              <a:t>  </a:t>
            </a:r>
            <a:r>
              <a:rPr lang="en-US" sz="1200" dirty="0" err="1">
                <a:solidFill>
                  <a:srgbClr val="00CDCD"/>
                </a:solidFill>
                <a:latin typeface="D"/>
              </a:rPr>
              <a:t>mountOptions</a:t>
            </a:r>
            <a:r>
              <a:rPr lang="en-US" sz="1200" dirty="0">
                <a:solidFill>
                  <a:srgbClr val="00CDCD"/>
                </a:solidFill>
                <a:latin typeface="D"/>
              </a:rPr>
              <a:t>:</a:t>
            </a:r>
          </a:p>
          <a:p>
            <a:r>
              <a:rPr lang="en-US" sz="1200" dirty="0">
                <a:solidFill>
                  <a:srgbClr val="00CDCD"/>
                </a:solidFill>
                <a:latin typeface="D"/>
              </a:rPr>
              <a:t>    - hard</a:t>
            </a:r>
          </a:p>
          <a:p>
            <a:r>
              <a:rPr lang="en-US" sz="1200" dirty="0">
                <a:solidFill>
                  <a:srgbClr val="00CDCD"/>
                </a:solidFill>
                <a:latin typeface="D"/>
              </a:rPr>
              <a:t>    - </a:t>
            </a:r>
            <a:r>
              <a:rPr lang="en-US" sz="1200" dirty="0" err="1">
                <a:solidFill>
                  <a:srgbClr val="00CDCD"/>
                </a:solidFill>
                <a:latin typeface="D"/>
              </a:rPr>
              <a:t>nfsvers</a:t>
            </a:r>
            <a:r>
              <a:rPr lang="en-US" sz="1200" dirty="0">
                <a:solidFill>
                  <a:srgbClr val="00CDCD"/>
                </a:solidFill>
                <a:latin typeface="D"/>
              </a:rPr>
              <a:t>=4.1</a:t>
            </a:r>
            <a:endParaRPr lang="en-US" sz="1200" dirty="0"/>
          </a:p>
        </p:txBody>
      </p:sp>
      <p:sp>
        <p:nvSpPr>
          <p:cNvPr id="4" name="Rectangle 3">
            <a:extLst>
              <a:ext uri="{FF2B5EF4-FFF2-40B4-BE49-F238E27FC236}">
                <a16:creationId xmlns:a16="http://schemas.microsoft.com/office/drawing/2014/main" id="{8A357759-D4F4-AF1D-4EE2-3609E9C88F6F}"/>
              </a:ext>
            </a:extLst>
          </p:cNvPr>
          <p:cNvSpPr/>
          <p:nvPr/>
        </p:nvSpPr>
        <p:spPr>
          <a:xfrm>
            <a:off x="6706188" y="516640"/>
            <a:ext cx="2073745" cy="2239259"/>
          </a:xfrm>
          <a:prstGeom prst="rect">
            <a:avLst/>
          </a:prstGeom>
          <a:ln w="762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200" dirty="0" err="1">
                <a:solidFill>
                  <a:srgbClr val="00CDCD"/>
                </a:solidFill>
                <a:latin typeface="D"/>
              </a:rPr>
              <a:t>apiVersion</a:t>
            </a:r>
            <a:r>
              <a:rPr lang="en-US" sz="1200" dirty="0">
                <a:solidFill>
                  <a:srgbClr val="BB00BB"/>
                </a:solidFill>
                <a:latin typeface="D"/>
              </a:rPr>
              <a:t>:</a:t>
            </a:r>
            <a:r>
              <a:rPr lang="en-US" sz="1200" dirty="0">
                <a:solidFill>
                  <a:srgbClr val="E5E5E5"/>
                </a:solidFill>
                <a:latin typeface="D"/>
              </a:rPr>
              <a:t> v1</a:t>
            </a:r>
            <a:br>
              <a:rPr lang="en-US" sz="1200" dirty="0">
                <a:solidFill>
                  <a:srgbClr val="630300"/>
                </a:solidFill>
                <a:latin typeface="D"/>
              </a:rPr>
            </a:br>
            <a:r>
              <a:rPr lang="en-US" sz="1200" dirty="0">
                <a:solidFill>
                  <a:srgbClr val="00CDCD"/>
                </a:solidFill>
                <a:latin typeface="D"/>
              </a:rPr>
              <a:t>kind</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PersistentVolumeClaim</a:t>
            </a:r>
            <a:br>
              <a:rPr lang="en-US" sz="1200" dirty="0">
                <a:solidFill>
                  <a:srgbClr val="630300"/>
                </a:solidFill>
                <a:latin typeface="D"/>
              </a:rPr>
            </a:br>
            <a:r>
              <a:rPr lang="en-US" sz="1200" dirty="0">
                <a:solidFill>
                  <a:srgbClr val="00CDCD"/>
                </a:solidFill>
                <a:latin typeface="D"/>
              </a:rPr>
              <a:t>metadata</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name</a:t>
            </a:r>
            <a:r>
              <a:rPr lang="en-US" sz="1200" dirty="0">
                <a:solidFill>
                  <a:srgbClr val="BB00BB"/>
                </a:solidFill>
                <a:latin typeface="D"/>
              </a:rPr>
              <a:t>:</a:t>
            </a:r>
            <a:r>
              <a:rPr lang="en-US" sz="1200" dirty="0">
                <a:solidFill>
                  <a:srgbClr val="E5E5E5"/>
                </a:solidFill>
                <a:latin typeface="D"/>
              </a:rPr>
              <a:t> task-</a:t>
            </a:r>
            <a:r>
              <a:rPr lang="en-US" sz="1200" dirty="0" err="1">
                <a:solidFill>
                  <a:srgbClr val="E5E5E5"/>
                </a:solidFill>
                <a:latin typeface="D"/>
              </a:rPr>
              <a:t>pv</a:t>
            </a:r>
            <a:r>
              <a:rPr lang="en-US" sz="1200" dirty="0">
                <a:solidFill>
                  <a:srgbClr val="E5E5E5"/>
                </a:solidFill>
                <a:latin typeface="D"/>
              </a:rPr>
              <a:t>-claim</a:t>
            </a:r>
            <a:br>
              <a:rPr lang="en-US" sz="1200" dirty="0">
                <a:solidFill>
                  <a:srgbClr val="630300"/>
                </a:solidFill>
                <a:latin typeface="D"/>
              </a:rPr>
            </a:br>
            <a:r>
              <a:rPr lang="en-US" sz="1200" dirty="0">
                <a:solidFill>
                  <a:srgbClr val="00CDCD"/>
                </a:solidFill>
                <a:latin typeface="D"/>
              </a:rPr>
              <a:t>spec</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err="1">
                <a:solidFill>
                  <a:srgbClr val="00CDCD"/>
                </a:solidFill>
                <a:latin typeface="D"/>
              </a:rPr>
              <a:t>storageClassName</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nfs</a:t>
            </a:r>
            <a:br>
              <a:rPr lang="en-US" sz="1200" dirty="0">
                <a:solidFill>
                  <a:srgbClr val="630300"/>
                </a:solidFill>
                <a:latin typeface="D"/>
              </a:rPr>
            </a:br>
            <a:r>
              <a:rPr lang="en-US" sz="1200" dirty="0">
                <a:solidFill>
                  <a:srgbClr val="E5E5E5"/>
                </a:solidFill>
                <a:latin typeface="D"/>
              </a:rPr>
              <a:t>  </a:t>
            </a:r>
            <a:r>
              <a:rPr lang="en-US" sz="1200" dirty="0" err="1">
                <a:solidFill>
                  <a:srgbClr val="00CDCD"/>
                </a:solidFill>
                <a:latin typeface="D"/>
              </a:rPr>
              <a:t>accessModes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C8AF00"/>
                </a:solidFill>
                <a:latin typeface="D"/>
              </a:rPr>
              <a:t>- </a:t>
            </a:r>
            <a:r>
              <a:rPr lang="en-US" sz="1200" dirty="0" err="1">
                <a:solidFill>
                  <a:srgbClr val="E5E5E5"/>
                </a:solidFill>
                <a:latin typeface="D"/>
              </a:rPr>
              <a:t>ReadWriteMany</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resources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requests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storage</a:t>
            </a:r>
            <a:r>
              <a:rPr lang="en-US" sz="1200" dirty="0">
                <a:solidFill>
                  <a:srgbClr val="BB00BB"/>
                </a:solidFill>
                <a:latin typeface="D"/>
              </a:rPr>
              <a:t>:</a:t>
            </a:r>
            <a:r>
              <a:rPr lang="en-US" sz="1200" dirty="0">
                <a:solidFill>
                  <a:srgbClr val="E5E5E5"/>
                </a:solidFill>
                <a:latin typeface="D"/>
              </a:rPr>
              <a:t> 3Gi</a:t>
            </a:r>
            <a:endParaRPr lang="en-US" sz="1600" dirty="0"/>
          </a:p>
        </p:txBody>
      </p:sp>
      <p:sp>
        <p:nvSpPr>
          <p:cNvPr id="5" name="Rectangle 4">
            <a:extLst>
              <a:ext uri="{FF2B5EF4-FFF2-40B4-BE49-F238E27FC236}">
                <a16:creationId xmlns:a16="http://schemas.microsoft.com/office/drawing/2014/main" id="{F8763F78-539A-B73A-DB00-3D899FA85E13}"/>
              </a:ext>
            </a:extLst>
          </p:cNvPr>
          <p:cNvSpPr/>
          <p:nvPr/>
        </p:nvSpPr>
        <p:spPr>
          <a:xfrm>
            <a:off x="9033933" y="512232"/>
            <a:ext cx="2506133" cy="2916768"/>
          </a:xfrm>
          <a:prstGeom prst="rect">
            <a:avLst/>
          </a:prstGeom>
          <a:ln w="571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200" dirty="0" err="1">
                <a:solidFill>
                  <a:srgbClr val="00CDCD"/>
                </a:solidFill>
                <a:latin typeface="D"/>
              </a:rPr>
              <a:t>apiVersion</a:t>
            </a:r>
            <a:r>
              <a:rPr lang="en-US" sz="1200" dirty="0">
                <a:solidFill>
                  <a:srgbClr val="BB00BB"/>
                </a:solidFill>
                <a:latin typeface="D"/>
              </a:rPr>
              <a:t>:</a:t>
            </a:r>
            <a:r>
              <a:rPr lang="en-US" sz="1200" dirty="0">
                <a:solidFill>
                  <a:srgbClr val="E5E5E5"/>
                </a:solidFill>
                <a:latin typeface="D"/>
              </a:rPr>
              <a:t> v1</a:t>
            </a:r>
            <a:br>
              <a:rPr lang="en-US" sz="1200" dirty="0">
                <a:solidFill>
                  <a:srgbClr val="630300"/>
                </a:solidFill>
                <a:latin typeface="D"/>
              </a:rPr>
            </a:br>
            <a:r>
              <a:rPr lang="en-US" sz="1200" dirty="0">
                <a:solidFill>
                  <a:srgbClr val="00CDCD"/>
                </a:solidFill>
                <a:latin typeface="D"/>
              </a:rPr>
              <a:t>kind</a:t>
            </a:r>
            <a:r>
              <a:rPr lang="en-US" sz="1200" dirty="0">
                <a:solidFill>
                  <a:srgbClr val="BB00BB"/>
                </a:solidFill>
                <a:latin typeface="D"/>
              </a:rPr>
              <a:t>:</a:t>
            </a:r>
            <a:r>
              <a:rPr lang="en-US" sz="1200" dirty="0">
                <a:solidFill>
                  <a:srgbClr val="E5E5E5"/>
                </a:solidFill>
                <a:latin typeface="D"/>
              </a:rPr>
              <a:t> Pod</a:t>
            </a:r>
            <a:br>
              <a:rPr lang="en-US" sz="1200" dirty="0">
                <a:solidFill>
                  <a:srgbClr val="630300"/>
                </a:solidFill>
                <a:latin typeface="D"/>
              </a:rPr>
            </a:br>
            <a:r>
              <a:rPr lang="en-US" sz="1200" dirty="0">
                <a:solidFill>
                  <a:srgbClr val="00CDCD"/>
                </a:solidFill>
                <a:latin typeface="D"/>
              </a:rPr>
              <a:t>metadata</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name</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mypod</a:t>
            </a:r>
            <a:br>
              <a:rPr lang="en-US" sz="1200" dirty="0">
                <a:solidFill>
                  <a:srgbClr val="630300"/>
                </a:solidFill>
                <a:latin typeface="D"/>
              </a:rPr>
            </a:br>
            <a:r>
              <a:rPr lang="en-US" sz="1200" dirty="0">
                <a:solidFill>
                  <a:srgbClr val="00CDCD"/>
                </a:solidFill>
                <a:latin typeface="D"/>
              </a:rPr>
              <a:t>spec</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volumes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C8AF00"/>
                </a:solidFill>
                <a:latin typeface="D"/>
              </a:rPr>
              <a:t>- </a:t>
            </a:r>
            <a:r>
              <a:rPr lang="en-US" sz="1200" dirty="0">
                <a:solidFill>
                  <a:srgbClr val="00CDCD"/>
                </a:solidFill>
                <a:latin typeface="D"/>
              </a:rPr>
              <a:t>name</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mypd</a:t>
            </a:r>
            <a:br>
              <a:rPr lang="en-US" sz="1200" dirty="0">
                <a:solidFill>
                  <a:srgbClr val="630300"/>
                </a:solidFill>
                <a:latin typeface="D"/>
              </a:rPr>
            </a:br>
            <a:r>
              <a:rPr lang="en-US" sz="1200" dirty="0">
                <a:solidFill>
                  <a:srgbClr val="E5E5E5"/>
                </a:solidFill>
                <a:latin typeface="D"/>
              </a:rPr>
              <a:t>      </a:t>
            </a:r>
            <a:r>
              <a:rPr lang="en-US" sz="1200" dirty="0" err="1">
                <a:solidFill>
                  <a:srgbClr val="00CDCD"/>
                </a:solidFill>
                <a:latin typeface="D"/>
              </a:rPr>
              <a:t>persistentVolumeClaim</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err="1">
                <a:solidFill>
                  <a:srgbClr val="00CDCD"/>
                </a:solidFill>
                <a:latin typeface="D"/>
              </a:rPr>
              <a:t>claimName</a:t>
            </a:r>
            <a:r>
              <a:rPr lang="en-US" sz="1200" dirty="0">
                <a:solidFill>
                  <a:srgbClr val="BB00BB"/>
                </a:solidFill>
                <a:latin typeface="D"/>
              </a:rPr>
              <a:t>:</a:t>
            </a:r>
            <a:r>
              <a:rPr lang="en-US" sz="1200" dirty="0">
                <a:solidFill>
                  <a:srgbClr val="E5E5E5"/>
                </a:solidFill>
                <a:latin typeface="D"/>
              </a:rPr>
              <a:t> task-</a:t>
            </a:r>
            <a:r>
              <a:rPr lang="en-US" sz="1200" dirty="0" err="1">
                <a:solidFill>
                  <a:srgbClr val="E5E5E5"/>
                </a:solidFill>
                <a:latin typeface="D"/>
              </a:rPr>
              <a:t>pv</a:t>
            </a:r>
            <a:r>
              <a:rPr lang="en-US" sz="1200" dirty="0">
                <a:solidFill>
                  <a:srgbClr val="E5E5E5"/>
                </a:solidFill>
                <a:latin typeface="D"/>
              </a:rPr>
              <a:t>-claim</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containers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C8AF00"/>
                </a:solidFill>
                <a:latin typeface="D"/>
              </a:rPr>
              <a:t>- </a:t>
            </a:r>
            <a:r>
              <a:rPr lang="en-US" sz="1200" dirty="0">
                <a:solidFill>
                  <a:srgbClr val="00CDCD"/>
                </a:solidFill>
                <a:latin typeface="D"/>
              </a:rPr>
              <a:t>name</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myfrontend</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image</a:t>
            </a:r>
            <a:r>
              <a:rPr lang="en-US" sz="1200" dirty="0">
                <a:solidFill>
                  <a:srgbClr val="BB00BB"/>
                </a:solidFill>
                <a:latin typeface="D"/>
              </a:rPr>
              <a:t>:</a:t>
            </a:r>
            <a:r>
              <a:rPr lang="en-US" sz="1200" dirty="0">
                <a:solidFill>
                  <a:srgbClr val="E5E5E5"/>
                </a:solidFill>
                <a:latin typeface="D"/>
              </a:rPr>
              <a:t> nginx</a:t>
            </a:r>
            <a:br>
              <a:rPr lang="en-US" sz="1200" dirty="0">
                <a:solidFill>
                  <a:srgbClr val="630300"/>
                </a:solidFill>
                <a:latin typeface="D"/>
              </a:rPr>
            </a:br>
            <a:r>
              <a:rPr lang="en-US" sz="1200" dirty="0">
                <a:solidFill>
                  <a:srgbClr val="E5E5E5"/>
                </a:solidFill>
                <a:latin typeface="D"/>
              </a:rPr>
              <a:t>      </a:t>
            </a:r>
            <a:r>
              <a:rPr lang="en-US" sz="1200" dirty="0" err="1">
                <a:solidFill>
                  <a:srgbClr val="00CDCD"/>
                </a:solidFill>
                <a:latin typeface="D"/>
              </a:rPr>
              <a:t>volumeMounts</a:t>
            </a:r>
            <a:r>
              <a:rPr lang="en-US" sz="1200" dirty="0">
                <a:solidFill>
                  <a:srgbClr val="BB00BB"/>
                </a:solidFill>
                <a:latin typeface="D"/>
              </a:rPr>
              <a:t>:</a:t>
            </a:r>
            <a:br>
              <a:rPr lang="en-US" sz="1200" dirty="0">
                <a:solidFill>
                  <a:srgbClr val="630300"/>
                </a:solidFill>
                <a:latin typeface="D"/>
              </a:rPr>
            </a:br>
            <a:r>
              <a:rPr lang="en-US" sz="1200" dirty="0">
                <a:solidFill>
                  <a:srgbClr val="E5E5E5"/>
                </a:solidFill>
                <a:latin typeface="D"/>
              </a:rPr>
              <a:t>      </a:t>
            </a:r>
            <a:r>
              <a:rPr lang="en-US" sz="1200" dirty="0">
                <a:solidFill>
                  <a:srgbClr val="C8AF00"/>
                </a:solidFill>
                <a:latin typeface="D"/>
              </a:rPr>
              <a:t>- </a:t>
            </a:r>
            <a:r>
              <a:rPr lang="en-US" sz="1200" dirty="0" err="1">
                <a:solidFill>
                  <a:srgbClr val="00CDCD"/>
                </a:solidFill>
                <a:latin typeface="D"/>
              </a:rPr>
              <a:t>mountPath</a:t>
            </a:r>
            <a:r>
              <a:rPr lang="en-US" sz="1200" dirty="0">
                <a:solidFill>
                  <a:srgbClr val="BB00BB"/>
                </a:solidFill>
                <a:latin typeface="D"/>
              </a:rPr>
              <a:t>:</a:t>
            </a:r>
            <a:r>
              <a:rPr lang="en-US" sz="1200" dirty="0">
                <a:solidFill>
                  <a:srgbClr val="E5E5E5"/>
                </a:solidFill>
                <a:latin typeface="D"/>
              </a:rPr>
              <a:t> </a:t>
            </a:r>
            <a:r>
              <a:rPr lang="en-US" sz="1200" dirty="0">
                <a:solidFill>
                  <a:srgbClr val="BB0000"/>
                </a:solidFill>
                <a:latin typeface="D"/>
              </a:rPr>
              <a:t>"/var/www/html"</a:t>
            </a:r>
            <a:br>
              <a:rPr lang="en-US" sz="1200" dirty="0">
                <a:solidFill>
                  <a:srgbClr val="630300"/>
                </a:solidFill>
                <a:latin typeface="D"/>
              </a:rPr>
            </a:br>
            <a:r>
              <a:rPr lang="en-US" sz="1200" dirty="0">
                <a:solidFill>
                  <a:srgbClr val="E5E5E5"/>
                </a:solidFill>
                <a:latin typeface="D"/>
              </a:rPr>
              <a:t>        </a:t>
            </a:r>
            <a:r>
              <a:rPr lang="en-US" sz="1200" dirty="0">
                <a:solidFill>
                  <a:srgbClr val="00CDCD"/>
                </a:solidFill>
                <a:latin typeface="D"/>
              </a:rPr>
              <a:t>name</a:t>
            </a:r>
            <a:r>
              <a:rPr lang="en-US" sz="1200" dirty="0">
                <a:solidFill>
                  <a:srgbClr val="BB00BB"/>
                </a:solidFill>
                <a:latin typeface="D"/>
              </a:rPr>
              <a:t>:</a:t>
            </a:r>
            <a:r>
              <a:rPr lang="en-US" sz="1200" dirty="0">
                <a:solidFill>
                  <a:srgbClr val="E5E5E5"/>
                </a:solidFill>
                <a:latin typeface="D"/>
              </a:rPr>
              <a:t> </a:t>
            </a:r>
            <a:r>
              <a:rPr lang="en-US" sz="1200" dirty="0" err="1">
                <a:solidFill>
                  <a:srgbClr val="E5E5E5"/>
                </a:solidFill>
                <a:latin typeface="D"/>
              </a:rPr>
              <a:t>mypd</a:t>
            </a:r>
            <a:endParaRPr lang="en-US" sz="1200" dirty="0"/>
          </a:p>
        </p:txBody>
      </p:sp>
      <p:sp>
        <p:nvSpPr>
          <p:cNvPr id="6" name="TextBox 5">
            <a:extLst>
              <a:ext uri="{FF2B5EF4-FFF2-40B4-BE49-F238E27FC236}">
                <a16:creationId xmlns:a16="http://schemas.microsoft.com/office/drawing/2014/main" id="{73E576FF-B03B-E5BE-C1A5-CAC8FA2F1A7C}"/>
              </a:ext>
            </a:extLst>
          </p:cNvPr>
          <p:cNvSpPr txBox="1"/>
          <p:nvPr/>
        </p:nvSpPr>
        <p:spPr>
          <a:xfrm>
            <a:off x="3702867" y="4463358"/>
            <a:ext cx="4318503" cy="369332"/>
          </a:xfrm>
          <a:prstGeom prst="rect">
            <a:avLst/>
          </a:prstGeom>
          <a:noFill/>
        </p:spPr>
        <p:txBody>
          <a:bodyPr wrap="square" rtlCol="0">
            <a:spAutoFit/>
          </a:bodyPr>
          <a:lstStyle/>
          <a:p>
            <a:r>
              <a:rPr lang="en-US" b="1" dirty="0">
                <a:solidFill>
                  <a:srgbClr val="BFBFBF"/>
                </a:solidFill>
              </a:rPr>
              <a:t>kubectl apply -f </a:t>
            </a:r>
            <a:r>
              <a:rPr lang="en-US" b="1" dirty="0" err="1">
                <a:solidFill>
                  <a:schemeClr val="accent1"/>
                </a:solidFill>
              </a:rPr>
              <a:t>nfs-pv-pvc-pod.yaml</a:t>
            </a:r>
            <a:r>
              <a:rPr lang="en-US" b="1" dirty="0">
                <a:solidFill>
                  <a:schemeClr val="accent1"/>
                </a:solidFill>
              </a:rPr>
              <a:t> </a:t>
            </a:r>
          </a:p>
        </p:txBody>
      </p:sp>
      <p:sp>
        <p:nvSpPr>
          <p:cNvPr id="7" name="Rectangle 6">
            <a:extLst>
              <a:ext uri="{FF2B5EF4-FFF2-40B4-BE49-F238E27FC236}">
                <a16:creationId xmlns:a16="http://schemas.microsoft.com/office/drawing/2014/main" id="{FFBB5D86-4CFC-11CE-949A-5F33084A6314}"/>
              </a:ext>
            </a:extLst>
          </p:cNvPr>
          <p:cNvSpPr/>
          <p:nvPr/>
        </p:nvSpPr>
        <p:spPr>
          <a:xfrm>
            <a:off x="693680" y="220558"/>
            <a:ext cx="1753187" cy="27579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4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7" end="1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8" end="1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9" end="1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20" end="2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21" end="2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22" end="2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23" end="2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24" end="2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25" end="2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26" end="26"/>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27" end="27"/>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28" end="28"/>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
                                            <p:txEl>
                                              <p:pRg st="29" end="29"/>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
                                            <p:txEl>
                                              <p:pRg st="30" end="30"/>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xEl>
                                              <p:pRg st="31" end="3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xEl>
                                              <p:pRg st="32" end="32"/>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
                                            <p:txEl>
                                              <p:pRg st="33" end="33"/>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
                                            <p:txEl>
                                              <p:pRg st="34" end="34"/>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
                                            <p:txEl>
                                              <p:pRg st="35" end="35"/>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
                                            <p:txEl>
                                              <p:pRg st="36" end="36"/>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
                                            <p:txEl>
                                              <p:pRg st="37" end="37"/>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
                                            <p:txEl>
                                              <p:pRg st="38" end="38"/>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
                                            <p:txEl>
                                              <p:pRg st="39" end="39"/>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
                                            <p:txEl>
                                              <p:pRg st="40" end="40"/>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
                                            <p:txEl>
                                              <p:pRg st="41" end="41"/>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
                                            <p:txEl>
                                              <p:pRg st="42" end="42"/>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
                                            <p:txEl>
                                              <p:pRg st="43" end="43"/>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
                                            <p:txEl>
                                              <p:pRg st="44" end="44"/>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
                                            <p:txEl>
                                              <p:pRg st="45" end="45"/>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
                                            <p:txEl>
                                              <p:pRg st="46" end="46"/>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
                                            <p:txEl>
                                              <p:pRg st="47" end="47"/>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1" presetClass="entr" presetSubtype="1" fill="hold" grpId="0" nodeType="clickEffect">
                                  <p:stCondLst>
                                    <p:cond delay="0"/>
                                  </p:stCondLst>
                                  <p:childTnLst>
                                    <p:set>
                                      <p:cBhvr>
                                        <p:cTn id="112" dur="1" fill="hold">
                                          <p:stCondLst>
                                            <p:cond delay="0"/>
                                          </p:stCondLst>
                                        </p:cTn>
                                        <p:tgtEl>
                                          <p:spTgt spid="7"/>
                                        </p:tgtEl>
                                        <p:attrNameLst>
                                          <p:attrName>style.visibility</p:attrName>
                                        </p:attrNameLst>
                                      </p:cBhvr>
                                      <p:to>
                                        <p:strVal val="visible"/>
                                      </p:to>
                                    </p:set>
                                    <p:animEffect transition="in" filter="wheel(1)">
                                      <p:cBhvr>
                                        <p:cTn id="113" dur="2000"/>
                                        <p:tgtEl>
                                          <p:spTgt spid="7"/>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iterate type="lt">
                                    <p:tmPct val="10000"/>
                                  </p:iterate>
                                  <p:childTnLst>
                                    <p:set>
                                      <p:cBhvr>
                                        <p:cTn id="117" dur="1" fill="hold">
                                          <p:stCondLst>
                                            <p:cond delay="0"/>
                                          </p:stCondLst>
                                        </p:cTn>
                                        <p:tgtEl>
                                          <p:spTgt spid="6"/>
                                        </p:tgtEl>
                                        <p:attrNameLst>
                                          <p:attrName>style.visibility</p:attrName>
                                        </p:attrNameLst>
                                      </p:cBhvr>
                                      <p:to>
                                        <p:strVal val="visible"/>
                                      </p:to>
                                    </p:set>
                                    <p:animEffect transition="in" filter="wipe(left)">
                                      <p:cBhvr>
                                        <p:cTn id="1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AEAB85-704E-0D28-49DF-3DDADC043585}"/>
              </a:ext>
            </a:extLst>
          </p:cNvPr>
          <p:cNvSpPr txBox="1"/>
          <p:nvPr/>
        </p:nvSpPr>
        <p:spPr>
          <a:xfrm>
            <a:off x="151644" y="226398"/>
            <a:ext cx="12040355" cy="6186309"/>
          </a:xfrm>
          <a:prstGeom prst="rect">
            <a:avLst/>
          </a:prstGeom>
          <a:noFill/>
        </p:spPr>
        <p:txBody>
          <a:bodyPr wrap="square">
            <a:spAutoFit/>
          </a:bodyPr>
          <a:lstStyle/>
          <a:p>
            <a:r>
              <a:rPr lang="en-US" sz="1400" dirty="0">
                <a:solidFill>
                  <a:schemeClr val="bg1"/>
                </a:solidFill>
                <a:latin typeface="Courier New" panose="02070309020205020404" pitchFamily="49" charset="0"/>
                <a:cs typeface="Courier New" panose="02070309020205020404" pitchFamily="49" charset="0"/>
              </a:rPr>
              <a:t>[root@master1 </a:t>
            </a:r>
            <a:r>
              <a:rPr lang="en-US" sz="1400" dirty="0" err="1">
                <a:solidFill>
                  <a:schemeClr val="bg1"/>
                </a:solidFill>
                <a:latin typeface="Courier New" panose="02070309020205020404" pitchFamily="49" charset="0"/>
                <a:cs typeface="Courier New" panose="02070309020205020404" pitchFamily="49" charset="0"/>
              </a:rPr>
              <a:t>pv</a:t>
            </a:r>
            <a:r>
              <a:rPr lang="en-US" sz="1400" dirty="0">
                <a:solidFill>
                  <a:schemeClr val="bg1"/>
                </a:solidFill>
                <a:latin typeface="Courier New" panose="02070309020205020404" pitchFamily="49" charset="0"/>
                <a:cs typeface="Courier New" panose="02070309020205020404" pitchFamily="49" charset="0"/>
              </a:rPr>
              <a:t>]# </a:t>
            </a:r>
            <a:r>
              <a:rPr lang="en-US" sz="1400" b="1" dirty="0">
                <a:solidFill>
                  <a:schemeClr val="accent2"/>
                </a:solidFill>
                <a:latin typeface="Courier New" panose="02070309020205020404" pitchFamily="49" charset="0"/>
                <a:cs typeface="Courier New" panose="02070309020205020404" pitchFamily="49" charset="0"/>
              </a:rPr>
              <a:t>kubectl get pods </a:t>
            </a:r>
          </a:p>
          <a:p>
            <a:r>
              <a:rPr lang="en-US" sz="1400" dirty="0">
                <a:solidFill>
                  <a:schemeClr val="bg1"/>
                </a:solidFill>
                <a:latin typeface="Courier New" panose="02070309020205020404" pitchFamily="49" charset="0"/>
                <a:cs typeface="Courier New" panose="02070309020205020404" pitchFamily="49" charset="0"/>
              </a:rPr>
              <a:t>NAME    READY   STATUS    RESTARTS   AGE</a:t>
            </a:r>
          </a:p>
          <a:p>
            <a:r>
              <a:rPr lang="en-US" sz="1400" dirty="0" err="1">
                <a:solidFill>
                  <a:schemeClr val="bg1"/>
                </a:solidFill>
                <a:latin typeface="Courier New" panose="02070309020205020404" pitchFamily="49" charset="0"/>
                <a:cs typeface="Courier New" panose="02070309020205020404" pitchFamily="49" charset="0"/>
              </a:rPr>
              <a:t>mypod</a:t>
            </a:r>
            <a:r>
              <a:rPr lang="en-US" sz="1400" dirty="0">
                <a:solidFill>
                  <a:schemeClr val="bg1"/>
                </a:solidFill>
                <a:latin typeface="Courier New" panose="02070309020205020404" pitchFamily="49" charset="0"/>
                <a:cs typeface="Courier New" panose="02070309020205020404" pitchFamily="49" charset="0"/>
              </a:rPr>
              <a:t>   1/1     Running   0          108m</a:t>
            </a:r>
          </a:p>
          <a:p>
            <a:endParaRPr lang="en-US" sz="1400" dirty="0">
              <a:solidFill>
                <a:schemeClr val="bg1"/>
              </a:solidFill>
              <a:latin typeface="Courier New" panose="02070309020205020404" pitchFamily="49" charset="0"/>
              <a:cs typeface="Courier New" panose="02070309020205020404" pitchFamily="49" charset="0"/>
            </a:endParaRPr>
          </a:p>
          <a:p>
            <a:r>
              <a:rPr lang="en-US" sz="1400" dirty="0">
                <a:solidFill>
                  <a:schemeClr val="bg1"/>
                </a:solidFill>
                <a:latin typeface="Courier New" panose="02070309020205020404" pitchFamily="49" charset="0"/>
                <a:cs typeface="Courier New" panose="02070309020205020404" pitchFamily="49" charset="0"/>
              </a:rPr>
              <a:t>[root@master1 </a:t>
            </a:r>
            <a:r>
              <a:rPr lang="en-US" sz="1400" dirty="0" err="1">
                <a:solidFill>
                  <a:schemeClr val="bg1"/>
                </a:solidFill>
                <a:latin typeface="Courier New" panose="02070309020205020404" pitchFamily="49" charset="0"/>
                <a:cs typeface="Courier New" panose="02070309020205020404" pitchFamily="49" charset="0"/>
              </a:rPr>
              <a:t>pv</a:t>
            </a:r>
            <a:r>
              <a:rPr lang="en-US" sz="1400" dirty="0">
                <a:solidFill>
                  <a:schemeClr val="bg1"/>
                </a:solidFill>
                <a:latin typeface="Courier New" panose="02070309020205020404" pitchFamily="49" charset="0"/>
                <a:cs typeface="Courier New" panose="02070309020205020404" pitchFamily="49" charset="0"/>
              </a:rPr>
              <a:t>]# </a:t>
            </a:r>
            <a:r>
              <a:rPr lang="en-US" sz="1400" b="1" dirty="0">
                <a:solidFill>
                  <a:schemeClr val="accent2"/>
                </a:solidFill>
                <a:latin typeface="Courier New" panose="02070309020205020404" pitchFamily="49" charset="0"/>
                <a:cs typeface="Courier New" panose="02070309020205020404" pitchFamily="49" charset="0"/>
              </a:rPr>
              <a:t>kubectl get </a:t>
            </a:r>
            <a:r>
              <a:rPr lang="en-US" sz="1400" b="1" dirty="0" err="1">
                <a:solidFill>
                  <a:schemeClr val="accent2"/>
                </a:solidFill>
                <a:latin typeface="Courier New" panose="02070309020205020404" pitchFamily="49" charset="0"/>
                <a:cs typeface="Courier New" panose="02070309020205020404" pitchFamily="49" charset="0"/>
              </a:rPr>
              <a:t>pv</a:t>
            </a:r>
            <a:endParaRPr lang="en-US" sz="1400" b="1" dirty="0">
              <a:solidFill>
                <a:schemeClr val="accent2"/>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NAME     CAPACITY   ACCESS MODES   RECLAIM POLICY   STATUS   CLAIM                   STORAGECLASS   REASON   AGE</a:t>
            </a:r>
          </a:p>
          <a:p>
            <a:r>
              <a:rPr lang="en-US" sz="1200" dirty="0" err="1">
                <a:solidFill>
                  <a:schemeClr val="bg1"/>
                </a:solidFill>
                <a:latin typeface="Courier New" panose="02070309020205020404" pitchFamily="49" charset="0"/>
                <a:cs typeface="Courier New" panose="02070309020205020404" pitchFamily="49" charset="0"/>
              </a:rPr>
              <a:t>nfs-pv</a:t>
            </a:r>
            <a:r>
              <a:rPr lang="en-US" sz="1200" dirty="0">
                <a:solidFill>
                  <a:schemeClr val="bg1"/>
                </a:solidFill>
                <a:latin typeface="Courier New" panose="02070309020205020404" pitchFamily="49" charset="0"/>
                <a:cs typeface="Courier New" panose="02070309020205020404" pitchFamily="49" charset="0"/>
              </a:rPr>
              <a:t>   3Gi        RWX            Recycle          Bound    default/task-</a:t>
            </a:r>
            <a:r>
              <a:rPr lang="en-US" sz="1200" dirty="0" err="1">
                <a:solidFill>
                  <a:schemeClr val="bg1"/>
                </a:solidFill>
                <a:latin typeface="Courier New" panose="02070309020205020404" pitchFamily="49" charset="0"/>
                <a:cs typeface="Courier New" panose="02070309020205020404" pitchFamily="49" charset="0"/>
              </a:rPr>
              <a:t>pv</a:t>
            </a:r>
            <a:r>
              <a:rPr lang="en-US" sz="1200" dirty="0">
                <a:solidFill>
                  <a:schemeClr val="bg1"/>
                </a:solidFill>
                <a:latin typeface="Courier New" panose="02070309020205020404" pitchFamily="49" charset="0"/>
                <a:cs typeface="Courier New" panose="02070309020205020404" pitchFamily="49" charset="0"/>
              </a:rPr>
              <a:t>-claim   </a:t>
            </a:r>
            <a:r>
              <a:rPr lang="en-US" sz="1200" dirty="0" err="1">
                <a:solidFill>
                  <a:schemeClr val="bg1"/>
                </a:solidFill>
                <a:latin typeface="Courier New" panose="02070309020205020404" pitchFamily="49" charset="0"/>
                <a:cs typeface="Courier New" panose="02070309020205020404" pitchFamily="49" charset="0"/>
              </a:rPr>
              <a:t>nfs</a:t>
            </a:r>
            <a:r>
              <a:rPr lang="en-US" sz="1200" dirty="0">
                <a:solidFill>
                  <a:schemeClr val="bg1"/>
                </a:solidFill>
                <a:latin typeface="Courier New" panose="02070309020205020404" pitchFamily="49" charset="0"/>
                <a:cs typeface="Courier New" panose="02070309020205020404" pitchFamily="49" charset="0"/>
              </a:rPr>
              <a:t>                     109m</a:t>
            </a:r>
          </a:p>
          <a:p>
            <a:endParaRPr lang="en-US" dirty="0">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[root@master1 </a:t>
            </a:r>
            <a:r>
              <a:rPr lang="en-US" dirty="0" err="1">
                <a:solidFill>
                  <a:schemeClr val="bg1"/>
                </a:solidFill>
                <a:latin typeface="Courier New" panose="02070309020205020404" pitchFamily="49" charset="0"/>
                <a:cs typeface="Courier New" panose="02070309020205020404" pitchFamily="49" charset="0"/>
              </a:rPr>
              <a:t>pv</a:t>
            </a:r>
            <a:r>
              <a:rPr lang="en-US" dirty="0">
                <a:solidFill>
                  <a:schemeClr val="bg1"/>
                </a:solidFill>
                <a:latin typeface="Courier New" panose="02070309020205020404" pitchFamily="49" charset="0"/>
                <a:cs typeface="Courier New" panose="02070309020205020404" pitchFamily="49" charset="0"/>
              </a:rPr>
              <a:t>]# </a:t>
            </a:r>
            <a:r>
              <a:rPr lang="en-US" sz="1400" b="1" dirty="0">
                <a:solidFill>
                  <a:schemeClr val="accent2"/>
                </a:solidFill>
                <a:latin typeface="Courier New" panose="02070309020205020404" pitchFamily="49" charset="0"/>
                <a:cs typeface="Courier New" panose="02070309020205020404" pitchFamily="49" charset="0"/>
              </a:rPr>
              <a:t>kubectl describe </a:t>
            </a:r>
            <a:r>
              <a:rPr lang="en-US" sz="1400" b="1" dirty="0" err="1">
                <a:solidFill>
                  <a:schemeClr val="accent2"/>
                </a:solidFill>
                <a:latin typeface="Courier New" panose="02070309020205020404" pitchFamily="49" charset="0"/>
                <a:cs typeface="Courier New" panose="02070309020205020404" pitchFamily="49" charset="0"/>
              </a:rPr>
              <a:t>pv</a:t>
            </a:r>
            <a:r>
              <a:rPr lang="en-US" sz="1400" b="1" dirty="0">
                <a:solidFill>
                  <a:schemeClr val="accent2"/>
                </a:solidFill>
                <a:latin typeface="Courier New" panose="02070309020205020404" pitchFamily="49" charset="0"/>
                <a:cs typeface="Courier New" panose="02070309020205020404" pitchFamily="49" charset="0"/>
              </a:rPr>
              <a:t>/</a:t>
            </a:r>
            <a:r>
              <a:rPr lang="en-US" sz="1400" b="1" dirty="0" err="1">
                <a:solidFill>
                  <a:schemeClr val="accent2"/>
                </a:solidFill>
                <a:latin typeface="Courier New" panose="02070309020205020404" pitchFamily="49" charset="0"/>
                <a:cs typeface="Courier New" panose="02070309020205020404" pitchFamily="49" charset="0"/>
              </a:rPr>
              <a:t>nfs-pv</a:t>
            </a:r>
            <a:endParaRPr lang="en-US" sz="1400" b="1" dirty="0">
              <a:solidFill>
                <a:schemeClr val="accent2"/>
              </a:solidFill>
              <a:latin typeface="Courier New" panose="02070309020205020404" pitchFamily="49" charset="0"/>
              <a:cs typeface="Courier New" panose="02070309020205020404" pitchFamily="49" charset="0"/>
            </a:endParaRPr>
          </a:p>
          <a:p>
            <a:r>
              <a:rPr lang="en-US" sz="1400" dirty="0">
                <a:solidFill>
                  <a:schemeClr val="bg1"/>
                </a:solidFill>
                <a:latin typeface="Courier New" panose="02070309020205020404" pitchFamily="49" charset="0"/>
                <a:cs typeface="Courier New" panose="02070309020205020404" pitchFamily="49" charset="0"/>
              </a:rPr>
              <a:t>Name:            </a:t>
            </a:r>
            <a:r>
              <a:rPr lang="en-US" sz="1400" dirty="0" err="1">
                <a:solidFill>
                  <a:schemeClr val="bg1"/>
                </a:solidFill>
                <a:latin typeface="Courier New" panose="02070309020205020404" pitchFamily="49" charset="0"/>
                <a:cs typeface="Courier New" panose="02070309020205020404" pitchFamily="49" charset="0"/>
              </a:rPr>
              <a:t>nfs-pv</a:t>
            </a:r>
            <a:endParaRPr lang="en-US" sz="1400" dirty="0">
              <a:solidFill>
                <a:schemeClr val="bg1"/>
              </a:solidFill>
              <a:latin typeface="Courier New" panose="02070309020205020404" pitchFamily="49" charset="0"/>
              <a:cs typeface="Courier New" panose="02070309020205020404" pitchFamily="49" charset="0"/>
            </a:endParaRPr>
          </a:p>
          <a:p>
            <a:r>
              <a:rPr lang="en-US" sz="1400" dirty="0">
                <a:solidFill>
                  <a:schemeClr val="bg1"/>
                </a:solidFill>
                <a:latin typeface="Courier New" panose="02070309020205020404" pitchFamily="49" charset="0"/>
                <a:cs typeface="Courier New" panose="02070309020205020404" pitchFamily="49" charset="0"/>
              </a:rPr>
              <a:t>Labels:          &lt;none&gt;</a:t>
            </a:r>
          </a:p>
          <a:p>
            <a:r>
              <a:rPr lang="en-US" sz="1400" dirty="0">
                <a:solidFill>
                  <a:schemeClr val="bg1"/>
                </a:solidFill>
                <a:latin typeface="Courier New" panose="02070309020205020404" pitchFamily="49" charset="0"/>
                <a:cs typeface="Courier New" panose="02070309020205020404" pitchFamily="49" charset="0"/>
              </a:rPr>
              <a:t>Annotations:     pv.kubernetes.io/bound-by-controller: yes</a:t>
            </a:r>
          </a:p>
          <a:p>
            <a:r>
              <a:rPr lang="en-US" sz="1400" dirty="0">
                <a:solidFill>
                  <a:schemeClr val="bg1"/>
                </a:solidFill>
                <a:latin typeface="Courier New" panose="02070309020205020404" pitchFamily="49" charset="0"/>
                <a:cs typeface="Courier New" panose="02070309020205020404" pitchFamily="49" charset="0"/>
              </a:rPr>
              <a:t>Finalizers:      [kubernetes.io/</a:t>
            </a:r>
            <a:r>
              <a:rPr lang="en-US" sz="1400" dirty="0" err="1">
                <a:solidFill>
                  <a:schemeClr val="bg1"/>
                </a:solidFill>
                <a:latin typeface="Courier New" panose="02070309020205020404" pitchFamily="49" charset="0"/>
                <a:cs typeface="Courier New" panose="02070309020205020404" pitchFamily="49" charset="0"/>
              </a:rPr>
              <a:t>pv</a:t>
            </a:r>
            <a:r>
              <a:rPr lang="en-US" sz="1400" dirty="0">
                <a:solidFill>
                  <a:schemeClr val="bg1"/>
                </a:solidFill>
                <a:latin typeface="Courier New" panose="02070309020205020404" pitchFamily="49" charset="0"/>
                <a:cs typeface="Courier New" panose="02070309020205020404" pitchFamily="49" charset="0"/>
              </a:rPr>
              <a:t>-protection]</a:t>
            </a:r>
          </a:p>
          <a:p>
            <a:r>
              <a:rPr lang="en-US" sz="1400" dirty="0">
                <a:solidFill>
                  <a:schemeClr val="bg1"/>
                </a:solidFill>
                <a:latin typeface="Courier New" panose="02070309020205020404" pitchFamily="49" charset="0"/>
                <a:cs typeface="Courier New" panose="02070309020205020404" pitchFamily="49" charset="0"/>
              </a:rPr>
              <a:t>StorageClass:    </a:t>
            </a:r>
            <a:r>
              <a:rPr lang="en-US" sz="1400" dirty="0" err="1">
                <a:solidFill>
                  <a:schemeClr val="bg1"/>
                </a:solidFill>
                <a:latin typeface="Courier New" panose="02070309020205020404" pitchFamily="49" charset="0"/>
                <a:cs typeface="Courier New" panose="02070309020205020404" pitchFamily="49" charset="0"/>
              </a:rPr>
              <a:t>nfs</a:t>
            </a:r>
            <a:endParaRPr lang="en-US" sz="1400" dirty="0">
              <a:solidFill>
                <a:schemeClr val="bg1"/>
              </a:solidFill>
              <a:latin typeface="Courier New" panose="02070309020205020404" pitchFamily="49" charset="0"/>
              <a:cs typeface="Courier New" panose="02070309020205020404" pitchFamily="49" charset="0"/>
            </a:endParaRPr>
          </a:p>
          <a:p>
            <a:r>
              <a:rPr lang="en-US" sz="1400" dirty="0">
                <a:solidFill>
                  <a:schemeClr val="bg1"/>
                </a:solidFill>
                <a:latin typeface="Courier New" panose="02070309020205020404" pitchFamily="49" charset="0"/>
                <a:cs typeface="Courier New" panose="02070309020205020404" pitchFamily="49" charset="0"/>
              </a:rPr>
              <a:t>Status:          Bound</a:t>
            </a:r>
          </a:p>
          <a:p>
            <a:r>
              <a:rPr lang="en-US" sz="1400" dirty="0">
                <a:solidFill>
                  <a:schemeClr val="bg1"/>
                </a:solidFill>
                <a:latin typeface="Courier New" panose="02070309020205020404" pitchFamily="49" charset="0"/>
                <a:cs typeface="Courier New" panose="02070309020205020404" pitchFamily="49" charset="0"/>
              </a:rPr>
              <a:t>Claim:           default/task-</a:t>
            </a:r>
            <a:r>
              <a:rPr lang="en-US" sz="1400" dirty="0" err="1">
                <a:solidFill>
                  <a:schemeClr val="bg1"/>
                </a:solidFill>
                <a:latin typeface="Courier New" panose="02070309020205020404" pitchFamily="49" charset="0"/>
                <a:cs typeface="Courier New" panose="02070309020205020404" pitchFamily="49" charset="0"/>
              </a:rPr>
              <a:t>pv</a:t>
            </a:r>
            <a:r>
              <a:rPr lang="en-US" sz="1400" dirty="0">
                <a:solidFill>
                  <a:schemeClr val="bg1"/>
                </a:solidFill>
                <a:latin typeface="Courier New" panose="02070309020205020404" pitchFamily="49" charset="0"/>
                <a:cs typeface="Courier New" panose="02070309020205020404" pitchFamily="49" charset="0"/>
              </a:rPr>
              <a:t>-claim</a:t>
            </a:r>
          </a:p>
          <a:p>
            <a:r>
              <a:rPr lang="en-US" sz="1400" dirty="0">
                <a:solidFill>
                  <a:schemeClr val="bg1"/>
                </a:solidFill>
                <a:latin typeface="Courier New" panose="02070309020205020404" pitchFamily="49" charset="0"/>
                <a:cs typeface="Courier New" panose="02070309020205020404" pitchFamily="49" charset="0"/>
              </a:rPr>
              <a:t>Reclaim Policy:  Recycle</a:t>
            </a:r>
          </a:p>
          <a:p>
            <a:r>
              <a:rPr lang="en-US" sz="1400" dirty="0">
                <a:solidFill>
                  <a:schemeClr val="bg1"/>
                </a:solidFill>
                <a:latin typeface="Courier New" panose="02070309020205020404" pitchFamily="49" charset="0"/>
                <a:cs typeface="Courier New" panose="02070309020205020404" pitchFamily="49" charset="0"/>
              </a:rPr>
              <a:t>Access Modes:    RWX</a:t>
            </a:r>
          </a:p>
          <a:p>
            <a:r>
              <a:rPr lang="en-US" sz="1400" dirty="0" err="1">
                <a:solidFill>
                  <a:schemeClr val="bg1"/>
                </a:solidFill>
                <a:latin typeface="Courier New" panose="02070309020205020404" pitchFamily="49" charset="0"/>
                <a:cs typeface="Courier New" panose="02070309020205020404" pitchFamily="49" charset="0"/>
              </a:rPr>
              <a:t>VolumeMode</a:t>
            </a:r>
            <a:r>
              <a:rPr lang="en-US" sz="1400" dirty="0">
                <a:solidFill>
                  <a:schemeClr val="bg1"/>
                </a:solidFill>
                <a:latin typeface="Courier New" panose="02070309020205020404" pitchFamily="49" charset="0"/>
                <a:cs typeface="Courier New" panose="02070309020205020404" pitchFamily="49" charset="0"/>
              </a:rPr>
              <a:t>:      Filesystem</a:t>
            </a:r>
          </a:p>
          <a:p>
            <a:r>
              <a:rPr lang="en-US" sz="1400" dirty="0">
                <a:solidFill>
                  <a:schemeClr val="bg1"/>
                </a:solidFill>
                <a:latin typeface="Courier New" panose="02070309020205020404" pitchFamily="49" charset="0"/>
                <a:cs typeface="Courier New" panose="02070309020205020404" pitchFamily="49" charset="0"/>
              </a:rPr>
              <a:t>Capacity:        3Gi</a:t>
            </a:r>
          </a:p>
          <a:p>
            <a:r>
              <a:rPr lang="en-US" sz="1400" dirty="0">
                <a:solidFill>
                  <a:schemeClr val="bg1"/>
                </a:solidFill>
                <a:latin typeface="Courier New" panose="02070309020205020404" pitchFamily="49" charset="0"/>
                <a:cs typeface="Courier New" panose="02070309020205020404" pitchFamily="49" charset="0"/>
              </a:rPr>
              <a:t>Node Affinity:   &lt;none&gt;</a:t>
            </a:r>
          </a:p>
          <a:p>
            <a:r>
              <a:rPr lang="en-US" sz="1400" dirty="0">
                <a:solidFill>
                  <a:schemeClr val="bg1"/>
                </a:solidFill>
                <a:latin typeface="Courier New" panose="02070309020205020404" pitchFamily="49" charset="0"/>
                <a:cs typeface="Courier New" panose="02070309020205020404" pitchFamily="49" charset="0"/>
              </a:rPr>
              <a:t>Message:         </a:t>
            </a:r>
          </a:p>
          <a:p>
            <a:r>
              <a:rPr lang="en-US" sz="1400" dirty="0">
                <a:solidFill>
                  <a:schemeClr val="bg1"/>
                </a:solidFill>
                <a:latin typeface="Courier New" panose="02070309020205020404" pitchFamily="49" charset="0"/>
                <a:cs typeface="Courier New" panose="02070309020205020404" pitchFamily="49" charset="0"/>
              </a:rPr>
              <a:t>Source:</a:t>
            </a:r>
          </a:p>
          <a:p>
            <a:r>
              <a:rPr lang="en-US" sz="1400" dirty="0">
                <a:solidFill>
                  <a:schemeClr val="bg1"/>
                </a:solidFill>
                <a:latin typeface="Courier New" panose="02070309020205020404" pitchFamily="49" charset="0"/>
                <a:cs typeface="Courier New" panose="02070309020205020404" pitchFamily="49" charset="0"/>
              </a:rPr>
              <a:t>    Type:      NFS (an NFS mount that lasts the lifetime of a pod)</a:t>
            </a:r>
          </a:p>
          <a:p>
            <a:r>
              <a:rPr lang="en-US" sz="1400" dirty="0">
                <a:solidFill>
                  <a:schemeClr val="bg1"/>
                </a:solidFill>
                <a:latin typeface="Courier New" panose="02070309020205020404" pitchFamily="49" charset="0"/>
                <a:cs typeface="Courier New" panose="02070309020205020404" pitchFamily="49" charset="0"/>
              </a:rPr>
              <a:t>    Server:    192.168.1.34</a:t>
            </a:r>
          </a:p>
          <a:p>
            <a:r>
              <a:rPr lang="en-US" sz="1400" dirty="0">
                <a:solidFill>
                  <a:schemeClr val="bg1"/>
                </a:solidFill>
                <a:latin typeface="Courier New" panose="02070309020205020404" pitchFamily="49" charset="0"/>
                <a:cs typeface="Courier New" panose="02070309020205020404" pitchFamily="49" charset="0"/>
              </a:rPr>
              <a:t>    Path:      /home/</a:t>
            </a:r>
            <a:r>
              <a:rPr lang="en-US" sz="1400" dirty="0" err="1">
                <a:solidFill>
                  <a:schemeClr val="bg1"/>
                </a:solidFill>
                <a:latin typeface="Courier New" panose="02070309020205020404" pitchFamily="49" charset="0"/>
                <a:cs typeface="Courier New" panose="02070309020205020404" pitchFamily="49" charset="0"/>
              </a:rPr>
              <a:t>nfsshare</a:t>
            </a:r>
            <a:endParaRPr lang="en-US" sz="1400" dirty="0">
              <a:solidFill>
                <a:schemeClr val="bg1"/>
              </a:solidFill>
              <a:latin typeface="Courier New" panose="02070309020205020404" pitchFamily="49" charset="0"/>
              <a:cs typeface="Courier New" panose="02070309020205020404" pitchFamily="49" charset="0"/>
            </a:endParaRPr>
          </a:p>
          <a:p>
            <a:r>
              <a:rPr lang="en-US" sz="1400" dirty="0">
                <a:solidFill>
                  <a:schemeClr val="bg1"/>
                </a:solidFill>
                <a:latin typeface="Courier New" panose="02070309020205020404" pitchFamily="49" charset="0"/>
                <a:cs typeface="Courier New" panose="02070309020205020404" pitchFamily="49" charset="0"/>
              </a:rPr>
              <a:t>    </a:t>
            </a:r>
            <a:r>
              <a:rPr lang="en-US" sz="1400" dirty="0" err="1">
                <a:solidFill>
                  <a:schemeClr val="bg1"/>
                </a:solidFill>
                <a:latin typeface="Courier New" panose="02070309020205020404" pitchFamily="49" charset="0"/>
                <a:cs typeface="Courier New" panose="02070309020205020404" pitchFamily="49" charset="0"/>
              </a:rPr>
              <a:t>ReadOnly</a:t>
            </a:r>
            <a:r>
              <a:rPr lang="en-US" sz="1400" dirty="0">
                <a:solidFill>
                  <a:schemeClr val="bg1"/>
                </a:solidFill>
                <a:latin typeface="Courier New" panose="02070309020205020404" pitchFamily="49" charset="0"/>
                <a:cs typeface="Courier New" panose="02070309020205020404" pitchFamily="49" charset="0"/>
              </a:rPr>
              <a:t>:  false</a:t>
            </a:r>
          </a:p>
          <a:p>
            <a:r>
              <a:rPr lang="en-US" sz="1400" dirty="0">
                <a:solidFill>
                  <a:schemeClr val="bg1"/>
                </a:solidFill>
                <a:latin typeface="Courier New" panose="02070309020205020404" pitchFamily="49" charset="0"/>
                <a:cs typeface="Courier New" panose="02070309020205020404" pitchFamily="49" charset="0"/>
              </a:rPr>
              <a:t>Events:        &lt;none&gt;</a:t>
            </a:r>
          </a:p>
        </p:txBody>
      </p:sp>
      <p:sp>
        <p:nvSpPr>
          <p:cNvPr id="2" name="Rectangle 1">
            <a:extLst>
              <a:ext uri="{FF2B5EF4-FFF2-40B4-BE49-F238E27FC236}">
                <a16:creationId xmlns:a16="http://schemas.microsoft.com/office/drawing/2014/main" id="{DEC10E8F-D9DA-8F5A-65D5-7FA39EDB2F22}"/>
              </a:ext>
            </a:extLst>
          </p:cNvPr>
          <p:cNvSpPr/>
          <p:nvPr/>
        </p:nvSpPr>
        <p:spPr>
          <a:xfrm>
            <a:off x="192145" y="1337771"/>
            <a:ext cx="850604" cy="45056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D7EB066-B417-2AF3-8C86-9D53F707453F}"/>
              </a:ext>
            </a:extLst>
          </p:cNvPr>
          <p:cNvSpPr txBox="1"/>
          <p:nvPr/>
        </p:nvSpPr>
        <p:spPr>
          <a:xfrm>
            <a:off x="4620553" y="3261090"/>
            <a:ext cx="757144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b="1" dirty="0">
                <a:solidFill>
                  <a:schemeClr val="bg1"/>
                </a:solidFill>
                <a:highlight>
                  <a:srgbClr val="FF00FF"/>
                </a:highlight>
              </a:rPr>
              <a:t>Available</a:t>
            </a:r>
            <a:r>
              <a:rPr lang="en-US" dirty="0">
                <a:solidFill>
                  <a:schemeClr val="bg1"/>
                </a:solidFill>
                <a:highlight>
                  <a:srgbClr val="FF00FF"/>
                </a:highlight>
              </a:rPr>
              <a:t>:</a:t>
            </a:r>
            <a:r>
              <a:rPr lang="en-US" dirty="0">
                <a:solidFill>
                  <a:schemeClr val="bg1"/>
                </a:solidFill>
              </a:rPr>
              <a:t> The PV is free and not yet claimed or bounded.</a:t>
            </a:r>
          </a:p>
        </p:txBody>
      </p:sp>
      <p:sp>
        <p:nvSpPr>
          <p:cNvPr id="5" name="Rectangle 4">
            <a:extLst>
              <a:ext uri="{FF2B5EF4-FFF2-40B4-BE49-F238E27FC236}">
                <a16:creationId xmlns:a16="http://schemas.microsoft.com/office/drawing/2014/main" id="{70D11298-ECC6-1DAF-EC1D-5B8385F60A54}"/>
              </a:ext>
            </a:extLst>
          </p:cNvPr>
          <p:cNvSpPr/>
          <p:nvPr/>
        </p:nvSpPr>
        <p:spPr>
          <a:xfrm>
            <a:off x="1042749" y="1337771"/>
            <a:ext cx="889000" cy="45056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A91B6D0-E580-BB9B-AC29-CBEBEC81C63E}"/>
              </a:ext>
            </a:extLst>
          </p:cNvPr>
          <p:cNvSpPr/>
          <p:nvPr/>
        </p:nvSpPr>
        <p:spPr>
          <a:xfrm>
            <a:off x="1931750" y="1337771"/>
            <a:ext cx="1336384" cy="45056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ACDBB-6BB5-8118-9CC9-F3199E4ED955}"/>
              </a:ext>
            </a:extLst>
          </p:cNvPr>
          <p:cNvSpPr/>
          <p:nvPr/>
        </p:nvSpPr>
        <p:spPr>
          <a:xfrm>
            <a:off x="3268133" y="1337770"/>
            <a:ext cx="1540933" cy="45056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5F30FB-133C-7F0E-94A2-A32ACBF42517}"/>
              </a:ext>
            </a:extLst>
          </p:cNvPr>
          <p:cNvSpPr/>
          <p:nvPr/>
        </p:nvSpPr>
        <p:spPr>
          <a:xfrm>
            <a:off x="4809066" y="1329340"/>
            <a:ext cx="850604" cy="45056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6883B9-345F-36D6-C879-DBFFDA950CC6}"/>
              </a:ext>
            </a:extLst>
          </p:cNvPr>
          <p:cNvSpPr/>
          <p:nvPr/>
        </p:nvSpPr>
        <p:spPr>
          <a:xfrm>
            <a:off x="4620553" y="3633182"/>
            <a:ext cx="7571446" cy="499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highlight>
                  <a:srgbClr val="FF00FF"/>
                </a:highlight>
              </a:rPr>
              <a:t>Bound:</a:t>
            </a:r>
            <a:r>
              <a:rPr lang="en-US" dirty="0">
                <a:solidFill>
                  <a:schemeClr val="bg1"/>
                </a:solidFill>
              </a:rPr>
              <a:t>      The PV has been claimed or bounded.</a:t>
            </a:r>
          </a:p>
        </p:txBody>
      </p:sp>
      <p:sp>
        <p:nvSpPr>
          <p:cNvPr id="10" name="Rectangle 9">
            <a:extLst>
              <a:ext uri="{FF2B5EF4-FFF2-40B4-BE49-F238E27FC236}">
                <a16:creationId xmlns:a16="http://schemas.microsoft.com/office/drawing/2014/main" id="{E3B2D340-9D91-4404-C31D-B0F953C378DE}"/>
              </a:ext>
            </a:extLst>
          </p:cNvPr>
          <p:cNvSpPr/>
          <p:nvPr/>
        </p:nvSpPr>
        <p:spPr>
          <a:xfrm>
            <a:off x="4620553" y="4132751"/>
            <a:ext cx="7571447" cy="681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highlight>
                  <a:srgbClr val="FF00FF"/>
                </a:highlight>
              </a:rPr>
              <a:t>Released:</a:t>
            </a:r>
            <a:r>
              <a:rPr lang="en-US" dirty="0">
                <a:solidFill>
                  <a:schemeClr val="bg1"/>
                </a:solidFill>
              </a:rPr>
              <a:t>  The bounded PVC has been deleted, and the PV is free from its previous bounded state.</a:t>
            </a:r>
          </a:p>
        </p:txBody>
      </p:sp>
      <p:sp>
        <p:nvSpPr>
          <p:cNvPr id="11" name="Rectangle 10">
            <a:extLst>
              <a:ext uri="{FF2B5EF4-FFF2-40B4-BE49-F238E27FC236}">
                <a16:creationId xmlns:a16="http://schemas.microsoft.com/office/drawing/2014/main" id="{077EAA2A-B4AB-35E2-5BCD-AB69592CFC82}"/>
              </a:ext>
            </a:extLst>
          </p:cNvPr>
          <p:cNvSpPr/>
          <p:nvPr/>
        </p:nvSpPr>
        <p:spPr>
          <a:xfrm>
            <a:off x="4620552" y="4823031"/>
            <a:ext cx="7571447" cy="499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highlight>
                  <a:srgbClr val="FF00FF"/>
                </a:highlight>
              </a:rPr>
              <a:t>Failed:</a:t>
            </a:r>
            <a:r>
              <a:rPr lang="en-US" dirty="0">
                <a:solidFill>
                  <a:schemeClr val="bg1"/>
                </a:solidFill>
              </a:rPr>
              <a:t>        The PV has failed its automatic </a:t>
            </a:r>
            <a:r>
              <a:rPr lang="en-US" dirty="0"/>
              <a:t>reclamation.</a:t>
            </a:r>
          </a:p>
        </p:txBody>
      </p:sp>
      <p:sp>
        <p:nvSpPr>
          <p:cNvPr id="12" name="Rectangle 11">
            <a:extLst>
              <a:ext uri="{FF2B5EF4-FFF2-40B4-BE49-F238E27FC236}">
                <a16:creationId xmlns:a16="http://schemas.microsoft.com/office/drawing/2014/main" id="{C3BF71CC-8F21-558F-5C1E-A1AEF1A97F82}"/>
              </a:ext>
            </a:extLst>
          </p:cNvPr>
          <p:cNvSpPr/>
          <p:nvPr/>
        </p:nvSpPr>
        <p:spPr>
          <a:xfrm>
            <a:off x="5785968" y="1337808"/>
            <a:ext cx="2062632" cy="45056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7F630E-0CA4-BBB5-7685-C8E1DDA90761}"/>
              </a:ext>
            </a:extLst>
          </p:cNvPr>
          <p:cNvSpPr/>
          <p:nvPr/>
        </p:nvSpPr>
        <p:spPr>
          <a:xfrm>
            <a:off x="7974897" y="1337770"/>
            <a:ext cx="1287635" cy="45056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Oval 14">
            <a:extLst>
              <a:ext uri="{FF2B5EF4-FFF2-40B4-BE49-F238E27FC236}">
                <a16:creationId xmlns:a16="http://schemas.microsoft.com/office/drawing/2014/main" id="{2E8F8C98-0E79-1ABA-0D68-0F36043AA761}"/>
              </a:ext>
            </a:extLst>
          </p:cNvPr>
          <p:cNvSpPr/>
          <p:nvPr/>
        </p:nvSpPr>
        <p:spPr>
          <a:xfrm>
            <a:off x="5283200" y="226398"/>
            <a:ext cx="6832600" cy="2724936"/>
          </a:xfrm>
          <a:prstGeom prst="wedgeEllipseCallout">
            <a:avLst>
              <a:gd name="adj1" fmla="val -60858"/>
              <a:gd name="adj2" fmla="val 6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bg1">
                    <a:lumMod val="95000"/>
                  </a:schemeClr>
                </a:solidFill>
              </a:rPr>
              <a:t>Retain   -- After deleting the PVC, PV still exist, &amp; Volume consider released.        </a:t>
            </a:r>
          </a:p>
          <a:p>
            <a:pPr marL="285750" indent="-285750">
              <a:buFont typeface="Arial" panose="020B0604020202020204" pitchFamily="34" charset="0"/>
              <a:buChar char="•"/>
            </a:pPr>
            <a:r>
              <a:rPr lang="en-US" dirty="0">
                <a:solidFill>
                  <a:schemeClr val="bg1">
                    <a:lumMod val="95000"/>
                  </a:schemeClr>
                </a:solidFill>
              </a:rPr>
              <a:t>Delete   -- Removes </a:t>
            </a:r>
            <a:r>
              <a:rPr lang="en-US" b="1" dirty="0" err="1">
                <a:solidFill>
                  <a:schemeClr val="accent2"/>
                </a:solidFill>
              </a:rPr>
              <a:t>PersistentVolume</a:t>
            </a:r>
            <a:r>
              <a:rPr lang="en-US" dirty="0">
                <a:solidFill>
                  <a:schemeClr val="bg1">
                    <a:lumMod val="95000"/>
                  </a:schemeClr>
                </a:solidFill>
              </a:rPr>
              <a:t> &amp; </a:t>
            </a:r>
            <a:r>
              <a:rPr lang="en-US" dirty="0">
                <a:solidFill>
                  <a:schemeClr val="accent2"/>
                </a:solidFill>
              </a:rPr>
              <a:t>associated storage.</a:t>
            </a:r>
            <a:endParaRPr lang="en-US" dirty="0">
              <a:solidFill>
                <a:schemeClr val="bg1">
                  <a:lumMod val="95000"/>
                </a:schemeClr>
              </a:solidFill>
            </a:endParaRPr>
          </a:p>
          <a:p>
            <a:pPr marL="285750" indent="-285750">
              <a:buFont typeface="Arial" panose="020B0604020202020204" pitchFamily="34" charset="0"/>
              <a:buChar char="•"/>
            </a:pPr>
            <a:r>
              <a:rPr lang="en-US" dirty="0">
                <a:solidFill>
                  <a:schemeClr val="bg1">
                    <a:lumMod val="95000"/>
                  </a:schemeClr>
                </a:solidFill>
              </a:rPr>
              <a:t>Recycle -- (rm -rf /</a:t>
            </a:r>
            <a:r>
              <a:rPr lang="en-US" dirty="0" err="1">
                <a:solidFill>
                  <a:schemeClr val="bg1">
                    <a:lumMod val="95000"/>
                  </a:schemeClr>
                </a:solidFill>
              </a:rPr>
              <a:t>thevolume</a:t>
            </a:r>
            <a:r>
              <a:rPr lang="en-US" dirty="0">
                <a:solidFill>
                  <a:schemeClr val="bg1">
                    <a:lumMod val="95000"/>
                  </a:schemeClr>
                </a:solidFill>
              </a:rPr>
              <a:t>/*)</a:t>
            </a:r>
          </a:p>
        </p:txBody>
      </p:sp>
      <p:sp>
        <p:nvSpPr>
          <p:cNvPr id="17" name="Minus Sign 16">
            <a:extLst>
              <a:ext uri="{FF2B5EF4-FFF2-40B4-BE49-F238E27FC236}">
                <a16:creationId xmlns:a16="http://schemas.microsoft.com/office/drawing/2014/main" id="{1430E933-2DC4-B019-140C-8BC41978773A}"/>
              </a:ext>
            </a:extLst>
          </p:cNvPr>
          <p:cNvSpPr/>
          <p:nvPr/>
        </p:nvSpPr>
        <p:spPr>
          <a:xfrm>
            <a:off x="-1" y="4292600"/>
            <a:ext cx="1634067" cy="28786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heckmark with solid fill">
            <a:extLst>
              <a:ext uri="{FF2B5EF4-FFF2-40B4-BE49-F238E27FC236}">
                <a16:creationId xmlns:a16="http://schemas.microsoft.com/office/drawing/2014/main" id="{475883B6-EDA2-0800-9D41-300E5EB539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5761" y="4019936"/>
            <a:ext cx="690439" cy="545327"/>
          </a:xfrm>
          <a:prstGeom prst="rect">
            <a:avLst/>
          </a:prstGeom>
        </p:spPr>
      </p:pic>
      <p:sp>
        <p:nvSpPr>
          <p:cNvPr id="19" name="Minus Sign 18">
            <a:extLst>
              <a:ext uri="{FF2B5EF4-FFF2-40B4-BE49-F238E27FC236}">
                <a16:creationId xmlns:a16="http://schemas.microsoft.com/office/drawing/2014/main" id="{E6AB002B-8CBD-3A21-2131-306D9034732F}"/>
              </a:ext>
            </a:extLst>
          </p:cNvPr>
          <p:cNvSpPr/>
          <p:nvPr/>
        </p:nvSpPr>
        <p:spPr>
          <a:xfrm>
            <a:off x="-237066" y="4766733"/>
            <a:ext cx="3615266" cy="110067"/>
          </a:xfrm>
          <a:prstGeom prst="mathMinus">
            <a:avLst>
              <a:gd name="adj1" fmla="val 588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DF48067-B5A4-0FA1-5F0B-6D05A8E14484}"/>
              </a:ext>
            </a:extLst>
          </p:cNvPr>
          <p:cNvSpPr/>
          <p:nvPr/>
        </p:nvSpPr>
        <p:spPr>
          <a:xfrm>
            <a:off x="151643" y="5054600"/>
            <a:ext cx="7214357" cy="14732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inus Sign 20">
            <a:extLst>
              <a:ext uri="{FF2B5EF4-FFF2-40B4-BE49-F238E27FC236}">
                <a16:creationId xmlns:a16="http://schemas.microsoft.com/office/drawing/2014/main" id="{96E6AD38-7F82-5614-FB42-89DDECF8AC9C}"/>
              </a:ext>
            </a:extLst>
          </p:cNvPr>
          <p:cNvSpPr/>
          <p:nvPr/>
        </p:nvSpPr>
        <p:spPr>
          <a:xfrm>
            <a:off x="151642" y="5520229"/>
            <a:ext cx="3398008" cy="28786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inus Sign 21">
            <a:extLst>
              <a:ext uri="{FF2B5EF4-FFF2-40B4-BE49-F238E27FC236}">
                <a16:creationId xmlns:a16="http://schemas.microsoft.com/office/drawing/2014/main" id="{BF19477F-AE43-1435-09C2-49ACEA4A0027}"/>
              </a:ext>
            </a:extLst>
          </p:cNvPr>
          <p:cNvSpPr/>
          <p:nvPr/>
        </p:nvSpPr>
        <p:spPr>
          <a:xfrm>
            <a:off x="151641" y="5744630"/>
            <a:ext cx="3639309" cy="28786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inus Sign 22">
            <a:extLst>
              <a:ext uri="{FF2B5EF4-FFF2-40B4-BE49-F238E27FC236}">
                <a16:creationId xmlns:a16="http://schemas.microsoft.com/office/drawing/2014/main" id="{ADD5924A-C3C8-4497-7539-EEF4B75C92B1}"/>
              </a:ext>
            </a:extLst>
          </p:cNvPr>
          <p:cNvSpPr/>
          <p:nvPr/>
        </p:nvSpPr>
        <p:spPr>
          <a:xfrm>
            <a:off x="351666" y="5943319"/>
            <a:ext cx="2378834" cy="28786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inus Sign 23">
            <a:extLst>
              <a:ext uri="{FF2B5EF4-FFF2-40B4-BE49-F238E27FC236}">
                <a16:creationId xmlns:a16="http://schemas.microsoft.com/office/drawing/2014/main" id="{7CC52AAA-9C61-DA87-F9F8-31EA873BAFBC}"/>
              </a:ext>
            </a:extLst>
          </p:cNvPr>
          <p:cNvSpPr/>
          <p:nvPr/>
        </p:nvSpPr>
        <p:spPr>
          <a:xfrm>
            <a:off x="69471" y="6175271"/>
            <a:ext cx="1105279" cy="28786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53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par>
                          <p:cTn id="8" fill="hold">
                            <p:stCondLst>
                              <p:cond delay="4000"/>
                            </p:stCondLst>
                            <p:childTnLst>
                              <p:par>
                                <p:cTn id="9" presetID="1"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par>
                          <p:cTn id="11" fill="hold">
                            <p:stCondLst>
                              <p:cond delay="4000"/>
                            </p:stCondLst>
                            <p:childTnLst>
                              <p:par>
                                <p:cTn id="12" presetID="1" presetClass="entr" presetSubtype="0" fill="hold" nodeType="after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iterate type="lt">
                                    <p:tmPct val="10000"/>
                                  </p:iterate>
                                  <p:childTnLst>
                                    <p:set>
                                      <p:cBhvr>
                                        <p:cTn id="17" dur="1" fill="hold">
                                          <p:stCondLst>
                                            <p:cond delay="0"/>
                                          </p:stCondLst>
                                        </p:cTn>
                                        <p:tgtEl>
                                          <p:spTgt spid="4">
                                            <p:txEl>
                                              <p:pRg st="4" end="4"/>
                                            </p:txEl>
                                          </p:spTgt>
                                        </p:tgtEl>
                                        <p:attrNameLst>
                                          <p:attrName>style.visibility</p:attrName>
                                        </p:attrNameLst>
                                      </p:cBhvr>
                                      <p:to>
                                        <p:strVal val="visible"/>
                                      </p:to>
                                    </p:set>
                                    <p:animEffect transition="in" filter="wipe(left)">
                                      <p:cBhvr>
                                        <p:cTn id="18" dur="1000"/>
                                        <p:tgtEl>
                                          <p:spTgt spid="4">
                                            <p:txEl>
                                              <p:pRg st="4" end="4"/>
                                            </p:txEl>
                                          </p:spTgt>
                                        </p:tgtEl>
                                      </p:cBhvr>
                                    </p:animEffect>
                                  </p:childTnLst>
                                </p:cTn>
                              </p:par>
                            </p:childTnLst>
                          </p:cTn>
                        </p:par>
                        <p:par>
                          <p:cTn id="19" fill="hold">
                            <p:stCondLst>
                              <p:cond delay="3800"/>
                            </p:stCondLst>
                            <p:childTnLst>
                              <p:par>
                                <p:cTn id="20" presetID="1" presetClass="entr" presetSubtype="0" fill="hold" nodeType="afterEffect">
                                  <p:stCondLst>
                                    <p:cond delay="1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5300"/>
                            </p:stCondLst>
                            <p:childTnLst>
                              <p:par>
                                <p:cTn id="23" presetID="1" presetClass="entr" presetSubtype="0" fill="hold" nodeType="afterEffect">
                                  <p:stCondLst>
                                    <p:cond delay="1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heel(1)">
                                      <p:cBhvr>
                                        <p:cTn id="29" dur="20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2000"/>
                                        <p:tgtEl>
                                          <p:spTgt spid="5"/>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heel(1)">
                                      <p:cBhvr>
                                        <p:cTn id="41" dur="2000"/>
                                        <p:tgtEl>
                                          <p:spTgt spid="6"/>
                                        </p:tgtEl>
                                      </p:cBhvr>
                                    </p:animEffect>
                                  </p:childTnLst>
                                </p:cTn>
                              </p:par>
                              <p:par>
                                <p:cTn id="42" presetID="1" presetClass="exit" presetSubtype="0" fill="hold" grpId="1" nodeType="withEffect">
                                  <p:stCondLst>
                                    <p:cond delay="0"/>
                                  </p:stCondLst>
                                  <p:childTnLst>
                                    <p:set>
                                      <p:cBhvr>
                                        <p:cTn id="43" dur="1" fill="hold">
                                          <p:stCondLst>
                                            <p:cond delay="0"/>
                                          </p:stCondLst>
                                        </p:cTn>
                                        <p:tgtEl>
                                          <p:spTgt spid="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heel(1)">
                                      <p:cBhvr>
                                        <p:cTn id="48" dur="2000"/>
                                        <p:tgtEl>
                                          <p:spTgt spid="7"/>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6"/>
                                        </p:tgtEl>
                                        <p:attrNameLst>
                                          <p:attrName>style.visibility</p:attrName>
                                        </p:attrNameLst>
                                      </p:cBhvr>
                                      <p:to>
                                        <p:strVal val="hidden"/>
                                      </p:to>
                                    </p:set>
                                  </p:childTnLst>
                                </p:cTn>
                              </p:par>
                            </p:childTnLst>
                          </p:cTn>
                        </p:par>
                        <p:par>
                          <p:cTn id="51" fill="hold">
                            <p:stCondLst>
                              <p:cond delay="2000"/>
                            </p:stCondLst>
                            <p:childTnLst>
                              <p:par>
                                <p:cTn id="52" presetID="2" presetClass="entr" presetSubtype="3"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1+#ppt_w/2"/>
                                          </p:val>
                                        </p:tav>
                                        <p:tav tm="100000">
                                          <p:val>
                                            <p:strVal val="#ppt_x"/>
                                          </p:val>
                                        </p:tav>
                                      </p:tavLst>
                                    </p:anim>
                                    <p:anim calcmode="lin" valueType="num">
                                      <p:cBhvr additive="base">
                                        <p:cTn id="55"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heel(1)">
                                      <p:cBhvr>
                                        <p:cTn id="60" dur="2000"/>
                                        <p:tgtEl>
                                          <p:spTgt spid="8"/>
                                        </p:tgtEl>
                                      </p:cBhvr>
                                    </p:animEffect>
                                  </p:childTnLst>
                                </p:cTn>
                              </p:par>
                              <p:par>
                                <p:cTn id="61" presetID="1" presetClass="exit" presetSubtype="0" fill="hold" grpId="1" nodeType="withEffect">
                                  <p:stCondLst>
                                    <p:cond delay="0"/>
                                  </p:stCondLst>
                                  <p:childTnLst>
                                    <p:set>
                                      <p:cBhvr>
                                        <p:cTn id="62" dur="1" fill="hold">
                                          <p:stCondLst>
                                            <p:cond delay="0"/>
                                          </p:stCondLst>
                                        </p:cTn>
                                        <p:tgtEl>
                                          <p:spTgt spid="7"/>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left)">
                                      <p:cBhvr>
                                        <p:cTn id="69" dur="500"/>
                                        <p:tgtEl>
                                          <p:spTgt spid="3"/>
                                        </p:tgtEl>
                                      </p:cBhvr>
                                    </p:animEffect>
                                  </p:childTnLst>
                                </p:cTn>
                              </p:par>
                              <p:par>
                                <p:cTn id="70" presetID="1" presetClass="exit" presetSubtype="0" fill="hold" grpId="1" nodeType="withEffect">
                                  <p:stCondLst>
                                    <p:cond delay="0"/>
                                  </p:stCondLst>
                                  <p:childTnLst>
                                    <p:set>
                                      <p:cBhvr>
                                        <p:cTn id="71" dur="1" fill="hold">
                                          <p:stCondLst>
                                            <p:cond delay="0"/>
                                          </p:stCondLst>
                                        </p:cTn>
                                        <p:tgtEl>
                                          <p:spTgt spid="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wipe(left)">
                                      <p:cBhvr>
                                        <p:cTn id="81" dur="500"/>
                                        <p:tgtEl>
                                          <p:spTgt spid="1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left)">
                                      <p:cBhvr>
                                        <p:cTn id="86" dur="500"/>
                                        <p:tgtEl>
                                          <p:spTgt spid="11"/>
                                        </p:tgtEl>
                                      </p:cBhvr>
                                    </p:animEffect>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wheel(1)">
                                      <p:cBhvr>
                                        <p:cTn id="91" dur="2000"/>
                                        <p:tgtEl>
                                          <p:spTgt spid="12"/>
                                        </p:tgtEl>
                                      </p:cBhvr>
                                    </p:animEffect>
                                  </p:childTnLst>
                                </p:cTn>
                              </p:par>
                              <p:par>
                                <p:cTn id="92" presetID="1" presetClass="exit" presetSubtype="0" fill="hold" grpId="1" nodeType="withEffect">
                                  <p:stCondLst>
                                    <p:cond delay="0"/>
                                  </p:stCondLst>
                                  <p:childTnLst>
                                    <p:set>
                                      <p:cBhvr>
                                        <p:cTn id="93" dur="1" fill="hold">
                                          <p:stCondLst>
                                            <p:cond delay="0"/>
                                          </p:stCondLst>
                                        </p:cTn>
                                        <p:tgtEl>
                                          <p:spTgt spid="3"/>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9"/>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10"/>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1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1" presetClass="entr" presetSubtype="1" fill="hold" grpId="0" nodeType="click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wheel(1)">
                                      <p:cBhvr>
                                        <p:cTn id="104" dur="2000"/>
                                        <p:tgtEl>
                                          <p:spTgt spid="13"/>
                                        </p:tgtEl>
                                      </p:cBhvr>
                                    </p:animEffect>
                                  </p:childTnLst>
                                </p:cTn>
                              </p:par>
                              <p:par>
                                <p:cTn id="105" presetID="1" presetClass="exit" presetSubtype="0" fill="hold" grpId="1" nodeType="withEffect">
                                  <p:stCondLst>
                                    <p:cond delay="0"/>
                                  </p:stCondLst>
                                  <p:childTnLst>
                                    <p:set>
                                      <p:cBhvr>
                                        <p:cTn id="106" dur="1" fill="hold">
                                          <p:stCondLst>
                                            <p:cond delay="0"/>
                                          </p:stCondLst>
                                        </p:cTn>
                                        <p:tgtEl>
                                          <p:spTgt spid="12"/>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iterate type="lt">
                                    <p:tmPct val="10000"/>
                                  </p:iterate>
                                  <p:childTnLst>
                                    <p:set>
                                      <p:cBhvr>
                                        <p:cTn id="110" dur="1" fill="hold">
                                          <p:stCondLst>
                                            <p:cond delay="0"/>
                                          </p:stCondLst>
                                        </p:cTn>
                                        <p:tgtEl>
                                          <p:spTgt spid="4">
                                            <p:txEl>
                                              <p:pRg st="8" end="8"/>
                                            </p:txEl>
                                          </p:spTgt>
                                        </p:tgtEl>
                                        <p:attrNameLst>
                                          <p:attrName>style.visibility</p:attrName>
                                        </p:attrNameLst>
                                      </p:cBhvr>
                                      <p:to>
                                        <p:strVal val="visible"/>
                                      </p:to>
                                    </p:set>
                                    <p:animEffect transition="in" filter="wipe(left)">
                                      <p:cBhvr>
                                        <p:cTn id="111" dur="1000"/>
                                        <p:tgtEl>
                                          <p:spTgt spid="4">
                                            <p:txEl>
                                              <p:pRg st="8" end="8"/>
                                            </p:txEl>
                                          </p:spTgt>
                                        </p:tgtEl>
                                      </p:cBhvr>
                                    </p:animEffect>
                                  </p:childTnLst>
                                </p:cTn>
                              </p:par>
                            </p:childTnLst>
                          </p:cTn>
                        </p:par>
                        <p:par>
                          <p:cTn id="112" fill="hold">
                            <p:stCondLst>
                              <p:cond delay="5000"/>
                            </p:stCondLst>
                            <p:childTnLst>
                              <p:par>
                                <p:cTn id="113" presetID="1" presetClass="entr" presetSubtype="0" fill="hold" nodeType="afterEffect">
                                  <p:stCondLst>
                                    <p:cond delay="2000"/>
                                  </p:stCondLst>
                                  <p:childTnLst>
                                    <p:set>
                                      <p:cBhvr>
                                        <p:cTn id="114" dur="1" fill="hold">
                                          <p:stCondLst>
                                            <p:cond delay="0"/>
                                          </p:stCondLst>
                                        </p:cTn>
                                        <p:tgtEl>
                                          <p:spTgt spid="4">
                                            <p:txEl>
                                              <p:pRg st="9" end="9"/>
                                            </p:txEl>
                                          </p:spTgt>
                                        </p:tgtEl>
                                        <p:attrNameLst>
                                          <p:attrName>style.visibility</p:attrName>
                                        </p:attrNameLst>
                                      </p:cBhvr>
                                      <p:to>
                                        <p:strVal val="visible"/>
                                      </p:to>
                                    </p:set>
                                  </p:childTnLst>
                                </p:cTn>
                              </p:par>
                              <p:par>
                                <p:cTn id="115" presetID="1" presetClass="entr" presetSubtype="0" fill="hold" nodeType="withEffect">
                                  <p:stCondLst>
                                    <p:cond delay="2000"/>
                                  </p:stCondLst>
                                  <p:childTnLst>
                                    <p:set>
                                      <p:cBhvr>
                                        <p:cTn id="116" dur="1" fill="hold">
                                          <p:stCondLst>
                                            <p:cond delay="0"/>
                                          </p:stCondLst>
                                        </p:cTn>
                                        <p:tgtEl>
                                          <p:spTgt spid="4">
                                            <p:txEl>
                                              <p:pRg st="10" end="10"/>
                                            </p:txEl>
                                          </p:spTgt>
                                        </p:tgtEl>
                                        <p:attrNameLst>
                                          <p:attrName>style.visibility</p:attrName>
                                        </p:attrNameLst>
                                      </p:cBhvr>
                                      <p:to>
                                        <p:strVal val="visible"/>
                                      </p:to>
                                    </p:set>
                                  </p:childTnLst>
                                </p:cTn>
                              </p:par>
                              <p:par>
                                <p:cTn id="117" presetID="1" presetClass="entr" presetSubtype="0" fill="hold" nodeType="withEffect">
                                  <p:stCondLst>
                                    <p:cond delay="2000"/>
                                  </p:stCondLst>
                                  <p:childTnLst>
                                    <p:set>
                                      <p:cBhvr>
                                        <p:cTn id="118" dur="1" fill="hold">
                                          <p:stCondLst>
                                            <p:cond delay="0"/>
                                          </p:stCondLst>
                                        </p:cTn>
                                        <p:tgtEl>
                                          <p:spTgt spid="4">
                                            <p:txEl>
                                              <p:pRg st="11" end="11"/>
                                            </p:txEl>
                                          </p:spTgt>
                                        </p:tgtEl>
                                        <p:attrNameLst>
                                          <p:attrName>style.visibility</p:attrName>
                                        </p:attrNameLst>
                                      </p:cBhvr>
                                      <p:to>
                                        <p:strVal val="visible"/>
                                      </p:to>
                                    </p:set>
                                  </p:childTnLst>
                                </p:cTn>
                              </p:par>
                              <p:par>
                                <p:cTn id="119" presetID="1" presetClass="entr" presetSubtype="0" fill="hold" nodeType="withEffect">
                                  <p:stCondLst>
                                    <p:cond delay="2000"/>
                                  </p:stCondLst>
                                  <p:childTnLst>
                                    <p:set>
                                      <p:cBhvr>
                                        <p:cTn id="120" dur="1" fill="hold">
                                          <p:stCondLst>
                                            <p:cond delay="0"/>
                                          </p:stCondLst>
                                        </p:cTn>
                                        <p:tgtEl>
                                          <p:spTgt spid="4">
                                            <p:txEl>
                                              <p:pRg st="12" end="12"/>
                                            </p:txEl>
                                          </p:spTgt>
                                        </p:tgtEl>
                                        <p:attrNameLst>
                                          <p:attrName>style.visibility</p:attrName>
                                        </p:attrNameLst>
                                      </p:cBhvr>
                                      <p:to>
                                        <p:strVal val="visible"/>
                                      </p:to>
                                    </p:set>
                                  </p:childTnLst>
                                </p:cTn>
                              </p:par>
                              <p:par>
                                <p:cTn id="121" presetID="1" presetClass="entr" presetSubtype="0" fill="hold" nodeType="withEffect">
                                  <p:stCondLst>
                                    <p:cond delay="2000"/>
                                  </p:stCondLst>
                                  <p:childTnLst>
                                    <p:set>
                                      <p:cBhvr>
                                        <p:cTn id="122" dur="1" fill="hold">
                                          <p:stCondLst>
                                            <p:cond delay="0"/>
                                          </p:stCondLst>
                                        </p:cTn>
                                        <p:tgtEl>
                                          <p:spTgt spid="4">
                                            <p:txEl>
                                              <p:pRg st="13" end="13"/>
                                            </p:txEl>
                                          </p:spTgt>
                                        </p:tgtEl>
                                        <p:attrNameLst>
                                          <p:attrName>style.visibility</p:attrName>
                                        </p:attrNameLst>
                                      </p:cBhvr>
                                      <p:to>
                                        <p:strVal val="visible"/>
                                      </p:to>
                                    </p:set>
                                  </p:childTnLst>
                                </p:cTn>
                              </p:par>
                              <p:par>
                                <p:cTn id="123" presetID="1" presetClass="entr" presetSubtype="0" fill="hold" nodeType="withEffect">
                                  <p:stCondLst>
                                    <p:cond delay="2000"/>
                                  </p:stCondLst>
                                  <p:childTnLst>
                                    <p:set>
                                      <p:cBhvr>
                                        <p:cTn id="124" dur="1" fill="hold">
                                          <p:stCondLst>
                                            <p:cond delay="0"/>
                                          </p:stCondLst>
                                        </p:cTn>
                                        <p:tgtEl>
                                          <p:spTgt spid="4">
                                            <p:txEl>
                                              <p:pRg st="14" end="14"/>
                                            </p:txEl>
                                          </p:spTgt>
                                        </p:tgtEl>
                                        <p:attrNameLst>
                                          <p:attrName>style.visibility</p:attrName>
                                        </p:attrNameLst>
                                      </p:cBhvr>
                                      <p:to>
                                        <p:strVal val="visible"/>
                                      </p:to>
                                    </p:set>
                                  </p:childTnLst>
                                </p:cTn>
                              </p:par>
                              <p:par>
                                <p:cTn id="125" presetID="1" presetClass="entr" presetSubtype="0" fill="hold" nodeType="withEffect">
                                  <p:stCondLst>
                                    <p:cond delay="2000"/>
                                  </p:stCondLst>
                                  <p:childTnLst>
                                    <p:set>
                                      <p:cBhvr>
                                        <p:cTn id="126" dur="1" fill="hold">
                                          <p:stCondLst>
                                            <p:cond delay="0"/>
                                          </p:stCondLst>
                                        </p:cTn>
                                        <p:tgtEl>
                                          <p:spTgt spid="4">
                                            <p:txEl>
                                              <p:pRg st="15" end="15"/>
                                            </p:txEl>
                                          </p:spTgt>
                                        </p:tgtEl>
                                        <p:attrNameLst>
                                          <p:attrName>style.visibility</p:attrName>
                                        </p:attrNameLst>
                                      </p:cBhvr>
                                      <p:to>
                                        <p:strVal val="visible"/>
                                      </p:to>
                                    </p:set>
                                  </p:childTnLst>
                                </p:cTn>
                              </p:par>
                              <p:par>
                                <p:cTn id="127" presetID="1" presetClass="entr" presetSubtype="0" fill="hold" nodeType="withEffect">
                                  <p:stCondLst>
                                    <p:cond delay="2000"/>
                                  </p:stCondLst>
                                  <p:childTnLst>
                                    <p:set>
                                      <p:cBhvr>
                                        <p:cTn id="128" dur="1" fill="hold">
                                          <p:stCondLst>
                                            <p:cond delay="0"/>
                                          </p:stCondLst>
                                        </p:cTn>
                                        <p:tgtEl>
                                          <p:spTgt spid="4">
                                            <p:txEl>
                                              <p:pRg st="16" end="16"/>
                                            </p:txEl>
                                          </p:spTgt>
                                        </p:tgtEl>
                                        <p:attrNameLst>
                                          <p:attrName>style.visibility</p:attrName>
                                        </p:attrNameLst>
                                      </p:cBhvr>
                                      <p:to>
                                        <p:strVal val="visible"/>
                                      </p:to>
                                    </p:set>
                                  </p:childTnLst>
                                </p:cTn>
                              </p:par>
                              <p:par>
                                <p:cTn id="129" presetID="1" presetClass="entr" presetSubtype="0" fill="hold" nodeType="withEffect">
                                  <p:stCondLst>
                                    <p:cond delay="2000"/>
                                  </p:stCondLst>
                                  <p:childTnLst>
                                    <p:set>
                                      <p:cBhvr>
                                        <p:cTn id="130" dur="1" fill="hold">
                                          <p:stCondLst>
                                            <p:cond delay="0"/>
                                          </p:stCondLst>
                                        </p:cTn>
                                        <p:tgtEl>
                                          <p:spTgt spid="4">
                                            <p:txEl>
                                              <p:pRg st="17" end="17"/>
                                            </p:txEl>
                                          </p:spTgt>
                                        </p:tgtEl>
                                        <p:attrNameLst>
                                          <p:attrName>style.visibility</p:attrName>
                                        </p:attrNameLst>
                                      </p:cBhvr>
                                      <p:to>
                                        <p:strVal val="visible"/>
                                      </p:to>
                                    </p:set>
                                  </p:childTnLst>
                                </p:cTn>
                              </p:par>
                              <p:par>
                                <p:cTn id="131" presetID="1" presetClass="entr" presetSubtype="0" fill="hold" nodeType="withEffect">
                                  <p:stCondLst>
                                    <p:cond delay="2000"/>
                                  </p:stCondLst>
                                  <p:childTnLst>
                                    <p:set>
                                      <p:cBhvr>
                                        <p:cTn id="132" dur="1" fill="hold">
                                          <p:stCondLst>
                                            <p:cond delay="0"/>
                                          </p:stCondLst>
                                        </p:cTn>
                                        <p:tgtEl>
                                          <p:spTgt spid="4">
                                            <p:txEl>
                                              <p:pRg st="18" end="18"/>
                                            </p:txEl>
                                          </p:spTgt>
                                        </p:tgtEl>
                                        <p:attrNameLst>
                                          <p:attrName>style.visibility</p:attrName>
                                        </p:attrNameLst>
                                      </p:cBhvr>
                                      <p:to>
                                        <p:strVal val="visible"/>
                                      </p:to>
                                    </p:set>
                                  </p:childTnLst>
                                </p:cTn>
                              </p:par>
                              <p:par>
                                <p:cTn id="133" presetID="1" presetClass="entr" presetSubtype="0" fill="hold" nodeType="withEffect">
                                  <p:stCondLst>
                                    <p:cond delay="2000"/>
                                  </p:stCondLst>
                                  <p:childTnLst>
                                    <p:set>
                                      <p:cBhvr>
                                        <p:cTn id="134" dur="1" fill="hold">
                                          <p:stCondLst>
                                            <p:cond delay="0"/>
                                          </p:stCondLst>
                                        </p:cTn>
                                        <p:tgtEl>
                                          <p:spTgt spid="4">
                                            <p:txEl>
                                              <p:pRg st="19" end="19"/>
                                            </p:txEl>
                                          </p:spTgt>
                                        </p:tgtEl>
                                        <p:attrNameLst>
                                          <p:attrName>style.visibility</p:attrName>
                                        </p:attrNameLst>
                                      </p:cBhvr>
                                      <p:to>
                                        <p:strVal val="visible"/>
                                      </p:to>
                                    </p:set>
                                  </p:childTnLst>
                                </p:cTn>
                              </p:par>
                              <p:par>
                                <p:cTn id="135" presetID="1" presetClass="entr" presetSubtype="0" fill="hold" nodeType="withEffect">
                                  <p:stCondLst>
                                    <p:cond delay="2000"/>
                                  </p:stCondLst>
                                  <p:childTnLst>
                                    <p:set>
                                      <p:cBhvr>
                                        <p:cTn id="136" dur="1" fill="hold">
                                          <p:stCondLst>
                                            <p:cond delay="0"/>
                                          </p:stCondLst>
                                        </p:cTn>
                                        <p:tgtEl>
                                          <p:spTgt spid="4">
                                            <p:txEl>
                                              <p:pRg st="20" end="20"/>
                                            </p:txEl>
                                          </p:spTgt>
                                        </p:tgtEl>
                                        <p:attrNameLst>
                                          <p:attrName>style.visibility</p:attrName>
                                        </p:attrNameLst>
                                      </p:cBhvr>
                                      <p:to>
                                        <p:strVal val="visible"/>
                                      </p:to>
                                    </p:set>
                                  </p:childTnLst>
                                </p:cTn>
                              </p:par>
                              <p:par>
                                <p:cTn id="137" presetID="1" presetClass="entr" presetSubtype="0" fill="hold" nodeType="withEffect">
                                  <p:stCondLst>
                                    <p:cond delay="2000"/>
                                  </p:stCondLst>
                                  <p:childTnLst>
                                    <p:set>
                                      <p:cBhvr>
                                        <p:cTn id="138" dur="1" fill="hold">
                                          <p:stCondLst>
                                            <p:cond delay="0"/>
                                          </p:stCondLst>
                                        </p:cTn>
                                        <p:tgtEl>
                                          <p:spTgt spid="4">
                                            <p:txEl>
                                              <p:pRg st="21" end="21"/>
                                            </p:txEl>
                                          </p:spTgt>
                                        </p:tgtEl>
                                        <p:attrNameLst>
                                          <p:attrName>style.visibility</p:attrName>
                                        </p:attrNameLst>
                                      </p:cBhvr>
                                      <p:to>
                                        <p:strVal val="visible"/>
                                      </p:to>
                                    </p:set>
                                  </p:childTnLst>
                                </p:cTn>
                              </p:par>
                              <p:par>
                                <p:cTn id="139" presetID="1" presetClass="entr" presetSubtype="0" fill="hold" nodeType="withEffect">
                                  <p:stCondLst>
                                    <p:cond delay="2000"/>
                                  </p:stCondLst>
                                  <p:childTnLst>
                                    <p:set>
                                      <p:cBhvr>
                                        <p:cTn id="140" dur="1" fill="hold">
                                          <p:stCondLst>
                                            <p:cond delay="0"/>
                                          </p:stCondLst>
                                        </p:cTn>
                                        <p:tgtEl>
                                          <p:spTgt spid="4">
                                            <p:txEl>
                                              <p:pRg st="22" end="22"/>
                                            </p:txEl>
                                          </p:spTgt>
                                        </p:tgtEl>
                                        <p:attrNameLst>
                                          <p:attrName>style.visibility</p:attrName>
                                        </p:attrNameLst>
                                      </p:cBhvr>
                                      <p:to>
                                        <p:strVal val="visible"/>
                                      </p:to>
                                    </p:set>
                                  </p:childTnLst>
                                </p:cTn>
                              </p:par>
                              <p:par>
                                <p:cTn id="141" presetID="1" presetClass="entr" presetSubtype="0" fill="hold" nodeType="withEffect">
                                  <p:stCondLst>
                                    <p:cond delay="2000"/>
                                  </p:stCondLst>
                                  <p:childTnLst>
                                    <p:set>
                                      <p:cBhvr>
                                        <p:cTn id="142" dur="1" fill="hold">
                                          <p:stCondLst>
                                            <p:cond delay="0"/>
                                          </p:stCondLst>
                                        </p:cTn>
                                        <p:tgtEl>
                                          <p:spTgt spid="4">
                                            <p:txEl>
                                              <p:pRg st="23" end="23"/>
                                            </p:txEl>
                                          </p:spTgt>
                                        </p:tgtEl>
                                        <p:attrNameLst>
                                          <p:attrName>style.visibility</p:attrName>
                                        </p:attrNameLst>
                                      </p:cBhvr>
                                      <p:to>
                                        <p:strVal val="visible"/>
                                      </p:to>
                                    </p:set>
                                  </p:childTnLst>
                                </p:cTn>
                              </p:par>
                              <p:par>
                                <p:cTn id="143" presetID="1" presetClass="entr" presetSubtype="0" fill="hold" nodeType="withEffect">
                                  <p:stCondLst>
                                    <p:cond delay="2000"/>
                                  </p:stCondLst>
                                  <p:childTnLst>
                                    <p:set>
                                      <p:cBhvr>
                                        <p:cTn id="144" dur="1" fill="hold">
                                          <p:stCondLst>
                                            <p:cond delay="0"/>
                                          </p:stCondLst>
                                        </p:cTn>
                                        <p:tgtEl>
                                          <p:spTgt spid="4">
                                            <p:txEl>
                                              <p:pRg st="24" end="24"/>
                                            </p:txEl>
                                          </p:spTgt>
                                        </p:tgtEl>
                                        <p:attrNameLst>
                                          <p:attrName>style.visibility</p:attrName>
                                        </p:attrNameLst>
                                      </p:cBhvr>
                                      <p:to>
                                        <p:strVal val="visible"/>
                                      </p:to>
                                    </p:set>
                                  </p:childTnLst>
                                </p:cTn>
                              </p:par>
                              <p:par>
                                <p:cTn id="145" presetID="1" presetClass="entr" presetSubtype="0" fill="hold" nodeType="withEffect">
                                  <p:stCondLst>
                                    <p:cond delay="2000"/>
                                  </p:stCondLst>
                                  <p:childTnLst>
                                    <p:set>
                                      <p:cBhvr>
                                        <p:cTn id="146" dur="1" fill="hold">
                                          <p:stCondLst>
                                            <p:cond delay="0"/>
                                          </p:stCondLst>
                                        </p:cTn>
                                        <p:tgtEl>
                                          <p:spTgt spid="4">
                                            <p:txEl>
                                              <p:pRg st="25" end="25"/>
                                            </p:txEl>
                                          </p:spTgt>
                                        </p:tgtEl>
                                        <p:attrNameLst>
                                          <p:attrName>style.visibility</p:attrName>
                                        </p:attrNameLst>
                                      </p:cBhvr>
                                      <p:to>
                                        <p:strVal val="visible"/>
                                      </p:to>
                                    </p:set>
                                  </p:childTnLst>
                                </p:cTn>
                              </p:par>
                              <p:par>
                                <p:cTn id="147" presetID="1" presetClass="entr" presetSubtype="0" fill="hold" nodeType="withEffect">
                                  <p:stCondLst>
                                    <p:cond delay="2000"/>
                                  </p:stCondLst>
                                  <p:childTnLst>
                                    <p:set>
                                      <p:cBhvr>
                                        <p:cTn id="148" dur="1" fill="hold">
                                          <p:stCondLst>
                                            <p:cond delay="0"/>
                                          </p:stCondLst>
                                        </p:cTn>
                                        <p:tgtEl>
                                          <p:spTgt spid="4">
                                            <p:txEl>
                                              <p:pRg st="26" end="26"/>
                                            </p:txEl>
                                          </p:spTgt>
                                        </p:tgtEl>
                                        <p:attrNameLst>
                                          <p:attrName>style.visibility</p:attrName>
                                        </p:attrNameLst>
                                      </p:cBhvr>
                                      <p:to>
                                        <p:strVal val="visible"/>
                                      </p:to>
                                    </p:set>
                                  </p:childTnLst>
                                </p:cTn>
                              </p:par>
                              <p:par>
                                <p:cTn id="149" presetID="1" presetClass="entr" presetSubtype="0" fill="hold" nodeType="withEffect">
                                  <p:stCondLst>
                                    <p:cond delay="2000"/>
                                  </p:stCondLst>
                                  <p:childTnLst>
                                    <p:set>
                                      <p:cBhvr>
                                        <p:cTn id="150" dur="1" fill="hold">
                                          <p:stCondLst>
                                            <p:cond delay="0"/>
                                          </p:stCondLst>
                                        </p:cTn>
                                        <p:tgtEl>
                                          <p:spTgt spid="4">
                                            <p:txEl>
                                              <p:pRg st="27" end="27"/>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17"/>
                                        </p:tgtEl>
                                        <p:attrNameLst>
                                          <p:attrName>style.visibility</p:attrName>
                                        </p:attrNameLst>
                                      </p:cBhvr>
                                      <p:to>
                                        <p:strVal val="visible"/>
                                      </p:to>
                                    </p:set>
                                    <p:animEffect transition="in" filter="wipe(left)">
                                      <p:cBhvr>
                                        <p:cTn id="155" dur="500"/>
                                        <p:tgtEl>
                                          <p:spTgt spid="17"/>
                                        </p:tgtEl>
                                      </p:cBhvr>
                                    </p:animEffect>
                                  </p:childTnLst>
                                </p:cTn>
                              </p:par>
                              <p:par>
                                <p:cTn id="156" presetID="22" presetClass="entr" presetSubtype="8" fill="hold" nodeType="withEffect">
                                  <p:stCondLst>
                                    <p:cond delay="0"/>
                                  </p:stCondLst>
                                  <p:childTnLst>
                                    <p:set>
                                      <p:cBhvr>
                                        <p:cTn id="157" dur="1" fill="hold">
                                          <p:stCondLst>
                                            <p:cond delay="0"/>
                                          </p:stCondLst>
                                        </p:cTn>
                                        <p:tgtEl>
                                          <p:spTgt spid="18"/>
                                        </p:tgtEl>
                                        <p:attrNameLst>
                                          <p:attrName>style.visibility</p:attrName>
                                        </p:attrNameLst>
                                      </p:cBhvr>
                                      <p:to>
                                        <p:strVal val="visible"/>
                                      </p:to>
                                    </p:set>
                                    <p:animEffect transition="in" filter="wipe(left)">
                                      <p:cBhvr>
                                        <p:cTn id="158" dur="500"/>
                                        <p:tgtEl>
                                          <p:spTgt spid="1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9"/>
                                        </p:tgtEl>
                                        <p:attrNameLst>
                                          <p:attrName>style.visibility</p:attrName>
                                        </p:attrNameLst>
                                      </p:cBhvr>
                                      <p:to>
                                        <p:strVal val="visible"/>
                                      </p:to>
                                    </p:set>
                                    <p:animEffect transition="in" filter="wipe(left)">
                                      <p:cBhvr>
                                        <p:cTn id="163" dur="500"/>
                                        <p:tgtEl>
                                          <p:spTgt spid="19"/>
                                        </p:tgtEl>
                                      </p:cBhvr>
                                    </p:animEffect>
                                  </p:childTnLst>
                                </p:cTn>
                              </p:par>
                              <p:par>
                                <p:cTn id="164" presetID="1" presetClass="exit" presetSubtype="0" fill="hold" grpId="1" nodeType="withEffect">
                                  <p:stCondLst>
                                    <p:cond delay="0"/>
                                  </p:stCondLst>
                                  <p:childTnLst>
                                    <p:set>
                                      <p:cBhvr>
                                        <p:cTn id="165" dur="1" fill="hold">
                                          <p:stCondLst>
                                            <p:cond delay="0"/>
                                          </p:stCondLst>
                                        </p:cTn>
                                        <p:tgtEl>
                                          <p:spTgt spid="17"/>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18"/>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21" presetClass="entr" presetSubtype="1" fill="hold" grpId="0" nodeType="clickEffect">
                                  <p:stCondLst>
                                    <p:cond delay="0"/>
                                  </p:stCondLst>
                                  <p:childTnLst>
                                    <p:set>
                                      <p:cBhvr>
                                        <p:cTn id="171" dur="1" fill="hold">
                                          <p:stCondLst>
                                            <p:cond delay="0"/>
                                          </p:stCondLst>
                                        </p:cTn>
                                        <p:tgtEl>
                                          <p:spTgt spid="20"/>
                                        </p:tgtEl>
                                        <p:attrNameLst>
                                          <p:attrName>style.visibility</p:attrName>
                                        </p:attrNameLst>
                                      </p:cBhvr>
                                      <p:to>
                                        <p:strVal val="visible"/>
                                      </p:to>
                                    </p:set>
                                    <p:animEffect transition="in" filter="wheel(1)">
                                      <p:cBhvr>
                                        <p:cTn id="172" dur="2000"/>
                                        <p:tgtEl>
                                          <p:spTgt spid="20"/>
                                        </p:tgtEl>
                                      </p:cBhvr>
                                    </p:animEffect>
                                  </p:childTnLst>
                                </p:cTn>
                              </p:par>
                              <p:par>
                                <p:cTn id="173" presetID="1" presetClass="exit" presetSubtype="0" fill="hold" grpId="1" nodeType="withEffect">
                                  <p:stCondLst>
                                    <p:cond delay="0"/>
                                  </p:stCondLst>
                                  <p:childTnLst>
                                    <p:set>
                                      <p:cBhvr>
                                        <p:cTn id="174" dur="1" fill="hold">
                                          <p:stCondLst>
                                            <p:cond delay="0"/>
                                          </p:stCondLst>
                                        </p:cTn>
                                        <p:tgtEl>
                                          <p:spTgt spid="19"/>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22"/>
                                        </p:tgtEl>
                                        <p:attrNameLst>
                                          <p:attrName>style.visibility</p:attrName>
                                        </p:attrNameLst>
                                      </p:cBhvr>
                                      <p:to>
                                        <p:strVal val="visible"/>
                                      </p:to>
                                    </p:set>
                                    <p:animEffect transition="in" filter="wipe(left)">
                                      <p:cBhvr>
                                        <p:cTn id="179" dur="500"/>
                                        <p:tgtEl>
                                          <p:spTgt spid="22"/>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21"/>
                                        </p:tgtEl>
                                        <p:attrNameLst>
                                          <p:attrName>style.visibility</p:attrName>
                                        </p:attrNameLst>
                                      </p:cBhvr>
                                      <p:to>
                                        <p:strVal val="visible"/>
                                      </p:to>
                                    </p:set>
                                    <p:animEffect transition="in" filter="wipe(left)">
                                      <p:cBhvr>
                                        <p:cTn id="184" dur="500"/>
                                        <p:tgtEl>
                                          <p:spTgt spid="21"/>
                                        </p:tgtEl>
                                      </p:cBhvr>
                                    </p:animEffect>
                                  </p:childTnLst>
                                </p:cTn>
                              </p:par>
                              <p:par>
                                <p:cTn id="185" presetID="1" presetClass="exit" presetSubtype="0" fill="hold" grpId="1" nodeType="withEffect">
                                  <p:stCondLst>
                                    <p:cond delay="0"/>
                                  </p:stCondLst>
                                  <p:childTnLst>
                                    <p:set>
                                      <p:cBhvr>
                                        <p:cTn id="186" dur="1" fill="hold">
                                          <p:stCondLst>
                                            <p:cond delay="0"/>
                                          </p:stCondLst>
                                        </p:cTn>
                                        <p:tgtEl>
                                          <p:spTgt spid="21"/>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23"/>
                                        </p:tgtEl>
                                        <p:attrNameLst>
                                          <p:attrName>style.visibility</p:attrName>
                                        </p:attrNameLst>
                                      </p:cBhvr>
                                      <p:to>
                                        <p:strVal val="visible"/>
                                      </p:to>
                                    </p:set>
                                    <p:animEffect transition="in" filter="wipe(left)">
                                      <p:cBhvr>
                                        <p:cTn id="191" dur="500"/>
                                        <p:tgtEl>
                                          <p:spTgt spid="23"/>
                                        </p:tgtEl>
                                      </p:cBhvr>
                                    </p:animEffect>
                                  </p:childTnLst>
                                </p:cTn>
                              </p:par>
                              <p:par>
                                <p:cTn id="192" presetID="1" presetClass="exit" presetSubtype="0" fill="hold" grpId="1" nodeType="withEffect">
                                  <p:stCondLst>
                                    <p:cond delay="0"/>
                                  </p:stCondLst>
                                  <p:childTnLst>
                                    <p:set>
                                      <p:cBhvr>
                                        <p:cTn id="193" dur="1" fill="hold">
                                          <p:stCondLst>
                                            <p:cond delay="0"/>
                                          </p:stCondLst>
                                        </p:cTn>
                                        <p:tgtEl>
                                          <p:spTgt spid="22"/>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24"/>
                                        </p:tgtEl>
                                        <p:attrNameLst>
                                          <p:attrName>style.visibility</p:attrName>
                                        </p:attrNameLst>
                                      </p:cBhvr>
                                      <p:to>
                                        <p:strVal val="visible"/>
                                      </p:to>
                                    </p:set>
                                    <p:animEffect transition="in" filter="wipe(left)">
                                      <p:cBhvr>
                                        <p:cTn id="198" dur="500"/>
                                        <p:tgtEl>
                                          <p:spTgt spid="24"/>
                                        </p:tgtEl>
                                      </p:cBhvr>
                                    </p:animEffect>
                                  </p:childTnLst>
                                </p:cTn>
                              </p:par>
                              <p:par>
                                <p:cTn id="199" presetID="1" presetClass="exit" presetSubtype="0" fill="hold" grpId="1" nodeType="withEffect">
                                  <p:stCondLst>
                                    <p:cond delay="0"/>
                                  </p:stCondLst>
                                  <p:childTnLst>
                                    <p:set>
                                      <p:cBhvr>
                                        <p:cTn id="20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5" grpId="0" animBg="1"/>
      <p:bldP spid="15" grpId="1" animBg="1"/>
      <p:bldP spid="17" grpId="0" animBg="1"/>
      <p:bldP spid="17" grpId="1" animBg="1"/>
      <p:bldP spid="19" grpId="0" animBg="1"/>
      <p:bldP spid="19" grpId="1" animBg="1"/>
      <p:bldP spid="20" grpId="0" animBg="1"/>
      <p:bldP spid="21" grpId="0" animBg="1"/>
      <p:bldP spid="21" grpId="1" animBg="1"/>
      <p:bldP spid="22" grpId="0" animBg="1"/>
      <p:bldP spid="22" grpId="1" animBg="1"/>
      <p:bldP spid="23" grpId="0" animBg="1"/>
      <p:bldP spid="23" grpId="1" animBg="1"/>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46D7B9-ED2F-F890-0EF4-6AD6047C1022}"/>
              </a:ext>
            </a:extLst>
          </p:cNvPr>
          <p:cNvSpPr txBox="1"/>
          <p:nvPr/>
        </p:nvSpPr>
        <p:spPr>
          <a:xfrm>
            <a:off x="0" y="0"/>
            <a:ext cx="12192000" cy="5293757"/>
          </a:xfrm>
          <a:prstGeom prst="rect">
            <a:avLst/>
          </a:prstGeom>
          <a:noFill/>
        </p:spPr>
        <p:txBody>
          <a:bodyPr wrap="square">
            <a:spAutoFit/>
          </a:bodyPr>
          <a:lstStyle/>
          <a:p>
            <a:r>
              <a:rPr lang="en-US" dirty="0">
                <a:solidFill>
                  <a:schemeClr val="bg1"/>
                </a:solidFill>
                <a:latin typeface="Courier New" panose="02070309020205020404" pitchFamily="49" charset="0"/>
                <a:cs typeface="Courier New" panose="02070309020205020404" pitchFamily="49" charset="0"/>
              </a:rPr>
              <a:t>[root@master1 </a:t>
            </a:r>
            <a:r>
              <a:rPr lang="en-US" dirty="0" err="1">
                <a:solidFill>
                  <a:schemeClr val="bg1"/>
                </a:solidFill>
                <a:latin typeface="Courier New" panose="02070309020205020404" pitchFamily="49" charset="0"/>
                <a:cs typeface="Courier New" panose="02070309020205020404" pitchFamily="49" charset="0"/>
              </a:rPr>
              <a:t>pv</a:t>
            </a:r>
            <a:r>
              <a:rPr lang="en-US" dirty="0">
                <a:solidFill>
                  <a:schemeClr val="bg1"/>
                </a:solidFill>
                <a:latin typeface="Courier New" panose="02070309020205020404" pitchFamily="49" charset="0"/>
                <a:cs typeface="Courier New" panose="02070309020205020404" pitchFamily="49" charset="0"/>
              </a:rPr>
              <a:t>]#</a:t>
            </a:r>
          </a:p>
          <a:p>
            <a:r>
              <a:rPr lang="en-US" sz="1600" dirty="0">
                <a:solidFill>
                  <a:schemeClr val="bg1"/>
                </a:solidFill>
                <a:latin typeface="Courier New" panose="02070309020205020404" pitchFamily="49" charset="0"/>
                <a:cs typeface="Courier New" panose="02070309020205020404" pitchFamily="49" charset="0"/>
              </a:rPr>
              <a:t>NAME                      STATUS    VOLUME   CAPACITY   ACCESS MODES   STORAGECLASS   AGE</a:t>
            </a:r>
          </a:p>
          <a:p>
            <a:r>
              <a:rPr lang="en-US" sz="1600" dirty="0">
                <a:solidFill>
                  <a:schemeClr val="bg1"/>
                </a:solidFill>
                <a:latin typeface="Courier New" panose="02070309020205020404" pitchFamily="49" charset="0"/>
                <a:cs typeface="Courier New" panose="02070309020205020404" pitchFamily="49" charset="0"/>
              </a:rPr>
              <a:t>task-</a:t>
            </a:r>
            <a:r>
              <a:rPr lang="en-US" sz="1600" dirty="0" err="1">
                <a:solidFill>
                  <a:schemeClr val="bg1"/>
                </a:solidFill>
                <a:latin typeface="Courier New" panose="02070309020205020404" pitchFamily="49" charset="0"/>
                <a:cs typeface="Courier New" panose="02070309020205020404" pitchFamily="49" charset="0"/>
              </a:rPr>
              <a:t>pv</a:t>
            </a:r>
            <a:r>
              <a:rPr lang="en-US" sz="1600" dirty="0">
                <a:solidFill>
                  <a:schemeClr val="bg1"/>
                </a:solidFill>
                <a:latin typeface="Courier New" panose="02070309020205020404" pitchFamily="49" charset="0"/>
                <a:cs typeface="Courier New" panose="02070309020205020404" pitchFamily="49" charset="0"/>
              </a:rPr>
              <a:t>-claim             Bound     </a:t>
            </a:r>
            <a:r>
              <a:rPr lang="en-US" sz="1600" dirty="0" err="1">
                <a:solidFill>
                  <a:schemeClr val="bg1"/>
                </a:solidFill>
                <a:latin typeface="Courier New" panose="02070309020205020404" pitchFamily="49" charset="0"/>
                <a:cs typeface="Courier New" panose="02070309020205020404" pitchFamily="49" charset="0"/>
              </a:rPr>
              <a:t>nfs-pv</a:t>
            </a:r>
            <a:r>
              <a:rPr lang="en-US" sz="1600" dirty="0">
                <a:solidFill>
                  <a:schemeClr val="bg1"/>
                </a:solidFill>
                <a:latin typeface="Courier New" panose="02070309020205020404" pitchFamily="49" charset="0"/>
                <a:cs typeface="Courier New" panose="02070309020205020404" pitchFamily="49" charset="0"/>
              </a:rPr>
              <a:t>   3Gi        RWX            </a:t>
            </a:r>
            <a:r>
              <a:rPr lang="en-US" sz="1600" dirty="0" err="1">
                <a:solidFill>
                  <a:schemeClr val="bg1"/>
                </a:solidFill>
                <a:latin typeface="Courier New" panose="02070309020205020404" pitchFamily="49" charset="0"/>
                <a:cs typeface="Courier New" panose="02070309020205020404" pitchFamily="49" charset="0"/>
              </a:rPr>
              <a:t>nfs</a:t>
            </a:r>
            <a:r>
              <a:rPr lang="en-US" sz="1600" dirty="0">
                <a:solidFill>
                  <a:schemeClr val="bg1"/>
                </a:solidFill>
                <a:latin typeface="Courier New" panose="02070309020205020404" pitchFamily="49" charset="0"/>
                <a:cs typeface="Courier New" panose="02070309020205020404" pitchFamily="49" charset="0"/>
              </a:rPr>
              <a:t>            112m</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[root@master1 </a:t>
            </a:r>
            <a:r>
              <a:rPr lang="en-US" dirty="0" err="1">
                <a:solidFill>
                  <a:schemeClr val="bg1"/>
                </a:solidFill>
                <a:latin typeface="Courier New" panose="02070309020205020404" pitchFamily="49" charset="0"/>
                <a:cs typeface="Courier New" panose="02070309020205020404" pitchFamily="49" charset="0"/>
              </a:rPr>
              <a:t>pv</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Name:          task-</a:t>
            </a:r>
            <a:r>
              <a:rPr lang="en-US" dirty="0" err="1">
                <a:solidFill>
                  <a:schemeClr val="bg1"/>
                </a:solidFill>
                <a:latin typeface="Courier New" panose="02070309020205020404" pitchFamily="49" charset="0"/>
                <a:cs typeface="Courier New" panose="02070309020205020404" pitchFamily="49" charset="0"/>
              </a:rPr>
              <a:t>pv</a:t>
            </a:r>
            <a:r>
              <a:rPr lang="en-US" dirty="0">
                <a:solidFill>
                  <a:schemeClr val="bg1"/>
                </a:solidFill>
                <a:latin typeface="Courier New" panose="02070309020205020404" pitchFamily="49" charset="0"/>
                <a:cs typeface="Courier New" panose="02070309020205020404" pitchFamily="49" charset="0"/>
              </a:rPr>
              <a:t>-claim</a:t>
            </a:r>
          </a:p>
          <a:p>
            <a:r>
              <a:rPr lang="en-US" dirty="0">
                <a:solidFill>
                  <a:schemeClr val="bg1"/>
                </a:solidFill>
                <a:latin typeface="Courier New" panose="02070309020205020404" pitchFamily="49" charset="0"/>
                <a:cs typeface="Courier New" panose="02070309020205020404" pitchFamily="49" charset="0"/>
              </a:rPr>
              <a:t>Namespace:     default</a:t>
            </a:r>
          </a:p>
          <a:p>
            <a:r>
              <a:rPr lang="en-US" dirty="0">
                <a:solidFill>
                  <a:schemeClr val="bg1"/>
                </a:solidFill>
                <a:latin typeface="Courier New" panose="02070309020205020404" pitchFamily="49" charset="0"/>
                <a:cs typeface="Courier New" panose="02070309020205020404" pitchFamily="49" charset="0"/>
              </a:rPr>
              <a:t>StorageClass:  </a:t>
            </a:r>
            <a:r>
              <a:rPr lang="en-US" dirty="0" err="1">
                <a:solidFill>
                  <a:schemeClr val="bg1"/>
                </a:solidFill>
                <a:latin typeface="Courier New" panose="02070309020205020404" pitchFamily="49" charset="0"/>
                <a:cs typeface="Courier New" panose="02070309020205020404" pitchFamily="49" charset="0"/>
              </a:rPr>
              <a:t>nfs</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Status:        Bound</a:t>
            </a:r>
          </a:p>
          <a:p>
            <a:r>
              <a:rPr lang="en-US" dirty="0">
                <a:solidFill>
                  <a:schemeClr val="bg1"/>
                </a:solidFill>
                <a:latin typeface="Courier New" panose="02070309020205020404" pitchFamily="49" charset="0"/>
                <a:cs typeface="Courier New" panose="02070309020205020404" pitchFamily="49" charset="0"/>
              </a:rPr>
              <a:t>Volume:        </a:t>
            </a:r>
            <a:r>
              <a:rPr lang="en-US" dirty="0" err="1">
                <a:solidFill>
                  <a:schemeClr val="bg1"/>
                </a:solidFill>
                <a:latin typeface="Courier New" panose="02070309020205020404" pitchFamily="49" charset="0"/>
                <a:cs typeface="Courier New" panose="02070309020205020404" pitchFamily="49" charset="0"/>
              </a:rPr>
              <a:t>nfs-pv</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Labels:        &lt;none&gt;</a:t>
            </a:r>
          </a:p>
          <a:p>
            <a:r>
              <a:rPr lang="en-US" dirty="0">
                <a:solidFill>
                  <a:schemeClr val="bg1"/>
                </a:solidFill>
                <a:latin typeface="Courier New" panose="02070309020205020404" pitchFamily="49" charset="0"/>
                <a:cs typeface="Courier New" panose="02070309020205020404" pitchFamily="49" charset="0"/>
              </a:rPr>
              <a:t>Annotations:   pv.kubernetes.io/bind-completed: yes</a:t>
            </a:r>
          </a:p>
          <a:p>
            <a:r>
              <a:rPr lang="en-US" dirty="0">
                <a:solidFill>
                  <a:schemeClr val="bg1"/>
                </a:solidFill>
                <a:latin typeface="Courier New" panose="02070309020205020404" pitchFamily="49" charset="0"/>
                <a:cs typeface="Courier New" panose="02070309020205020404" pitchFamily="49" charset="0"/>
              </a:rPr>
              <a:t>               pv.kubernetes.io/bound-by-controller: yes</a:t>
            </a:r>
          </a:p>
          <a:p>
            <a:r>
              <a:rPr lang="en-US" dirty="0">
                <a:solidFill>
                  <a:schemeClr val="bg1"/>
                </a:solidFill>
                <a:latin typeface="Courier New" panose="02070309020205020404" pitchFamily="49" charset="0"/>
                <a:cs typeface="Courier New" panose="02070309020205020404" pitchFamily="49" charset="0"/>
              </a:rPr>
              <a:t>Finalizers:    [kubernetes.io/</a:t>
            </a:r>
            <a:r>
              <a:rPr lang="en-US" dirty="0" err="1">
                <a:solidFill>
                  <a:schemeClr val="bg1"/>
                </a:solidFill>
                <a:latin typeface="Courier New" panose="02070309020205020404" pitchFamily="49" charset="0"/>
                <a:cs typeface="Courier New" panose="02070309020205020404" pitchFamily="49" charset="0"/>
              </a:rPr>
              <a:t>pvc</a:t>
            </a:r>
            <a:r>
              <a:rPr lang="en-US" dirty="0">
                <a:solidFill>
                  <a:schemeClr val="bg1"/>
                </a:solidFill>
                <a:latin typeface="Courier New" panose="02070309020205020404" pitchFamily="49" charset="0"/>
                <a:cs typeface="Courier New" panose="02070309020205020404" pitchFamily="49" charset="0"/>
              </a:rPr>
              <a:t>-protection]</a:t>
            </a:r>
          </a:p>
          <a:p>
            <a:r>
              <a:rPr lang="en-US" dirty="0">
                <a:solidFill>
                  <a:schemeClr val="bg1"/>
                </a:solidFill>
                <a:latin typeface="Courier New" panose="02070309020205020404" pitchFamily="49" charset="0"/>
                <a:cs typeface="Courier New" panose="02070309020205020404" pitchFamily="49" charset="0"/>
              </a:rPr>
              <a:t>Capacity:      3Gi</a:t>
            </a:r>
          </a:p>
          <a:p>
            <a:r>
              <a:rPr lang="en-US" dirty="0">
                <a:solidFill>
                  <a:schemeClr val="bg1"/>
                </a:solidFill>
                <a:latin typeface="Courier New" panose="02070309020205020404" pitchFamily="49" charset="0"/>
                <a:cs typeface="Courier New" panose="02070309020205020404" pitchFamily="49" charset="0"/>
              </a:rPr>
              <a:t>Access Modes:  RWX</a:t>
            </a:r>
          </a:p>
          <a:p>
            <a:r>
              <a:rPr lang="en-US" dirty="0" err="1">
                <a:solidFill>
                  <a:schemeClr val="bg1"/>
                </a:solidFill>
                <a:latin typeface="Courier New" panose="02070309020205020404" pitchFamily="49" charset="0"/>
                <a:cs typeface="Courier New" panose="02070309020205020404" pitchFamily="49" charset="0"/>
              </a:rPr>
              <a:t>VolumeMode</a:t>
            </a:r>
            <a:r>
              <a:rPr lang="en-US" dirty="0">
                <a:solidFill>
                  <a:schemeClr val="bg1"/>
                </a:solidFill>
                <a:latin typeface="Courier New" panose="02070309020205020404" pitchFamily="49" charset="0"/>
                <a:cs typeface="Courier New" panose="02070309020205020404" pitchFamily="49" charset="0"/>
              </a:rPr>
              <a:t>:    Filesystem</a:t>
            </a:r>
          </a:p>
          <a:p>
            <a:r>
              <a:rPr lang="en-US" dirty="0">
                <a:solidFill>
                  <a:schemeClr val="bg1"/>
                </a:solidFill>
                <a:latin typeface="Courier New" panose="02070309020205020404" pitchFamily="49" charset="0"/>
                <a:cs typeface="Courier New" panose="02070309020205020404" pitchFamily="49" charset="0"/>
              </a:rPr>
              <a:t>Used By:       </a:t>
            </a:r>
            <a:r>
              <a:rPr lang="en-US" dirty="0" err="1">
                <a:solidFill>
                  <a:schemeClr val="bg1"/>
                </a:solidFill>
                <a:latin typeface="Courier New" panose="02070309020205020404" pitchFamily="49" charset="0"/>
                <a:cs typeface="Courier New" panose="02070309020205020404" pitchFamily="49" charset="0"/>
              </a:rPr>
              <a:t>mypod</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Events:        &lt;none&gt;</a:t>
            </a:r>
          </a:p>
        </p:txBody>
      </p:sp>
      <p:sp>
        <p:nvSpPr>
          <p:cNvPr id="2" name="Rectangle 1">
            <a:extLst>
              <a:ext uri="{FF2B5EF4-FFF2-40B4-BE49-F238E27FC236}">
                <a16:creationId xmlns:a16="http://schemas.microsoft.com/office/drawing/2014/main" id="{36A33B5B-9EEB-A0ED-2E6E-D3E0BD71B0EE}"/>
              </a:ext>
            </a:extLst>
          </p:cNvPr>
          <p:cNvSpPr/>
          <p:nvPr/>
        </p:nvSpPr>
        <p:spPr>
          <a:xfrm>
            <a:off x="2481262" y="38100"/>
            <a:ext cx="2390775"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urier New" panose="02070309020205020404" pitchFamily="49" charset="0"/>
                <a:cs typeface="Courier New" panose="02070309020205020404" pitchFamily="49" charset="0"/>
              </a:rPr>
              <a:t>kubectl get </a:t>
            </a:r>
            <a:r>
              <a:rPr lang="en-US" dirty="0" err="1">
                <a:solidFill>
                  <a:schemeClr val="bg1"/>
                </a:solidFill>
                <a:latin typeface="Courier New" panose="02070309020205020404" pitchFamily="49" charset="0"/>
                <a:cs typeface="Courier New" panose="02070309020205020404" pitchFamily="49" charset="0"/>
              </a:rPr>
              <a:t>pvc</a:t>
            </a:r>
            <a:endParaRPr lang="en-US" dirty="0"/>
          </a:p>
        </p:txBody>
      </p:sp>
      <p:sp>
        <p:nvSpPr>
          <p:cNvPr id="4" name="Rectangle 3">
            <a:extLst>
              <a:ext uri="{FF2B5EF4-FFF2-40B4-BE49-F238E27FC236}">
                <a16:creationId xmlns:a16="http://schemas.microsoft.com/office/drawing/2014/main" id="{56907B24-6C26-3027-8331-1E23FFB1A557}"/>
              </a:ext>
            </a:extLst>
          </p:cNvPr>
          <p:cNvSpPr/>
          <p:nvPr/>
        </p:nvSpPr>
        <p:spPr>
          <a:xfrm>
            <a:off x="2562225" y="1085850"/>
            <a:ext cx="4876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urier New" panose="02070309020205020404" pitchFamily="49" charset="0"/>
                <a:cs typeface="Courier New" panose="02070309020205020404" pitchFamily="49" charset="0"/>
              </a:rPr>
              <a:t>kubectl describe </a:t>
            </a:r>
            <a:r>
              <a:rPr lang="en-US" dirty="0" err="1">
                <a:solidFill>
                  <a:schemeClr val="bg1"/>
                </a:solidFill>
                <a:latin typeface="Courier New" panose="02070309020205020404" pitchFamily="49" charset="0"/>
                <a:cs typeface="Courier New" panose="02070309020205020404" pitchFamily="49" charset="0"/>
              </a:rPr>
              <a:t>pvc</a:t>
            </a:r>
            <a:r>
              <a:rPr lang="en-US" dirty="0">
                <a:solidFill>
                  <a:schemeClr val="bg1"/>
                </a:solidFill>
                <a:latin typeface="Courier New" panose="02070309020205020404" pitchFamily="49" charset="0"/>
                <a:cs typeface="Courier New" panose="02070309020205020404" pitchFamily="49" charset="0"/>
              </a:rPr>
              <a:t>/task-</a:t>
            </a:r>
            <a:r>
              <a:rPr lang="en-US" dirty="0" err="1">
                <a:solidFill>
                  <a:schemeClr val="bg1"/>
                </a:solidFill>
                <a:latin typeface="Courier New" panose="02070309020205020404" pitchFamily="49" charset="0"/>
                <a:cs typeface="Courier New" panose="02070309020205020404" pitchFamily="49" charset="0"/>
              </a:rPr>
              <a:t>pv</a:t>
            </a:r>
            <a:r>
              <a:rPr lang="en-US" dirty="0">
                <a:solidFill>
                  <a:schemeClr val="bg1"/>
                </a:solidFill>
                <a:latin typeface="Courier New" panose="02070309020205020404" pitchFamily="49" charset="0"/>
                <a:cs typeface="Courier New" panose="02070309020205020404" pitchFamily="49" charset="0"/>
              </a:rPr>
              <a:t>-claim</a:t>
            </a:r>
            <a:endParaRPr lang="en-US" dirty="0"/>
          </a:p>
        </p:txBody>
      </p:sp>
      <p:sp>
        <p:nvSpPr>
          <p:cNvPr id="5" name="Rectangle 4">
            <a:extLst>
              <a:ext uri="{FF2B5EF4-FFF2-40B4-BE49-F238E27FC236}">
                <a16:creationId xmlns:a16="http://schemas.microsoft.com/office/drawing/2014/main" id="{45CF2884-E918-14F9-2644-F3D8F527FEA5}"/>
              </a:ext>
            </a:extLst>
          </p:cNvPr>
          <p:cNvSpPr/>
          <p:nvPr/>
        </p:nvSpPr>
        <p:spPr>
          <a:xfrm>
            <a:off x="-1" y="342900"/>
            <a:ext cx="1762125" cy="52387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EE4BB5-CEA6-08CF-AD7D-7D077568942B}"/>
              </a:ext>
            </a:extLst>
          </p:cNvPr>
          <p:cNvSpPr/>
          <p:nvPr/>
        </p:nvSpPr>
        <p:spPr>
          <a:xfrm>
            <a:off x="3190875" y="333375"/>
            <a:ext cx="971550" cy="52387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3CE924-7F6C-4830-C56C-157288038F0C}"/>
              </a:ext>
            </a:extLst>
          </p:cNvPr>
          <p:cNvSpPr/>
          <p:nvPr/>
        </p:nvSpPr>
        <p:spPr>
          <a:xfrm>
            <a:off x="4410074" y="342900"/>
            <a:ext cx="971550" cy="52387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310532-1C2F-D5D1-DD5A-A2288603F360}"/>
              </a:ext>
            </a:extLst>
          </p:cNvPr>
          <p:cNvSpPr/>
          <p:nvPr/>
        </p:nvSpPr>
        <p:spPr>
          <a:xfrm>
            <a:off x="5381623" y="333375"/>
            <a:ext cx="1257301" cy="52387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A03BB1-3D2C-5360-9038-6B2CAED45428}"/>
              </a:ext>
            </a:extLst>
          </p:cNvPr>
          <p:cNvSpPr/>
          <p:nvPr/>
        </p:nvSpPr>
        <p:spPr>
          <a:xfrm>
            <a:off x="6638924" y="333375"/>
            <a:ext cx="1838326" cy="52387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2B67A21-80C2-FF95-3416-B4CCD1E72F02}"/>
              </a:ext>
            </a:extLst>
          </p:cNvPr>
          <p:cNvSpPr/>
          <p:nvPr/>
        </p:nvSpPr>
        <p:spPr>
          <a:xfrm>
            <a:off x="8696325" y="342900"/>
            <a:ext cx="1600200" cy="52387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2A73F0-B116-AE34-4595-B42591D02EC7}"/>
              </a:ext>
            </a:extLst>
          </p:cNvPr>
          <p:cNvSpPr/>
          <p:nvPr/>
        </p:nvSpPr>
        <p:spPr>
          <a:xfrm>
            <a:off x="10296525" y="333375"/>
            <a:ext cx="971550" cy="52387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9AC977-5E7B-62AB-BE72-FC832F3F0052}"/>
              </a:ext>
            </a:extLst>
          </p:cNvPr>
          <p:cNvSpPr/>
          <p:nvPr/>
        </p:nvSpPr>
        <p:spPr>
          <a:xfrm>
            <a:off x="0" y="1611868"/>
            <a:ext cx="3257550" cy="30480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20D6CC-CB44-91B9-319D-178D1469F481}"/>
              </a:ext>
            </a:extLst>
          </p:cNvPr>
          <p:cNvSpPr/>
          <p:nvPr/>
        </p:nvSpPr>
        <p:spPr>
          <a:xfrm>
            <a:off x="0" y="2765939"/>
            <a:ext cx="3257550" cy="30480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1E455B-72F7-2D27-7A6A-CEDA8645532A}"/>
              </a:ext>
            </a:extLst>
          </p:cNvPr>
          <p:cNvSpPr/>
          <p:nvPr/>
        </p:nvSpPr>
        <p:spPr>
          <a:xfrm>
            <a:off x="-2" y="3070740"/>
            <a:ext cx="7848601" cy="52387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C11BC8-FB5A-EC05-0A81-F19FD7D6E50E}"/>
              </a:ext>
            </a:extLst>
          </p:cNvPr>
          <p:cNvSpPr/>
          <p:nvPr/>
        </p:nvSpPr>
        <p:spPr>
          <a:xfrm>
            <a:off x="23812" y="4675226"/>
            <a:ext cx="2976563" cy="30480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59E14FA-ED6A-10DE-1EA3-4A1643FFD4BB}"/>
              </a:ext>
            </a:extLst>
          </p:cNvPr>
          <p:cNvSpPr/>
          <p:nvPr/>
        </p:nvSpPr>
        <p:spPr>
          <a:xfrm>
            <a:off x="23812" y="4941331"/>
            <a:ext cx="2976563" cy="30480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with Corners Rounded 16">
            <a:extLst>
              <a:ext uri="{FF2B5EF4-FFF2-40B4-BE49-F238E27FC236}">
                <a16:creationId xmlns:a16="http://schemas.microsoft.com/office/drawing/2014/main" id="{CCDDCE25-7056-907F-22DC-F8C1B434FB7A}"/>
              </a:ext>
            </a:extLst>
          </p:cNvPr>
          <p:cNvSpPr/>
          <p:nvPr/>
        </p:nvSpPr>
        <p:spPr>
          <a:xfrm>
            <a:off x="4872037" y="1390650"/>
            <a:ext cx="7319963" cy="1594365"/>
          </a:xfrm>
          <a:prstGeom prst="wedgeRoundRectCallout">
            <a:avLst>
              <a:gd name="adj1" fmla="val -63456"/>
              <a:gd name="adj2" fmla="val -844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Bound:   The PVC is bound to a PV.</a:t>
            </a:r>
          </a:p>
          <a:p>
            <a:r>
              <a:rPr lang="en-US" dirty="0"/>
              <a:t>Pending: The PVC can not bind to a PV. </a:t>
            </a:r>
          </a:p>
          <a:p>
            <a:r>
              <a:rPr lang="en-US" dirty="0"/>
              <a:t>          - Could be requested higher storage request than the PV capacity?</a:t>
            </a:r>
          </a:p>
          <a:p>
            <a:r>
              <a:rPr lang="en-US" dirty="0"/>
              <a:t>         - PV </a:t>
            </a:r>
            <a:r>
              <a:rPr lang="en-US" dirty="0" err="1"/>
              <a:t>accessMode</a:t>
            </a:r>
            <a:r>
              <a:rPr lang="en-US" dirty="0"/>
              <a:t> is not matched with PVC?</a:t>
            </a:r>
          </a:p>
        </p:txBody>
      </p:sp>
    </p:spTree>
    <p:extLst>
      <p:ext uri="{BB962C8B-B14F-4D97-AF65-F5344CB8AC3E}">
        <p14:creationId xmlns:p14="http://schemas.microsoft.com/office/powerpoint/2010/main" val="226309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iterate type="lt">
                                    <p:tmPct val="10000"/>
                                  </p:iterate>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1000"/>
                                        <p:tgtEl>
                                          <p:spTgt spid="2">
                                            <p:txEl>
                                              <p:pRg st="0" end="0"/>
                                            </p:txEl>
                                          </p:spTgt>
                                        </p:tgtEl>
                                      </p:cBhvr>
                                    </p:animEffect>
                                  </p:childTnLst>
                                </p:cTn>
                              </p:par>
                            </p:childTnLst>
                          </p:cTn>
                        </p:par>
                        <p:par>
                          <p:cTn id="11" fill="hold">
                            <p:stCondLst>
                              <p:cond delay="2200"/>
                            </p:stCondLst>
                            <p:childTnLst>
                              <p:par>
                                <p:cTn id="12" presetID="1" presetClass="entr" presetSubtype="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2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heel(1)">
                                      <p:cBhvr>
                                        <p:cTn id="25" dur="2000"/>
                                        <p:tgtEl>
                                          <p:spTgt spid="6"/>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heel(1)">
                                      <p:cBhvr>
                                        <p:cTn id="38" dur="2000"/>
                                        <p:tgtEl>
                                          <p:spTgt spid="7"/>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1)">
                                      <p:cBhvr>
                                        <p:cTn id="47" dur="2000"/>
                                        <p:tgtEl>
                                          <p:spTgt spid="8"/>
                                        </p:tgtEl>
                                      </p:cBhvr>
                                    </p:animEffect>
                                  </p:childTnLst>
                                </p:cTn>
                              </p:par>
                              <p:par>
                                <p:cTn id="48" presetID="1" presetClass="exit" presetSubtype="0" fill="hold" grpId="1" nodeType="withEffect">
                                  <p:stCondLst>
                                    <p:cond delay="0"/>
                                  </p:stCondLst>
                                  <p:childTnLst>
                                    <p:set>
                                      <p:cBhvr>
                                        <p:cTn id="49" dur="1" fill="hold">
                                          <p:stCondLst>
                                            <p:cond delay="0"/>
                                          </p:stCondLst>
                                        </p:cTn>
                                        <p:tgtEl>
                                          <p:spTgt spid="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heel(1)">
                                      <p:cBhvr>
                                        <p:cTn id="54" dur="2000"/>
                                        <p:tgtEl>
                                          <p:spTgt spid="9"/>
                                        </p:tgtEl>
                                      </p:cBhvr>
                                    </p:animEffect>
                                  </p:childTnLst>
                                </p:cTn>
                              </p:par>
                              <p:par>
                                <p:cTn id="55" presetID="1" presetClass="exit" presetSubtype="0" fill="hold" grpId="1" nodeType="withEffect">
                                  <p:stCondLst>
                                    <p:cond delay="0"/>
                                  </p:stCondLst>
                                  <p:childTnLst>
                                    <p:set>
                                      <p:cBhvr>
                                        <p:cTn id="56" dur="1" fill="hold">
                                          <p:stCondLst>
                                            <p:cond delay="0"/>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heel(1)">
                                      <p:cBhvr>
                                        <p:cTn id="61" dur="2000"/>
                                        <p:tgtEl>
                                          <p:spTgt spid="10"/>
                                        </p:tgtEl>
                                      </p:cBhvr>
                                    </p:animEffect>
                                  </p:childTnLst>
                                </p:cTn>
                              </p:par>
                              <p:par>
                                <p:cTn id="62" presetID="1" presetClass="exit" presetSubtype="0" fill="hold" grpId="1"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grpId="0"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heel(1)">
                                      <p:cBhvr>
                                        <p:cTn id="68" dur="2000"/>
                                        <p:tgtEl>
                                          <p:spTgt spid="11"/>
                                        </p:tgtEl>
                                      </p:cBhvr>
                                    </p:animEffect>
                                  </p:childTnLst>
                                </p:cTn>
                              </p:par>
                              <p:par>
                                <p:cTn id="69" presetID="1" presetClass="exit" presetSubtype="0" fill="hold" grpId="1" nodeType="withEffect">
                                  <p:stCondLst>
                                    <p:cond delay="0"/>
                                  </p:stCondLst>
                                  <p:childTnLst>
                                    <p:set>
                                      <p:cBhvr>
                                        <p:cTn id="70" dur="1" fill="hold">
                                          <p:stCondLst>
                                            <p:cond delay="0"/>
                                          </p:stCondLst>
                                        </p:cTn>
                                        <p:tgtEl>
                                          <p:spTgt spid="1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11"/>
                                        </p:tgtEl>
                                        <p:attrNameLst>
                                          <p:attrName>style.visibility</p:attrName>
                                        </p:attrNameLst>
                                      </p:cBhvr>
                                      <p:to>
                                        <p:strVal val="hidden"/>
                                      </p:to>
                                    </p:set>
                                  </p:childTnLst>
                                </p:cTn>
                              </p:par>
                            </p:childTnLst>
                          </p:cTn>
                        </p:par>
                        <p:par>
                          <p:cTn id="77" fill="hold">
                            <p:stCondLst>
                              <p:cond delay="0"/>
                            </p:stCondLst>
                            <p:childTnLst>
                              <p:par>
                                <p:cTn id="78" presetID="22" presetClass="entr" presetSubtype="8" fill="hold" grpId="0" nodeType="afterEffect">
                                  <p:stCondLst>
                                    <p:cond delay="0"/>
                                  </p:stCondLst>
                                  <p:iterate type="lt">
                                    <p:tmPct val="10000"/>
                                  </p:iterate>
                                  <p:childTnLst>
                                    <p:set>
                                      <p:cBhvr>
                                        <p:cTn id="79" dur="1" fill="hold">
                                          <p:stCondLst>
                                            <p:cond delay="0"/>
                                          </p:stCondLst>
                                        </p:cTn>
                                        <p:tgtEl>
                                          <p:spTgt spid="4"/>
                                        </p:tgtEl>
                                        <p:attrNameLst>
                                          <p:attrName>style.visibility</p:attrName>
                                        </p:attrNameLst>
                                      </p:cBhvr>
                                      <p:to>
                                        <p:strVal val="visible"/>
                                      </p:to>
                                    </p:set>
                                    <p:animEffect transition="in" filter="wipe(left)">
                                      <p:cBhvr>
                                        <p:cTn id="80" dur="1000"/>
                                        <p:tgtEl>
                                          <p:spTgt spid="4"/>
                                        </p:tgtEl>
                                      </p:cBhvr>
                                    </p:animEffect>
                                  </p:childTnLst>
                                </p:cTn>
                              </p:par>
                            </p:childTnLst>
                          </p:cTn>
                        </p:par>
                        <p:par>
                          <p:cTn id="81" fill="hold">
                            <p:stCondLst>
                              <p:cond delay="4100"/>
                            </p:stCondLst>
                            <p:childTnLst>
                              <p:par>
                                <p:cTn id="82" presetID="1" presetClass="entr" presetSubtype="0" fill="hold" nodeType="afterEffect">
                                  <p:stCondLst>
                                    <p:cond delay="0"/>
                                  </p:stCondLst>
                                  <p:childTnLst>
                                    <p:set>
                                      <p:cBhvr>
                                        <p:cTn id="83" dur="1" fill="hold">
                                          <p:stCondLst>
                                            <p:cond delay="0"/>
                                          </p:stCondLst>
                                        </p:cTn>
                                        <p:tgtEl>
                                          <p:spTgt spid="3">
                                            <p:txEl>
                                              <p:pRg st="5" end="5"/>
                                            </p:txEl>
                                          </p:spTgt>
                                        </p:tgtEl>
                                        <p:attrNameLst>
                                          <p:attrName>style.visibility</p:attrName>
                                        </p:attrNameLst>
                                      </p:cBhvr>
                                      <p:to>
                                        <p:strVal val="visible"/>
                                      </p:to>
                                    </p:set>
                                  </p:childTnLst>
                                </p:cTn>
                              </p:par>
                            </p:childTnLst>
                          </p:cTn>
                        </p:par>
                        <p:par>
                          <p:cTn id="84" fill="hold">
                            <p:stCondLst>
                              <p:cond delay="4100"/>
                            </p:stCondLst>
                            <p:childTnLst>
                              <p:par>
                                <p:cTn id="85" presetID="1" presetClass="entr" presetSubtype="0" fill="hold" nodeType="afterEffect">
                                  <p:stCondLst>
                                    <p:cond delay="0"/>
                                  </p:stCondLst>
                                  <p:childTnLst>
                                    <p:set>
                                      <p:cBhvr>
                                        <p:cTn id="86" dur="1" fill="hold">
                                          <p:stCondLst>
                                            <p:cond delay="0"/>
                                          </p:stCondLst>
                                        </p:cTn>
                                        <p:tgtEl>
                                          <p:spTgt spid="3">
                                            <p:txEl>
                                              <p:pRg st="6" end="6"/>
                                            </p:txEl>
                                          </p:spTgt>
                                        </p:tgtEl>
                                        <p:attrNameLst>
                                          <p:attrName>style.visibility</p:attrName>
                                        </p:attrNameLst>
                                      </p:cBhvr>
                                      <p:to>
                                        <p:strVal val="visible"/>
                                      </p:to>
                                    </p:set>
                                  </p:childTnLst>
                                </p:cTn>
                              </p:par>
                            </p:childTnLst>
                          </p:cTn>
                        </p:par>
                        <p:par>
                          <p:cTn id="87" fill="hold">
                            <p:stCondLst>
                              <p:cond delay="4100"/>
                            </p:stCondLst>
                            <p:childTnLst>
                              <p:par>
                                <p:cTn id="88" presetID="1" presetClass="entr" presetSubtype="0" fill="hold" nodeType="after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childTnLst>
                                </p:cTn>
                              </p:par>
                            </p:childTnLst>
                          </p:cTn>
                        </p:par>
                        <p:par>
                          <p:cTn id="90" fill="hold">
                            <p:stCondLst>
                              <p:cond delay="4100"/>
                            </p:stCondLst>
                            <p:childTnLst>
                              <p:par>
                                <p:cTn id="91" presetID="1" presetClass="entr" presetSubtype="0" fill="hold" nodeType="after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childTnLst>
                          </p:cTn>
                        </p:par>
                        <p:par>
                          <p:cTn id="93" fill="hold">
                            <p:stCondLst>
                              <p:cond delay="4100"/>
                            </p:stCondLst>
                            <p:childTnLst>
                              <p:par>
                                <p:cTn id="94" presetID="1" presetClass="entr" presetSubtype="0" fill="hold" nodeType="afterEffect">
                                  <p:stCondLst>
                                    <p:cond delay="0"/>
                                  </p:stCondLst>
                                  <p:childTnLst>
                                    <p:set>
                                      <p:cBhvr>
                                        <p:cTn id="95" dur="1" fill="hold">
                                          <p:stCondLst>
                                            <p:cond delay="0"/>
                                          </p:stCondLst>
                                        </p:cTn>
                                        <p:tgtEl>
                                          <p:spTgt spid="3">
                                            <p:txEl>
                                              <p:pRg st="9" end="9"/>
                                            </p:txEl>
                                          </p:spTgt>
                                        </p:tgtEl>
                                        <p:attrNameLst>
                                          <p:attrName>style.visibility</p:attrName>
                                        </p:attrNameLst>
                                      </p:cBhvr>
                                      <p:to>
                                        <p:strVal val="visible"/>
                                      </p:to>
                                    </p:set>
                                  </p:childTnLst>
                                </p:cTn>
                              </p:par>
                            </p:childTnLst>
                          </p:cTn>
                        </p:par>
                        <p:par>
                          <p:cTn id="96" fill="hold">
                            <p:stCondLst>
                              <p:cond delay="4100"/>
                            </p:stCondLst>
                            <p:childTnLst>
                              <p:par>
                                <p:cTn id="97" presetID="1" presetClass="entr" presetSubtype="0" fill="hold" nodeType="afterEffect">
                                  <p:stCondLst>
                                    <p:cond delay="0"/>
                                  </p:stCondLst>
                                  <p:childTnLst>
                                    <p:set>
                                      <p:cBhvr>
                                        <p:cTn id="98" dur="1" fill="hold">
                                          <p:stCondLst>
                                            <p:cond delay="0"/>
                                          </p:stCondLst>
                                        </p:cTn>
                                        <p:tgtEl>
                                          <p:spTgt spid="3">
                                            <p:txEl>
                                              <p:pRg st="10" end="10"/>
                                            </p:txEl>
                                          </p:spTgt>
                                        </p:tgtEl>
                                        <p:attrNameLst>
                                          <p:attrName>style.visibility</p:attrName>
                                        </p:attrNameLst>
                                      </p:cBhvr>
                                      <p:to>
                                        <p:strVal val="visible"/>
                                      </p:to>
                                    </p:set>
                                  </p:childTnLst>
                                </p:cTn>
                              </p:par>
                            </p:childTnLst>
                          </p:cTn>
                        </p:par>
                        <p:par>
                          <p:cTn id="99" fill="hold">
                            <p:stCondLst>
                              <p:cond delay="4100"/>
                            </p:stCondLst>
                            <p:childTnLst>
                              <p:par>
                                <p:cTn id="100" presetID="1" presetClass="entr" presetSubtype="0" fill="hold" nodeType="afterEffect">
                                  <p:stCondLst>
                                    <p:cond delay="0"/>
                                  </p:stCondLst>
                                  <p:childTnLst>
                                    <p:set>
                                      <p:cBhvr>
                                        <p:cTn id="101" dur="1" fill="hold">
                                          <p:stCondLst>
                                            <p:cond delay="0"/>
                                          </p:stCondLst>
                                        </p:cTn>
                                        <p:tgtEl>
                                          <p:spTgt spid="3">
                                            <p:txEl>
                                              <p:pRg st="11" end="11"/>
                                            </p:txEl>
                                          </p:spTgt>
                                        </p:tgtEl>
                                        <p:attrNameLst>
                                          <p:attrName>style.visibility</p:attrName>
                                        </p:attrNameLst>
                                      </p:cBhvr>
                                      <p:to>
                                        <p:strVal val="visible"/>
                                      </p:to>
                                    </p:set>
                                  </p:childTnLst>
                                </p:cTn>
                              </p:par>
                            </p:childTnLst>
                          </p:cTn>
                        </p:par>
                        <p:par>
                          <p:cTn id="102" fill="hold">
                            <p:stCondLst>
                              <p:cond delay="4100"/>
                            </p:stCondLst>
                            <p:childTnLst>
                              <p:par>
                                <p:cTn id="103" presetID="1" presetClass="entr" presetSubtype="0" fill="hold" nodeType="afterEffect">
                                  <p:stCondLst>
                                    <p:cond delay="0"/>
                                  </p:stCondLst>
                                  <p:childTnLst>
                                    <p:set>
                                      <p:cBhvr>
                                        <p:cTn id="104" dur="1" fill="hold">
                                          <p:stCondLst>
                                            <p:cond delay="0"/>
                                          </p:stCondLst>
                                        </p:cTn>
                                        <p:tgtEl>
                                          <p:spTgt spid="3">
                                            <p:txEl>
                                              <p:pRg st="12" end="12"/>
                                            </p:txEl>
                                          </p:spTgt>
                                        </p:tgtEl>
                                        <p:attrNameLst>
                                          <p:attrName>style.visibility</p:attrName>
                                        </p:attrNameLst>
                                      </p:cBhvr>
                                      <p:to>
                                        <p:strVal val="visible"/>
                                      </p:to>
                                    </p:set>
                                  </p:childTnLst>
                                </p:cTn>
                              </p:par>
                            </p:childTnLst>
                          </p:cTn>
                        </p:par>
                        <p:par>
                          <p:cTn id="105" fill="hold">
                            <p:stCondLst>
                              <p:cond delay="4100"/>
                            </p:stCondLst>
                            <p:childTnLst>
                              <p:par>
                                <p:cTn id="106" presetID="1" presetClass="entr" presetSubtype="0" fill="hold" nodeType="afterEffect">
                                  <p:stCondLst>
                                    <p:cond delay="0"/>
                                  </p:stCondLst>
                                  <p:childTnLst>
                                    <p:set>
                                      <p:cBhvr>
                                        <p:cTn id="107" dur="1" fill="hold">
                                          <p:stCondLst>
                                            <p:cond delay="0"/>
                                          </p:stCondLst>
                                        </p:cTn>
                                        <p:tgtEl>
                                          <p:spTgt spid="3">
                                            <p:txEl>
                                              <p:pRg st="13" end="13"/>
                                            </p:txEl>
                                          </p:spTgt>
                                        </p:tgtEl>
                                        <p:attrNameLst>
                                          <p:attrName>style.visibility</p:attrName>
                                        </p:attrNameLst>
                                      </p:cBhvr>
                                      <p:to>
                                        <p:strVal val="visible"/>
                                      </p:to>
                                    </p:set>
                                  </p:childTnLst>
                                </p:cTn>
                              </p:par>
                            </p:childTnLst>
                          </p:cTn>
                        </p:par>
                        <p:par>
                          <p:cTn id="108" fill="hold">
                            <p:stCondLst>
                              <p:cond delay="4100"/>
                            </p:stCondLst>
                            <p:childTnLst>
                              <p:par>
                                <p:cTn id="109" presetID="1" presetClass="entr" presetSubtype="0" fill="hold" nodeType="afterEffect">
                                  <p:stCondLst>
                                    <p:cond delay="0"/>
                                  </p:stCondLst>
                                  <p:childTnLst>
                                    <p:set>
                                      <p:cBhvr>
                                        <p:cTn id="110" dur="1" fill="hold">
                                          <p:stCondLst>
                                            <p:cond delay="0"/>
                                          </p:stCondLst>
                                        </p:cTn>
                                        <p:tgtEl>
                                          <p:spTgt spid="3">
                                            <p:txEl>
                                              <p:pRg st="14" end="14"/>
                                            </p:txEl>
                                          </p:spTgt>
                                        </p:tgtEl>
                                        <p:attrNameLst>
                                          <p:attrName>style.visibility</p:attrName>
                                        </p:attrNameLst>
                                      </p:cBhvr>
                                      <p:to>
                                        <p:strVal val="visible"/>
                                      </p:to>
                                    </p:set>
                                  </p:childTnLst>
                                </p:cTn>
                              </p:par>
                            </p:childTnLst>
                          </p:cTn>
                        </p:par>
                        <p:par>
                          <p:cTn id="111" fill="hold">
                            <p:stCondLst>
                              <p:cond delay="4100"/>
                            </p:stCondLst>
                            <p:childTnLst>
                              <p:par>
                                <p:cTn id="112" presetID="1" presetClass="entr" presetSubtype="0" fill="hold" nodeType="afterEffect">
                                  <p:stCondLst>
                                    <p:cond delay="0"/>
                                  </p:stCondLst>
                                  <p:childTnLst>
                                    <p:set>
                                      <p:cBhvr>
                                        <p:cTn id="113" dur="1" fill="hold">
                                          <p:stCondLst>
                                            <p:cond delay="0"/>
                                          </p:stCondLst>
                                        </p:cTn>
                                        <p:tgtEl>
                                          <p:spTgt spid="3">
                                            <p:txEl>
                                              <p:pRg st="15" end="15"/>
                                            </p:txEl>
                                          </p:spTgt>
                                        </p:tgtEl>
                                        <p:attrNameLst>
                                          <p:attrName>style.visibility</p:attrName>
                                        </p:attrNameLst>
                                      </p:cBhvr>
                                      <p:to>
                                        <p:strVal val="visible"/>
                                      </p:to>
                                    </p:set>
                                  </p:childTnLst>
                                </p:cTn>
                              </p:par>
                            </p:childTnLst>
                          </p:cTn>
                        </p:par>
                        <p:par>
                          <p:cTn id="114" fill="hold">
                            <p:stCondLst>
                              <p:cond delay="4100"/>
                            </p:stCondLst>
                            <p:childTnLst>
                              <p:par>
                                <p:cTn id="115" presetID="1" presetClass="entr" presetSubtype="0" fill="hold" nodeType="afterEffect">
                                  <p:stCondLst>
                                    <p:cond delay="0"/>
                                  </p:stCondLst>
                                  <p:childTnLst>
                                    <p:set>
                                      <p:cBhvr>
                                        <p:cTn id="116" dur="1" fill="hold">
                                          <p:stCondLst>
                                            <p:cond delay="0"/>
                                          </p:stCondLst>
                                        </p:cTn>
                                        <p:tgtEl>
                                          <p:spTgt spid="3">
                                            <p:txEl>
                                              <p:pRg st="16" end="16"/>
                                            </p:txEl>
                                          </p:spTgt>
                                        </p:tgtEl>
                                        <p:attrNameLst>
                                          <p:attrName>style.visibility</p:attrName>
                                        </p:attrNameLst>
                                      </p:cBhvr>
                                      <p:to>
                                        <p:strVal val="visible"/>
                                      </p:to>
                                    </p:set>
                                  </p:childTnLst>
                                </p:cTn>
                              </p:par>
                            </p:childTnLst>
                          </p:cTn>
                        </p:par>
                        <p:par>
                          <p:cTn id="117" fill="hold">
                            <p:stCondLst>
                              <p:cond delay="4100"/>
                            </p:stCondLst>
                            <p:childTnLst>
                              <p:par>
                                <p:cTn id="118" presetID="1" presetClass="entr" presetSubtype="0" fill="hold" nodeType="afterEffect">
                                  <p:stCondLst>
                                    <p:cond delay="0"/>
                                  </p:stCondLst>
                                  <p:childTnLst>
                                    <p:set>
                                      <p:cBhvr>
                                        <p:cTn id="119" dur="1" fill="hold">
                                          <p:stCondLst>
                                            <p:cond delay="0"/>
                                          </p:stCondLst>
                                        </p:cTn>
                                        <p:tgtEl>
                                          <p:spTgt spid="3">
                                            <p:txEl>
                                              <p:pRg st="17" end="17"/>
                                            </p:txEl>
                                          </p:spTgt>
                                        </p:tgtEl>
                                        <p:attrNameLst>
                                          <p:attrName>style.visibility</p:attrName>
                                        </p:attrNameLst>
                                      </p:cBhvr>
                                      <p:to>
                                        <p:strVal val="visible"/>
                                      </p:to>
                                    </p:set>
                                  </p:childTnLst>
                                </p:cTn>
                              </p:par>
                            </p:childTnLst>
                          </p:cTn>
                        </p:par>
                        <p:par>
                          <p:cTn id="120" fill="hold">
                            <p:stCondLst>
                              <p:cond delay="4100"/>
                            </p:stCondLst>
                            <p:childTnLst>
                              <p:par>
                                <p:cTn id="121" presetID="1" presetClass="entr" presetSubtype="0" fill="hold" nodeType="afterEffect">
                                  <p:stCondLst>
                                    <p:cond delay="0"/>
                                  </p:stCondLst>
                                  <p:childTnLst>
                                    <p:set>
                                      <p:cBhvr>
                                        <p:cTn id="12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1" presetClass="entr" presetSubtype="1" fill="hold" grpId="0" nodeType="clickEffect">
                                  <p:stCondLst>
                                    <p:cond delay="0"/>
                                  </p:stCondLst>
                                  <p:childTnLst>
                                    <p:set>
                                      <p:cBhvr>
                                        <p:cTn id="126" dur="1" fill="hold">
                                          <p:stCondLst>
                                            <p:cond delay="0"/>
                                          </p:stCondLst>
                                        </p:cTn>
                                        <p:tgtEl>
                                          <p:spTgt spid="12"/>
                                        </p:tgtEl>
                                        <p:attrNameLst>
                                          <p:attrName>style.visibility</p:attrName>
                                        </p:attrNameLst>
                                      </p:cBhvr>
                                      <p:to>
                                        <p:strVal val="visible"/>
                                      </p:to>
                                    </p:set>
                                    <p:animEffect transition="in" filter="wheel(1)">
                                      <p:cBhvr>
                                        <p:cTn id="127" dur="2000"/>
                                        <p:tgtEl>
                                          <p:spTgt spid="12"/>
                                        </p:tgtEl>
                                      </p:cBhvr>
                                    </p:animEffect>
                                  </p:childTnLst>
                                </p:cTn>
                              </p:par>
                            </p:childTnLst>
                          </p:cTn>
                        </p:par>
                      </p:childTnLst>
                    </p:cTn>
                  </p:par>
                  <p:par>
                    <p:cTn id="128" fill="hold">
                      <p:stCondLst>
                        <p:cond delay="indefinite"/>
                      </p:stCondLst>
                      <p:childTnLst>
                        <p:par>
                          <p:cTn id="129" fill="hold">
                            <p:stCondLst>
                              <p:cond delay="0"/>
                            </p:stCondLst>
                            <p:childTnLst>
                              <p:par>
                                <p:cTn id="130" presetID="21" presetClass="entr" presetSubtype="1" fill="hold" grpId="0" nodeType="clickEffect">
                                  <p:stCondLst>
                                    <p:cond delay="0"/>
                                  </p:stCondLst>
                                  <p:childTnLst>
                                    <p:set>
                                      <p:cBhvr>
                                        <p:cTn id="131" dur="1" fill="hold">
                                          <p:stCondLst>
                                            <p:cond delay="0"/>
                                          </p:stCondLst>
                                        </p:cTn>
                                        <p:tgtEl>
                                          <p:spTgt spid="13"/>
                                        </p:tgtEl>
                                        <p:attrNameLst>
                                          <p:attrName>style.visibility</p:attrName>
                                        </p:attrNameLst>
                                      </p:cBhvr>
                                      <p:to>
                                        <p:strVal val="visible"/>
                                      </p:to>
                                    </p:set>
                                    <p:animEffect transition="in" filter="wheel(1)">
                                      <p:cBhvr>
                                        <p:cTn id="132" dur="2000"/>
                                        <p:tgtEl>
                                          <p:spTgt spid="13"/>
                                        </p:tgtEl>
                                      </p:cBhvr>
                                    </p:animEffect>
                                  </p:childTnLst>
                                </p:cTn>
                              </p:par>
                              <p:par>
                                <p:cTn id="133" presetID="1" presetClass="exit" presetSubtype="0" fill="hold" grpId="1" nodeType="withEffect">
                                  <p:stCondLst>
                                    <p:cond delay="0"/>
                                  </p:stCondLst>
                                  <p:childTnLst>
                                    <p:set>
                                      <p:cBhvr>
                                        <p:cTn id="134" dur="1" fill="hold">
                                          <p:stCondLst>
                                            <p:cond delay="0"/>
                                          </p:stCondLst>
                                        </p:cTn>
                                        <p:tgtEl>
                                          <p:spTgt spid="12"/>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1" presetClass="entr" presetSubtype="1" fill="hold" grpId="0" nodeType="clickEffect">
                                  <p:stCondLst>
                                    <p:cond delay="0"/>
                                  </p:stCondLst>
                                  <p:childTnLst>
                                    <p:set>
                                      <p:cBhvr>
                                        <p:cTn id="138" dur="1" fill="hold">
                                          <p:stCondLst>
                                            <p:cond delay="0"/>
                                          </p:stCondLst>
                                        </p:cTn>
                                        <p:tgtEl>
                                          <p:spTgt spid="14"/>
                                        </p:tgtEl>
                                        <p:attrNameLst>
                                          <p:attrName>style.visibility</p:attrName>
                                        </p:attrNameLst>
                                      </p:cBhvr>
                                      <p:to>
                                        <p:strVal val="visible"/>
                                      </p:to>
                                    </p:set>
                                    <p:animEffect transition="in" filter="wheel(1)">
                                      <p:cBhvr>
                                        <p:cTn id="139" dur="2000"/>
                                        <p:tgtEl>
                                          <p:spTgt spid="14"/>
                                        </p:tgtEl>
                                      </p:cBhvr>
                                    </p:animEffect>
                                  </p:childTnLst>
                                </p:cTn>
                              </p:par>
                              <p:par>
                                <p:cTn id="140" presetID="1" presetClass="exit" presetSubtype="0" fill="hold" grpId="1" nodeType="withEffect">
                                  <p:stCondLst>
                                    <p:cond delay="0"/>
                                  </p:stCondLst>
                                  <p:childTnLst>
                                    <p:set>
                                      <p:cBhvr>
                                        <p:cTn id="141" dur="1" fill="hold">
                                          <p:stCondLst>
                                            <p:cond delay="0"/>
                                          </p:stCondLst>
                                        </p:cTn>
                                        <p:tgtEl>
                                          <p:spTgt spid="13"/>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21" presetClass="entr" presetSubtype="1" fill="hold" grpId="0" nodeType="clickEffect">
                                  <p:stCondLst>
                                    <p:cond delay="0"/>
                                  </p:stCondLst>
                                  <p:childTnLst>
                                    <p:set>
                                      <p:cBhvr>
                                        <p:cTn id="145" dur="1" fill="hold">
                                          <p:stCondLst>
                                            <p:cond delay="0"/>
                                          </p:stCondLst>
                                        </p:cTn>
                                        <p:tgtEl>
                                          <p:spTgt spid="15"/>
                                        </p:tgtEl>
                                        <p:attrNameLst>
                                          <p:attrName>style.visibility</p:attrName>
                                        </p:attrNameLst>
                                      </p:cBhvr>
                                      <p:to>
                                        <p:strVal val="visible"/>
                                      </p:to>
                                    </p:set>
                                    <p:animEffect transition="in" filter="wheel(1)">
                                      <p:cBhvr>
                                        <p:cTn id="146" dur="2000"/>
                                        <p:tgtEl>
                                          <p:spTgt spid="15"/>
                                        </p:tgtEl>
                                      </p:cBhvr>
                                    </p:animEffect>
                                  </p:childTnLst>
                                </p:cTn>
                              </p:par>
                              <p:par>
                                <p:cTn id="147" presetID="1" presetClass="exit" presetSubtype="0" fill="hold" grpId="1" nodeType="withEffect">
                                  <p:stCondLst>
                                    <p:cond delay="0"/>
                                  </p:stCondLst>
                                  <p:childTnLst>
                                    <p:set>
                                      <p:cBhvr>
                                        <p:cTn id="148" dur="1" fill="hold">
                                          <p:stCondLst>
                                            <p:cond delay="0"/>
                                          </p:stCondLst>
                                        </p:cTn>
                                        <p:tgtEl>
                                          <p:spTgt spid="14"/>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1" presetClass="entr" presetSubtype="1" fill="hold" grpId="0" nodeType="clickEffect">
                                  <p:stCondLst>
                                    <p:cond delay="0"/>
                                  </p:stCondLst>
                                  <p:childTnLst>
                                    <p:set>
                                      <p:cBhvr>
                                        <p:cTn id="152" dur="1" fill="hold">
                                          <p:stCondLst>
                                            <p:cond delay="0"/>
                                          </p:stCondLst>
                                        </p:cTn>
                                        <p:tgtEl>
                                          <p:spTgt spid="16"/>
                                        </p:tgtEl>
                                        <p:attrNameLst>
                                          <p:attrName>style.visibility</p:attrName>
                                        </p:attrNameLst>
                                      </p:cBhvr>
                                      <p:to>
                                        <p:strVal val="visible"/>
                                      </p:to>
                                    </p:set>
                                    <p:animEffect transition="in" filter="wheel(1)">
                                      <p:cBhvr>
                                        <p:cTn id="153" dur="2000"/>
                                        <p:tgtEl>
                                          <p:spTgt spid="16"/>
                                        </p:tgtEl>
                                      </p:cBhvr>
                                    </p:animEffect>
                                  </p:childTnLst>
                                </p:cTn>
                              </p:par>
                              <p:par>
                                <p:cTn id="154" presetID="1" presetClass="exit" presetSubtype="0" fill="hold" grpId="1" nodeType="withEffect">
                                  <p:stCondLst>
                                    <p:cond delay="0"/>
                                  </p:stCondLst>
                                  <p:childTnLst>
                                    <p:set>
                                      <p:cBhvr>
                                        <p:cTn id="155"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7"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F71607-9854-1EB2-F26A-7D6457C15DE0}"/>
              </a:ext>
            </a:extLst>
          </p:cNvPr>
          <p:cNvSpPr txBox="1"/>
          <p:nvPr/>
        </p:nvSpPr>
        <p:spPr>
          <a:xfrm>
            <a:off x="0" y="166568"/>
            <a:ext cx="12192000" cy="5878532"/>
          </a:xfrm>
          <a:prstGeom prst="rect">
            <a:avLst/>
          </a:prstGeom>
          <a:noFill/>
        </p:spPr>
        <p:txBody>
          <a:bodyPr wrap="square">
            <a:spAutoFit/>
          </a:bodyPr>
          <a:lstStyle/>
          <a:p>
            <a:r>
              <a:rPr lang="en-US" sz="1400" dirty="0">
                <a:solidFill>
                  <a:schemeClr val="bg1"/>
                </a:solidFill>
                <a:latin typeface="Courier New" panose="02070309020205020404" pitchFamily="49" charset="0"/>
                <a:cs typeface="Courier New" panose="02070309020205020404" pitchFamily="49" charset="0"/>
              </a:rPr>
              <a:t>[root@master1 </a:t>
            </a:r>
            <a:r>
              <a:rPr lang="en-US" sz="1400" dirty="0" err="1">
                <a:solidFill>
                  <a:schemeClr val="bg1"/>
                </a:solidFill>
                <a:latin typeface="Courier New" panose="02070309020205020404" pitchFamily="49" charset="0"/>
                <a:cs typeface="Courier New" panose="02070309020205020404" pitchFamily="49" charset="0"/>
              </a:rPr>
              <a:t>pv</a:t>
            </a:r>
            <a:r>
              <a:rPr lang="en-US" sz="1400" dirty="0">
                <a:solidFill>
                  <a:schemeClr val="bg1"/>
                </a:solidFill>
                <a:latin typeface="Courier New" panose="02070309020205020404" pitchFamily="49" charset="0"/>
                <a:cs typeface="Courier New" panose="02070309020205020404" pitchFamily="49" charset="0"/>
              </a:rPr>
              <a:t>]#</a:t>
            </a:r>
          </a:p>
          <a:p>
            <a:r>
              <a:rPr lang="en-US" sz="1400" dirty="0">
                <a:solidFill>
                  <a:schemeClr val="bg1"/>
                </a:solidFill>
                <a:latin typeface="Courier New" panose="02070309020205020404" pitchFamily="49" charset="0"/>
                <a:cs typeface="Courier New" panose="02070309020205020404" pitchFamily="49" charset="0"/>
              </a:rPr>
              <a:t>Name:             </a:t>
            </a:r>
            <a:r>
              <a:rPr lang="en-US" sz="1400" dirty="0" err="1">
                <a:solidFill>
                  <a:schemeClr val="bg1"/>
                </a:solidFill>
                <a:latin typeface="Courier New" panose="02070309020205020404" pitchFamily="49" charset="0"/>
                <a:cs typeface="Courier New" panose="02070309020205020404" pitchFamily="49" charset="0"/>
              </a:rPr>
              <a:t>mypod</a:t>
            </a:r>
            <a:endParaRPr lang="en-US" sz="1400" dirty="0">
              <a:solidFill>
                <a:schemeClr val="bg1"/>
              </a:solidFill>
              <a:latin typeface="Courier New" panose="02070309020205020404" pitchFamily="49" charset="0"/>
              <a:cs typeface="Courier New" panose="02070309020205020404" pitchFamily="49" charset="0"/>
            </a:endParaRPr>
          </a:p>
          <a:p>
            <a:r>
              <a:rPr lang="en-US" sz="1400" dirty="0">
                <a:solidFill>
                  <a:schemeClr val="bg1"/>
                </a:solidFill>
                <a:latin typeface="Courier New" panose="02070309020205020404" pitchFamily="49" charset="0"/>
                <a:cs typeface="Courier New" panose="02070309020205020404" pitchFamily="49" charset="0"/>
              </a:rPr>
              <a:t>Status:           Running</a:t>
            </a:r>
          </a:p>
          <a:p>
            <a:r>
              <a:rPr lang="en-US" sz="1400" dirty="0">
                <a:solidFill>
                  <a:schemeClr val="bg1"/>
                </a:solidFill>
                <a:latin typeface="Courier New" panose="02070309020205020404" pitchFamily="49" charset="0"/>
                <a:cs typeface="Courier New" panose="02070309020205020404" pitchFamily="49" charset="0"/>
              </a:rPr>
              <a:t>IP:               172.16.133.178</a:t>
            </a:r>
          </a:p>
          <a:p>
            <a:r>
              <a:rPr lang="en-US" sz="1400" dirty="0">
                <a:solidFill>
                  <a:schemeClr val="bg1"/>
                </a:solidFill>
                <a:latin typeface="Courier New" panose="02070309020205020404" pitchFamily="49" charset="0"/>
                <a:cs typeface="Courier New" panose="02070309020205020404" pitchFamily="49" charset="0"/>
              </a:rPr>
              <a:t>IPs:</a:t>
            </a:r>
          </a:p>
          <a:p>
            <a:r>
              <a:rPr lang="en-US" sz="1400" dirty="0">
                <a:solidFill>
                  <a:schemeClr val="bg1"/>
                </a:solidFill>
                <a:latin typeface="Courier New" panose="02070309020205020404" pitchFamily="49" charset="0"/>
                <a:cs typeface="Courier New" panose="02070309020205020404" pitchFamily="49" charset="0"/>
              </a:rPr>
              <a:t>  IP:  172.16.133.178</a:t>
            </a:r>
          </a:p>
          <a:p>
            <a:r>
              <a:rPr lang="en-US" sz="1400" dirty="0">
                <a:solidFill>
                  <a:schemeClr val="bg1"/>
                </a:solidFill>
                <a:latin typeface="Courier New" panose="02070309020205020404" pitchFamily="49" charset="0"/>
                <a:cs typeface="Courier New" panose="02070309020205020404" pitchFamily="49" charset="0"/>
              </a:rPr>
              <a:t>Containers:</a:t>
            </a:r>
          </a:p>
          <a:p>
            <a:r>
              <a:rPr lang="en-US" sz="1400" dirty="0">
                <a:solidFill>
                  <a:schemeClr val="bg1"/>
                </a:solidFill>
                <a:latin typeface="Courier New" panose="02070309020205020404" pitchFamily="49" charset="0"/>
                <a:cs typeface="Courier New" panose="02070309020205020404" pitchFamily="49" charset="0"/>
              </a:rPr>
              <a:t>  </a:t>
            </a:r>
            <a:r>
              <a:rPr lang="en-US" sz="1400" dirty="0" err="1">
                <a:solidFill>
                  <a:schemeClr val="bg1"/>
                </a:solidFill>
                <a:latin typeface="Courier New" panose="02070309020205020404" pitchFamily="49" charset="0"/>
                <a:cs typeface="Courier New" panose="02070309020205020404" pitchFamily="49" charset="0"/>
              </a:rPr>
              <a:t>myfrontend</a:t>
            </a:r>
            <a:r>
              <a:rPr lang="en-US" sz="1400" dirty="0">
                <a:solidFill>
                  <a:schemeClr val="bg1"/>
                </a:solidFill>
                <a:latin typeface="Courier New" panose="02070309020205020404" pitchFamily="49" charset="0"/>
                <a:cs typeface="Courier New" panose="02070309020205020404" pitchFamily="49" charset="0"/>
              </a:rPr>
              <a:t>:</a:t>
            </a:r>
          </a:p>
          <a:p>
            <a:r>
              <a:rPr lang="en-US" sz="1400" dirty="0">
                <a:solidFill>
                  <a:schemeClr val="bg1"/>
                </a:solidFill>
                <a:latin typeface="Courier New" panose="02070309020205020404" pitchFamily="49" charset="0"/>
                <a:cs typeface="Courier New" panose="02070309020205020404" pitchFamily="49" charset="0"/>
              </a:rPr>
              <a:t>    Container ID:   containerd://1e159f06c7b2e23424f0ef3687c6800609ec1642e1c1f0d809d79d9837a6412e</a:t>
            </a:r>
          </a:p>
          <a:p>
            <a:r>
              <a:rPr lang="en-US" sz="1400" dirty="0">
                <a:solidFill>
                  <a:schemeClr val="bg1"/>
                </a:solidFill>
                <a:latin typeface="Courier New" panose="02070309020205020404" pitchFamily="49" charset="0"/>
                <a:cs typeface="Courier New" panose="02070309020205020404" pitchFamily="49" charset="0"/>
              </a:rPr>
              <a:t>    Image:          nginx</a:t>
            </a:r>
          </a:p>
          <a:p>
            <a:r>
              <a:rPr lang="en-US" sz="1200" dirty="0">
                <a:solidFill>
                  <a:schemeClr val="bg1"/>
                </a:solidFill>
                <a:latin typeface="Courier New" panose="02070309020205020404" pitchFamily="49" charset="0"/>
                <a:cs typeface="Courier New" panose="02070309020205020404" pitchFamily="49" charset="0"/>
              </a:rPr>
              <a:t>    Image ID:          docker.io/library/nginx@sha256:63b44e8ddb83d5dd8020327c1f40436e37a6fffd3ef2498a6204df23be6e7e94</a:t>
            </a:r>
          </a:p>
          <a:p>
            <a:r>
              <a:rPr lang="en-US" sz="1400" dirty="0">
                <a:solidFill>
                  <a:schemeClr val="bg1"/>
                </a:solidFill>
                <a:latin typeface="Courier New" panose="02070309020205020404" pitchFamily="49" charset="0"/>
                <a:cs typeface="Courier New" panose="02070309020205020404" pitchFamily="49" charset="0"/>
              </a:rPr>
              <a:t>    Port:           &lt;none&gt;</a:t>
            </a:r>
          </a:p>
          <a:p>
            <a:r>
              <a:rPr lang="en-US" sz="1400" dirty="0">
                <a:solidFill>
                  <a:schemeClr val="bg1"/>
                </a:solidFill>
                <a:latin typeface="Courier New" panose="02070309020205020404" pitchFamily="49" charset="0"/>
                <a:cs typeface="Courier New" panose="02070309020205020404" pitchFamily="49" charset="0"/>
              </a:rPr>
              <a:t>    Host Port:      &lt;none&gt;</a:t>
            </a:r>
          </a:p>
          <a:p>
            <a:r>
              <a:rPr lang="en-US" sz="1400" dirty="0">
                <a:solidFill>
                  <a:schemeClr val="bg1"/>
                </a:solidFill>
                <a:latin typeface="Courier New" panose="02070309020205020404" pitchFamily="49" charset="0"/>
                <a:cs typeface="Courier New" panose="02070309020205020404" pitchFamily="49" charset="0"/>
              </a:rPr>
              <a:t>    State:          Running</a:t>
            </a:r>
          </a:p>
          <a:p>
            <a:r>
              <a:rPr lang="en-US" sz="1400" dirty="0">
                <a:solidFill>
                  <a:schemeClr val="bg1"/>
                </a:solidFill>
                <a:latin typeface="Courier New" panose="02070309020205020404" pitchFamily="49" charset="0"/>
                <a:cs typeface="Courier New" panose="02070309020205020404" pitchFamily="49" charset="0"/>
              </a:rPr>
              <a:t>      Started:      Mon, 17 Apr 2023 09:16:18 +0530</a:t>
            </a:r>
          </a:p>
          <a:p>
            <a:r>
              <a:rPr lang="en-US" sz="1400" dirty="0">
                <a:solidFill>
                  <a:schemeClr val="bg1"/>
                </a:solidFill>
                <a:latin typeface="Courier New" panose="02070309020205020404" pitchFamily="49" charset="0"/>
                <a:cs typeface="Courier New" panose="02070309020205020404" pitchFamily="49" charset="0"/>
              </a:rPr>
              <a:t>    Ready:          True</a:t>
            </a:r>
          </a:p>
          <a:p>
            <a:r>
              <a:rPr lang="en-US" sz="1400" dirty="0">
                <a:solidFill>
                  <a:schemeClr val="bg1"/>
                </a:solidFill>
                <a:latin typeface="Courier New" panose="02070309020205020404" pitchFamily="49" charset="0"/>
                <a:cs typeface="Courier New" panose="02070309020205020404" pitchFamily="49" charset="0"/>
              </a:rPr>
              <a:t>    Restart Count:  0</a:t>
            </a:r>
          </a:p>
          <a:p>
            <a:r>
              <a:rPr lang="en-US" sz="1400" dirty="0">
                <a:solidFill>
                  <a:schemeClr val="bg1"/>
                </a:solidFill>
                <a:latin typeface="Courier New" panose="02070309020205020404" pitchFamily="49" charset="0"/>
                <a:cs typeface="Courier New" panose="02070309020205020404" pitchFamily="49" charset="0"/>
              </a:rPr>
              <a:t>    Environment:    &lt;none&gt;</a:t>
            </a:r>
          </a:p>
          <a:p>
            <a:r>
              <a:rPr lang="en-US" sz="1400" dirty="0">
                <a:solidFill>
                  <a:schemeClr val="bg1"/>
                </a:solidFill>
                <a:latin typeface="Courier New" panose="02070309020205020404" pitchFamily="49" charset="0"/>
                <a:cs typeface="Courier New" panose="02070309020205020404" pitchFamily="49" charset="0"/>
              </a:rPr>
              <a:t>    Mounts:</a:t>
            </a:r>
          </a:p>
          <a:p>
            <a:r>
              <a:rPr lang="en-US" sz="1400" dirty="0">
                <a:solidFill>
                  <a:schemeClr val="bg1"/>
                </a:solidFill>
                <a:latin typeface="Courier New" panose="02070309020205020404" pitchFamily="49" charset="0"/>
                <a:cs typeface="Courier New" panose="02070309020205020404" pitchFamily="49" charset="0"/>
              </a:rPr>
              <a:t>      /var/run/secrets/kubernetes.io/</a:t>
            </a:r>
            <a:r>
              <a:rPr lang="en-US" sz="1400" dirty="0" err="1">
                <a:solidFill>
                  <a:schemeClr val="bg1"/>
                </a:solidFill>
                <a:latin typeface="Courier New" panose="02070309020205020404" pitchFamily="49" charset="0"/>
                <a:cs typeface="Courier New" panose="02070309020205020404" pitchFamily="49" charset="0"/>
              </a:rPr>
              <a:t>serviceaccount</a:t>
            </a:r>
            <a:r>
              <a:rPr lang="en-US" sz="1400" dirty="0">
                <a:solidFill>
                  <a:schemeClr val="bg1"/>
                </a:solidFill>
                <a:latin typeface="Courier New" panose="02070309020205020404" pitchFamily="49" charset="0"/>
                <a:cs typeface="Courier New" panose="02070309020205020404" pitchFamily="49" charset="0"/>
              </a:rPr>
              <a:t> from kube-api-access-f7lww (</a:t>
            </a:r>
            <a:r>
              <a:rPr lang="en-US" sz="1400" dirty="0" err="1">
                <a:solidFill>
                  <a:schemeClr val="bg1"/>
                </a:solidFill>
                <a:latin typeface="Courier New" panose="02070309020205020404" pitchFamily="49" charset="0"/>
                <a:cs typeface="Courier New" panose="02070309020205020404" pitchFamily="49" charset="0"/>
              </a:rPr>
              <a:t>ro</a:t>
            </a:r>
            <a:r>
              <a:rPr lang="en-US" sz="1400" dirty="0">
                <a:solidFill>
                  <a:schemeClr val="bg1"/>
                </a:solidFill>
                <a:latin typeface="Courier New" panose="02070309020205020404" pitchFamily="49" charset="0"/>
                <a:cs typeface="Courier New" panose="02070309020205020404" pitchFamily="49" charset="0"/>
              </a:rPr>
              <a:t>)</a:t>
            </a:r>
          </a:p>
          <a:p>
            <a:r>
              <a:rPr lang="en-US" sz="1400" dirty="0">
                <a:solidFill>
                  <a:schemeClr val="bg1"/>
                </a:solidFill>
                <a:latin typeface="Courier New" panose="02070309020205020404" pitchFamily="49" charset="0"/>
                <a:cs typeface="Courier New" panose="02070309020205020404" pitchFamily="49" charset="0"/>
              </a:rPr>
              <a:t>      /var/www/html from </a:t>
            </a:r>
            <a:r>
              <a:rPr lang="en-US" sz="1400" dirty="0" err="1">
                <a:solidFill>
                  <a:schemeClr val="bg1"/>
                </a:solidFill>
                <a:latin typeface="Courier New" panose="02070309020205020404" pitchFamily="49" charset="0"/>
                <a:cs typeface="Courier New" panose="02070309020205020404" pitchFamily="49" charset="0"/>
              </a:rPr>
              <a:t>mypd</a:t>
            </a:r>
            <a:r>
              <a:rPr lang="en-US" sz="1400" dirty="0">
                <a:solidFill>
                  <a:schemeClr val="bg1"/>
                </a:solidFill>
                <a:latin typeface="Courier New" panose="02070309020205020404" pitchFamily="49" charset="0"/>
                <a:cs typeface="Courier New" panose="02070309020205020404" pitchFamily="49" charset="0"/>
              </a:rPr>
              <a:t> (</a:t>
            </a:r>
            <a:r>
              <a:rPr lang="en-US" sz="1400" dirty="0" err="1">
                <a:solidFill>
                  <a:schemeClr val="bg1"/>
                </a:solidFill>
                <a:latin typeface="Courier New" panose="02070309020205020404" pitchFamily="49" charset="0"/>
                <a:cs typeface="Courier New" panose="02070309020205020404" pitchFamily="49" charset="0"/>
              </a:rPr>
              <a:t>rw</a:t>
            </a:r>
            <a:r>
              <a:rPr lang="en-US" sz="1400" dirty="0">
                <a:solidFill>
                  <a:schemeClr val="bg1"/>
                </a:solidFill>
                <a:latin typeface="Courier New" panose="02070309020205020404" pitchFamily="49" charset="0"/>
                <a:cs typeface="Courier New" panose="02070309020205020404" pitchFamily="49" charset="0"/>
              </a:rPr>
              <a:t>)</a:t>
            </a:r>
          </a:p>
          <a:p>
            <a:r>
              <a:rPr lang="en-US" sz="1400" dirty="0">
                <a:solidFill>
                  <a:schemeClr val="bg1"/>
                </a:solidFill>
                <a:latin typeface="Courier New" panose="02070309020205020404" pitchFamily="49" charset="0"/>
                <a:cs typeface="Courier New" panose="02070309020205020404" pitchFamily="49" charset="0"/>
              </a:rPr>
              <a:t>Volumes:</a:t>
            </a:r>
          </a:p>
          <a:p>
            <a:r>
              <a:rPr lang="en-US" sz="1400" dirty="0">
                <a:solidFill>
                  <a:schemeClr val="bg1"/>
                </a:solidFill>
                <a:latin typeface="Courier New" panose="02070309020205020404" pitchFamily="49" charset="0"/>
                <a:cs typeface="Courier New" panose="02070309020205020404" pitchFamily="49" charset="0"/>
              </a:rPr>
              <a:t>  </a:t>
            </a:r>
            <a:r>
              <a:rPr lang="en-US" sz="1400" dirty="0" err="1">
                <a:solidFill>
                  <a:schemeClr val="bg1"/>
                </a:solidFill>
                <a:latin typeface="Courier New" panose="02070309020205020404" pitchFamily="49" charset="0"/>
                <a:cs typeface="Courier New" panose="02070309020205020404" pitchFamily="49" charset="0"/>
              </a:rPr>
              <a:t>mypd</a:t>
            </a:r>
            <a:r>
              <a:rPr lang="en-US" sz="1400" dirty="0">
                <a:solidFill>
                  <a:schemeClr val="bg1"/>
                </a:solidFill>
                <a:latin typeface="Courier New" panose="02070309020205020404" pitchFamily="49" charset="0"/>
                <a:cs typeface="Courier New" panose="02070309020205020404" pitchFamily="49" charset="0"/>
              </a:rPr>
              <a:t>:</a:t>
            </a:r>
          </a:p>
          <a:p>
            <a:r>
              <a:rPr lang="en-US" sz="1400" dirty="0">
                <a:solidFill>
                  <a:schemeClr val="bg1"/>
                </a:solidFill>
                <a:latin typeface="Courier New" panose="02070309020205020404" pitchFamily="49" charset="0"/>
                <a:cs typeface="Courier New" panose="02070309020205020404" pitchFamily="49" charset="0"/>
              </a:rPr>
              <a:t>    Type:       </a:t>
            </a:r>
            <a:r>
              <a:rPr lang="en-US" sz="1400" dirty="0" err="1">
                <a:solidFill>
                  <a:schemeClr val="bg1"/>
                </a:solidFill>
                <a:latin typeface="Courier New" panose="02070309020205020404" pitchFamily="49" charset="0"/>
                <a:cs typeface="Courier New" panose="02070309020205020404" pitchFamily="49" charset="0"/>
              </a:rPr>
              <a:t>PersistentVolumeClaim</a:t>
            </a:r>
            <a:r>
              <a:rPr lang="en-US" sz="1400" dirty="0">
                <a:solidFill>
                  <a:schemeClr val="bg1"/>
                </a:solidFill>
                <a:latin typeface="Courier New" panose="02070309020205020404" pitchFamily="49" charset="0"/>
                <a:cs typeface="Courier New" panose="02070309020205020404" pitchFamily="49" charset="0"/>
              </a:rPr>
              <a:t> (a reference to a </a:t>
            </a:r>
            <a:r>
              <a:rPr lang="en-US" sz="1400" dirty="0" err="1">
                <a:solidFill>
                  <a:schemeClr val="bg1"/>
                </a:solidFill>
                <a:latin typeface="Courier New" panose="02070309020205020404" pitchFamily="49" charset="0"/>
                <a:cs typeface="Courier New" panose="02070309020205020404" pitchFamily="49" charset="0"/>
              </a:rPr>
              <a:t>PersistentVolumeClaim</a:t>
            </a:r>
            <a:r>
              <a:rPr lang="en-US" sz="1400" dirty="0">
                <a:solidFill>
                  <a:schemeClr val="bg1"/>
                </a:solidFill>
                <a:latin typeface="Courier New" panose="02070309020205020404" pitchFamily="49" charset="0"/>
                <a:cs typeface="Courier New" panose="02070309020205020404" pitchFamily="49" charset="0"/>
              </a:rPr>
              <a:t> in the same namespace)</a:t>
            </a:r>
          </a:p>
          <a:p>
            <a:r>
              <a:rPr lang="en-US" sz="1400" dirty="0">
                <a:solidFill>
                  <a:schemeClr val="bg1"/>
                </a:solidFill>
                <a:latin typeface="Courier New" panose="02070309020205020404" pitchFamily="49" charset="0"/>
                <a:cs typeface="Courier New" panose="02070309020205020404" pitchFamily="49" charset="0"/>
              </a:rPr>
              <a:t>    </a:t>
            </a:r>
            <a:r>
              <a:rPr lang="en-US" sz="1400" dirty="0" err="1">
                <a:solidFill>
                  <a:schemeClr val="bg1"/>
                </a:solidFill>
                <a:latin typeface="Courier New" panose="02070309020205020404" pitchFamily="49" charset="0"/>
                <a:cs typeface="Courier New" panose="02070309020205020404" pitchFamily="49" charset="0"/>
              </a:rPr>
              <a:t>ClaimName</a:t>
            </a:r>
            <a:r>
              <a:rPr lang="en-US" sz="1400" dirty="0">
                <a:solidFill>
                  <a:schemeClr val="bg1"/>
                </a:solidFill>
                <a:latin typeface="Courier New" panose="02070309020205020404" pitchFamily="49" charset="0"/>
                <a:cs typeface="Courier New" panose="02070309020205020404" pitchFamily="49" charset="0"/>
              </a:rPr>
              <a:t>:  task-</a:t>
            </a:r>
            <a:r>
              <a:rPr lang="en-US" sz="1400" dirty="0" err="1">
                <a:solidFill>
                  <a:schemeClr val="bg1"/>
                </a:solidFill>
                <a:latin typeface="Courier New" panose="02070309020205020404" pitchFamily="49" charset="0"/>
                <a:cs typeface="Courier New" panose="02070309020205020404" pitchFamily="49" charset="0"/>
              </a:rPr>
              <a:t>pv</a:t>
            </a:r>
            <a:r>
              <a:rPr lang="en-US" sz="1400" dirty="0">
                <a:solidFill>
                  <a:schemeClr val="bg1"/>
                </a:solidFill>
                <a:latin typeface="Courier New" panose="02070309020205020404" pitchFamily="49" charset="0"/>
                <a:cs typeface="Courier New" panose="02070309020205020404" pitchFamily="49" charset="0"/>
              </a:rPr>
              <a:t>-claim</a:t>
            </a:r>
          </a:p>
          <a:p>
            <a:r>
              <a:rPr lang="en-US" sz="1400" dirty="0">
                <a:solidFill>
                  <a:schemeClr val="bg1"/>
                </a:solidFill>
                <a:latin typeface="Courier New" panose="02070309020205020404" pitchFamily="49" charset="0"/>
                <a:cs typeface="Courier New" panose="02070309020205020404" pitchFamily="49" charset="0"/>
              </a:rPr>
              <a:t>    </a:t>
            </a:r>
            <a:r>
              <a:rPr lang="en-US" sz="1400" dirty="0" err="1">
                <a:solidFill>
                  <a:schemeClr val="bg1"/>
                </a:solidFill>
                <a:latin typeface="Courier New" panose="02070309020205020404" pitchFamily="49" charset="0"/>
                <a:cs typeface="Courier New" panose="02070309020205020404" pitchFamily="49" charset="0"/>
              </a:rPr>
              <a:t>ReadOnly</a:t>
            </a:r>
            <a:r>
              <a:rPr lang="en-US" sz="1400" dirty="0">
                <a:solidFill>
                  <a:schemeClr val="bg1"/>
                </a:solidFill>
                <a:latin typeface="Courier New" panose="02070309020205020404" pitchFamily="49" charset="0"/>
                <a:cs typeface="Courier New" panose="02070309020205020404" pitchFamily="49" charset="0"/>
              </a:rPr>
              <a:t>:   false</a:t>
            </a:r>
          </a:p>
          <a:p>
            <a:endParaRPr lang="en-US" sz="1400" dirty="0">
              <a:solidFill>
                <a:schemeClr val="bg1"/>
              </a:solidFill>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1BE90DBE-1CB0-BC62-ADF3-97C652803C9B}"/>
              </a:ext>
            </a:extLst>
          </p:cNvPr>
          <p:cNvSpPr/>
          <p:nvPr/>
        </p:nvSpPr>
        <p:spPr>
          <a:xfrm>
            <a:off x="76200" y="1476375"/>
            <a:ext cx="10982325" cy="320992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BECFBAD-3D05-1633-D70C-73613BE5D9A3}"/>
              </a:ext>
            </a:extLst>
          </p:cNvPr>
          <p:cNvSpPr/>
          <p:nvPr/>
        </p:nvSpPr>
        <p:spPr>
          <a:xfrm>
            <a:off x="2019300" y="166568"/>
            <a:ext cx="3781425" cy="3001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latin typeface="Courier New" panose="02070309020205020404" pitchFamily="49" charset="0"/>
                <a:cs typeface="Courier New" panose="02070309020205020404" pitchFamily="49" charset="0"/>
              </a:rPr>
              <a:t>kubectl describe pod/mypod</a:t>
            </a:r>
            <a:endParaRPr lang="en-US"/>
          </a:p>
        </p:txBody>
      </p:sp>
      <p:sp>
        <p:nvSpPr>
          <p:cNvPr id="5" name="Rectangle 4">
            <a:extLst>
              <a:ext uri="{FF2B5EF4-FFF2-40B4-BE49-F238E27FC236}">
                <a16:creationId xmlns:a16="http://schemas.microsoft.com/office/drawing/2014/main" id="{0EBB9D5D-64BA-2F46-D03B-934C2D437BAA}"/>
              </a:ext>
            </a:extLst>
          </p:cNvPr>
          <p:cNvSpPr/>
          <p:nvPr/>
        </p:nvSpPr>
        <p:spPr>
          <a:xfrm>
            <a:off x="676275" y="4402692"/>
            <a:ext cx="3086100" cy="30480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5F00C0A-D709-0F2E-3CEF-B4871C37059B}"/>
              </a:ext>
            </a:extLst>
          </p:cNvPr>
          <p:cNvSpPr/>
          <p:nvPr/>
        </p:nvSpPr>
        <p:spPr>
          <a:xfrm>
            <a:off x="0" y="4650788"/>
            <a:ext cx="10887075" cy="119756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DEFF08-8AD2-ACD3-FC94-506321482D02}"/>
              </a:ext>
            </a:extLst>
          </p:cNvPr>
          <p:cNvSpPr/>
          <p:nvPr/>
        </p:nvSpPr>
        <p:spPr>
          <a:xfrm>
            <a:off x="457200" y="5272055"/>
            <a:ext cx="2857500" cy="30480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inus Sign 7">
            <a:extLst>
              <a:ext uri="{FF2B5EF4-FFF2-40B4-BE49-F238E27FC236}">
                <a16:creationId xmlns:a16="http://schemas.microsoft.com/office/drawing/2014/main" id="{7C0FF725-1298-33F1-D2F0-CF51D0797187}"/>
              </a:ext>
            </a:extLst>
          </p:cNvPr>
          <p:cNvSpPr/>
          <p:nvPr/>
        </p:nvSpPr>
        <p:spPr>
          <a:xfrm>
            <a:off x="333375" y="4154596"/>
            <a:ext cx="1219200" cy="18311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27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par>
                          <p:cTn id="11" fill="hold">
                            <p:stCondLst>
                              <p:cond delay="1650"/>
                            </p:stCondLst>
                            <p:childTnLst>
                              <p:par>
                                <p:cTn id="12" presetID="1" presetClass="entr" presetSubtype="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par>
                          <p:cTn id="14" fill="hold">
                            <p:stCondLst>
                              <p:cond delay="1650"/>
                            </p:stCondLst>
                            <p:childTnLst>
                              <p:par>
                                <p:cTn id="15" presetID="1" presetClass="entr" presetSubtype="0"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par>
                          <p:cTn id="17" fill="hold">
                            <p:stCondLst>
                              <p:cond delay="1650"/>
                            </p:stCondLst>
                            <p:childTnLst>
                              <p:par>
                                <p:cTn id="18" presetID="1"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par>
                          <p:cTn id="20" fill="hold">
                            <p:stCondLst>
                              <p:cond delay="1650"/>
                            </p:stCondLst>
                            <p:childTnLst>
                              <p:par>
                                <p:cTn id="21" presetID="1"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par>
                          <p:cTn id="23" fill="hold">
                            <p:stCondLst>
                              <p:cond delay="1650"/>
                            </p:stCondLst>
                            <p:childTnLst>
                              <p:par>
                                <p:cTn id="24" presetID="1" presetClass="entr" presetSubtype="0" fill="hold" nodeType="after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par>
                          <p:cTn id="26" fill="hold">
                            <p:stCondLst>
                              <p:cond delay="1650"/>
                            </p:stCondLst>
                            <p:childTnLst>
                              <p:par>
                                <p:cTn id="27" presetID="1" presetClass="entr" presetSubtype="0" fill="hold" nodeType="after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par>
                          <p:cTn id="29" fill="hold">
                            <p:stCondLst>
                              <p:cond delay="1650"/>
                            </p:stCondLst>
                            <p:childTnLst>
                              <p:par>
                                <p:cTn id="30" presetID="1" presetClass="entr" presetSubtype="0"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childTnLst>
                          </p:cTn>
                        </p:par>
                        <p:par>
                          <p:cTn id="32" fill="hold">
                            <p:stCondLst>
                              <p:cond delay="1650"/>
                            </p:stCondLst>
                            <p:childTnLst>
                              <p:par>
                                <p:cTn id="33" presetID="1" presetClass="entr" presetSubtype="0"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par>
                          <p:cTn id="35" fill="hold">
                            <p:stCondLst>
                              <p:cond delay="1650"/>
                            </p:stCondLst>
                            <p:childTnLst>
                              <p:par>
                                <p:cTn id="36" presetID="1" presetClass="entr" presetSubtype="0" fill="hold" nodeType="after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childTnLst>
                                </p:cTn>
                              </p:par>
                            </p:childTnLst>
                          </p:cTn>
                        </p:par>
                        <p:par>
                          <p:cTn id="38" fill="hold">
                            <p:stCondLst>
                              <p:cond delay="1650"/>
                            </p:stCondLst>
                            <p:childTnLst>
                              <p:par>
                                <p:cTn id="39" presetID="1" presetClass="entr" presetSubtype="0" fill="hold" nodeType="after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par>
                          <p:cTn id="41" fill="hold">
                            <p:stCondLst>
                              <p:cond delay="1650"/>
                            </p:stCondLst>
                            <p:childTnLst>
                              <p:par>
                                <p:cTn id="42" presetID="1" presetClass="entr" presetSubtype="0" fill="hold" nodeType="after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childTnLst>
                                </p:cTn>
                              </p:par>
                            </p:childTnLst>
                          </p:cTn>
                        </p:par>
                        <p:par>
                          <p:cTn id="44" fill="hold">
                            <p:stCondLst>
                              <p:cond delay="1650"/>
                            </p:stCondLst>
                            <p:childTnLst>
                              <p:par>
                                <p:cTn id="45" presetID="1" presetClass="entr" presetSubtype="0" fill="hold" nodeType="after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par>
                          <p:cTn id="47" fill="hold">
                            <p:stCondLst>
                              <p:cond delay="1650"/>
                            </p:stCondLst>
                            <p:childTnLst>
                              <p:par>
                                <p:cTn id="48" presetID="1" presetClass="entr" presetSubtype="0" fill="hold" nodeType="after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childTnLst>
                                </p:cTn>
                              </p:par>
                            </p:childTnLst>
                          </p:cTn>
                        </p:par>
                        <p:par>
                          <p:cTn id="50" fill="hold">
                            <p:stCondLst>
                              <p:cond delay="1650"/>
                            </p:stCondLst>
                            <p:childTnLst>
                              <p:par>
                                <p:cTn id="51" presetID="1" presetClass="entr" presetSubtype="0" fill="hold" nodeType="after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childTnLst>
                                </p:cTn>
                              </p:par>
                            </p:childTnLst>
                          </p:cTn>
                        </p:par>
                        <p:par>
                          <p:cTn id="53" fill="hold">
                            <p:stCondLst>
                              <p:cond delay="1650"/>
                            </p:stCondLst>
                            <p:childTnLst>
                              <p:par>
                                <p:cTn id="54" presetID="1" presetClass="entr" presetSubtype="0" fill="hold" nodeType="after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childTnLst>
                                </p:cTn>
                              </p:par>
                            </p:childTnLst>
                          </p:cTn>
                        </p:par>
                        <p:par>
                          <p:cTn id="56" fill="hold">
                            <p:stCondLst>
                              <p:cond delay="1650"/>
                            </p:stCondLst>
                            <p:childTnLst>
                              <p:par>
                                <p:cTn id="57" presetID="1" presetClass="entr" presetSubtype="0" fill="hold" nodeType="after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childTnLst>
                                </p:cTn>
                              </p:par>
                            </p:childTnLst>
                          </p:cTn>
                        </p:par>
                        <p:par>
                          <p:cTn id="59" fill="hold">
                            <p:stCondLst>
                              <p:cond delay="1650"/>
                            </p:stCondLst>
                            <p:childTnLst>
                              <p:par>
                                <p:cTn id="60" presetID="1" presetClass="entr" presetSubtype="0" fill="hold" nodeType="afterEffect">
                                  <p:stCondLst>
                                    <p:cond delay="0"/>
                                  </p:stCondLst>
                                  <p:childTnLst>
                                    <p:set>
                                      <p:cBhvr>
                                        <p:cTn id="61" dur="1" fill="hold">
                                          <p:stCondLst>
                                            <p:cond delay="0"/>
                                          </p:stCondLst>
                                        </p:cTn>
                                        <p:tgtEl>
                                          <p:spTgt spid="3">
                                            <p:txEl>
                                              <p:pRg st="17" end="17"/>
                                            </p:txEl>
                                          </p:spTgt>
                                        </p:tgtEl>
                                        <p:attrNameLst>
                                          <p:attrName>style.visibility</p:attrName>
                                        </p:attrNameLst>
                                      </p:cBhvr>
                                      <p:to>
                                        <p:strVal val="visible"/>
                                      </p:to>
                                    </p:set>
                                  </p:childTnLst>
                                </p:cTn>
                              </p:par>
                            </p:childTnLst>
                          </p:cTn>
                        </p:par>
                        <p:par>
                          <p:cTn id="62" fill="hold">
                            <p:stCondLst>
                              <p:cond delay="1650"/>
                            </p:stCondLst>
                            <p:childTnLst>
                              <p:par>
                                <p:cTn id="63" presetID="1" presetClass="entr" presetSubtype="0" fill="hold" nodeType="afterEffect">
                                  <p:stCondLst>
                                    <p:cond delay="0"/>
                                  </p:stCondLst>
                                  <p:childTnLst>
                                    <p:set>
                                      <p:cBhvr>
                                        <p:cTn id="64" dur="1" fill="hold">
                                          <p:stCondLst>
                                            <p:cond delay="0"/>
                                          </p:stCondLst>
                                        </p:cTn>
                                        <p:tgtEl>
                                          <p:spTgt spid="3">
                                            <p:txEl>
                                              <p:pRg st="18" end="18"/>
                                            </p:txEl>
                                          </p:spTgt>
                                        </p:tgtEl>
                                        <p:attrNameLst>
                                          <p:attrName>style.visibility</p:attrName>
                                        </p:attrNameLst>
                                      </p:cBhvr>
                                      <p:to>
                                        <p:strVal val="visible"/>
                                      </p:to>
                                    </p:set>
                                  </p:childTnLst>
                                </p:cTn>
                              </p:par>
                            </p:childTnLst>
                          </p:cTn>
                        </p:par>
                        <p:par>
                          <p:cTn id="65" fill="hold">
                            <p:stCondLst>
                              <p:cond delay="1650"/>
                            </p:stCondLst>
                            <p:childTnLst>
                              <p:par>
                                <p:cTn id="66" presetID="1" presetClass="entr" presetSubtype="0" fill="hold" nodeType="afterEffect">
                                  <p:stCondLst>
                                    <p:cond delay="0"/>
                                  </p:stCondLst>
                                  <p:childTnLst>
                                    <p:set>
                                      <p:cBhvr>
                                        <p:cTn id="67" dur="1" fill="hold">
                                          <p:stCondLst>
                                            <p:cond delay="0"/>
                                          </p:stCondLst>
                                        </p:cTn>
                                        <p:tgtEl>
                                          <p:spTgt spid="3">
                                            <p:txEl>
                                              <p:pRg st="19" end="19"/>
                                            </p:txEl>
                                          </p:spTgt>
                                        </p:tgtEl>
                                        <p:attrNameLst>
                                          <p:attrName>style.visibility</p:attrName>
                                        </p:attrNameLst>
                                      </p:cBhvr>
                                      <p:to>
                                        <p:strVal val="visible"/>
                                      </p:to>
                                    </p:set>
                                  </p:childTnLst>
                                </p:cTn>
                              </p:par>
                            </p:childTnLst>
                          </p:cTn>
                        </p:par>
                        <p:par>
                          <p:cTn id="68" fill="hold">
                            <p:stCondLst>
                              <p:cond delay="1650"/>
                            </p:stCondLst>
                            <p:childTnLst>
                              <p:par>
                                <p:cTn id="69" presetID="1" presetClass="entr" presetSubtype="0" fill="hold" nodeType="afterEffect">
                                  <p:stCondLst>
                                    <p:cond delay="0"/>
                                  </p:stCondLst>
                                  <p:childTnLst>
                                    <p:set>
                                      <p:cBhvr>
                                        <p:cTn id="70" dur="1" fill="hold">
                                          <p:stCondLst>
                                            <p:cond delay="0"/>
                                          </p:stCondLst>
                                        </p:cTn>
                                        <p:tgtEl>
                                          <p:spTgt spid="3">
                                            <p:txEl>
                                              <p:pRg st="20" end="20"/>
                                            </p:txEl>
                                          </p:spTgt>
                                        </p:tgtEl>
                                        <p:attrNameLst>
                                          <p:attrName>style.visibility</p:attrName>
                                        </p:attrNameLst>
                                      </p:cBhvr>
                                      <p:to>
                                        <p:strVal val="visible"/>
                                      </p:to>
                                    </p:set>
                                  </p:childTnLst>
                                </p:cTn>
                              </p:par>
                            </p:childTnLst>
                          </p:cTn>
                        </p:par>
                        <p:par>
                          <p:cTn id="71" fill="hold">
                            <p:stCondLst>
                              <p:cond delay="1650"/>
                            </p:stCondLst>
                            <p:childTnLst>
                              <p:par>
                                <p:cTn id="72" presetID="1" presetClass="entr" presetSubtype="0" fill="hold" nodeType="afterEffect">
                                  <p:stCondLst>
                                    <p:cond delay="0"/>
                                  </p:stCondLst>
                                  <p:childTnLst>
                                    <p:set>
                                      <p:cBhvr>
                                        <p:cTn id="73" dur="1" fill="hold">
                                          <p:stCondLst>
                                            <p:cond delay="0"/>
                                          </p:stCondLst>
                                        </p:cTn>
                                        <p:tgtEl>
                                          <p:spTgt spid="3">
                                            <p:txEl>
                                              <p:pRg st="21" end="21"/>
                                            </p:txEl>
                                          </p:spTgt>
                                        </p:tgtEl>
                                        <p:attrNameLst>
                                          <p:attrName>style.visibility</p:attrName>
                                        </p:attrNameLst>
                                      </p:cBhvr>
                                      <p:to>
                                        <p:strVal val="visible"/>
                                      </p:to>
                                    </p:set>
                                  </p:childTnLst>
                                </p:cTn>
                              </p:par>
                            </p:childTnLst>
                          </p:cTn>
                        </p:par>
                        <p:par>
                          <p:cTn id="74" fill="hold">
                            <p:stCondLst>
                              <p:cond delay="1650"/>
                            </p:stCondLst>
                            <p:childTnLst>
                              <p:par>
                                <p:cTn id="75" presetID="1" presetClass="entr" presetSubtype="0" fill="hold" nodeType="afterEffect">
                                  <p:stCondLst>
                                    <p:cond delay="0"/>
                                  </p:stCondLst>
                                  <p:childTnLst>
                                    <p:set>
                                      <p:cBhvr>
                                        <p:cTn id="76" dur="1" fill="hold">
                                          <p:stCondLst>
                                            <p:cond delay="0"/>
                                          </p:stCondLst>
                                        </p:cTn>
                                        <p:tgtEl>
                                          <p:spTgt spid="3">
                                            <p:txEl>
                                              <p:pRg st="22" end="22"/>
                                            </p:txEl>
                                          </p:spTgt>
                                        </p:tgtEl>
                                        <p:attrNameLst>
                                          <p:attrName>style.visibility</p:attrName>
                                        </p:attrNameLst>
                                      </p:cBhvr>
                                      <p:to>
                                        <p:strVal val="visible"/>
                                      </p:to>
                                    </p:set>
                                  </p:childTnLst>
                                </p:cTn>
                              </p:par>
                            </p:childTnLst>
                          </p:cTn>
                        </p:par>
                        <p:par>
                          <p:cTn id="77" fill="hold">
                            <p:stCondLst>
                              <p:cond delay="1650"/>
                            </p:stCondLst>
                            <p:childTnLst>
                              <p:par>
                                <p:cTn id="78" presetID="1" presetClass="entr" presetSubtype="0" fill="hold" nodeType="afterEffect">
                                  <p:stCondLst>
                                    <p:cond delay="0"/>
                                  </p:stCondLst>
                                  <p:childTnLst>
                                    <p:set>
                                      <p:cBhvr>
                                        <p:cTn id="79" dur="1" fill="hold">
                                          <p:stCondLst>
                                            <p:cond delay="0"/>
                                          </p:stCondLst>
                                        </p:cTn>
                                        <p:tgtEl>
                                          <p:spTgt spid="3">
                                            <p:txEl>
                                              <p:pRg st="23" end="23"/>
                                            </p:txEl>
                                          </p:spTgt>
                                        </p:tgtEl>
                                        <p:attrNameLst>
                                          <p:attrName>style.visibility</p:attrName>
                                        </p:attrNameLst>
                                      </p:cBhvr>
                                      <p:to>
                                        <p:strVal val="visible"/>
                                      </p:to>
                                    </p:set>
                                  </p:childTnLst>
                                </p:cTn>
                              </p:par>
                            </p:childTnLst>
                          </p:cTn>
                        </p:par>
                        <p:par>
                          <p:cTn id="80" fill="hold">
                            <p:stCondLst>
                              <p:cond delay="1650"/>
                            </p:stCondLst>
                            <p:childTnLst>
                              <p:par>
                                <p:cTn id="81" presetID="1" presetClass="entr" presetSubtype="0" fill="hold" nodeType="afterEffect">
                                  <p:stCondLst>
                                    <p:cond delay="0"/>
                                  </p:stCondLst>
                                  <p:childTnLst>
                                    <p:set>
                                      <p:cBhvr>
                                        <p:cTn id="82" dur="1" fill="hold">
                                          <p:stCondLst>
                                            <p:cond delay="0"/>
                                          </p:stCondLst>
                                        </p:cTn>
                                        <p:tgtEl>
                                          <p:spTgt spid="3">
                                            <p:txEl>
                                              <p:pRg st="24" end="24"/>
                                            </p:txEl>
                                          </p:spTgt>
                                        </p:tgtEl>
                                        <p:attrNameLst>
                                          <p:attrName>style.visibility</p:attrName>
                                        </p:attrNameLst>
                                      </p:cBhvr>
                                      <p:to>
                                        <p:strVal val="visible"/>
                                      </p:to>
                                    </p:set>
                                  </p:childTnLst>
                                </p:cTn>
                              </p:par>
                            </p:childTnLst>
                          </p:cTn>
                        </p:par>
                        <p:par>
                          <p:cTn id="83" fill="hold">
                            <p:stCondLst>
                              <p:cond delay="1650"/>
                            </p:stCondLst>
                            <p:childTnLst>
                              <p:par>
                                <p:cTn id="84" presetID="1" presetClass="entr" presetSubtype="0" fill="hold" nodeType="afterEffect">
                                  <p:stCondLst>
                                    <p:cond delay="0"/>
                                  </p:stCondLst>
                                  <p:childTnLst>
                                    <p:set>
                                      <p:cBhvr>
                                        <p:cTn id="85" dur="1" fill="hold">
                                          <p:stCondLst>
                                            <p:cond delay="0"/>
                                          </p:stCondLst>
                                        </p:cTn>
                                        <p:tgtEl>
                                          <p:spTgt spid="3">
                                            <p:txEl>
                                              <p:pRg st="25" end="25"/>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1" presetClass="entr" presetSubtype="1" fill="hold" grpId="0" nodeType="click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wheel(1)">
                                      <p:cBhvr>
                                        <p:cTn id="90" dur="2000"/>
                                        <p:tgtEl>
                                          <p:spTgt spid="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wipe(left)">
                                      <p:cBhvr>
                                        <p:cTn id="95" dur="500"/>
                                        <p:tgtEl>
                                          <p:spTgt spid="8"/>
                                        </p:tgtEl>
                                      </p:cBhvr>
                                    </p:animEffect>
                                  </p:childTnLst>
                                </p:cTn>
                              </p:par>
                            </p:childTnLst>
                          </p:cTn>
                        </p:par>
                      </p:childTnLst>
                    </p:cTn>
                  </p:par>
                  <p:par>
                    <p:cTn id="96" fill="hold">
                      <p:stCondLst>
                        <p:cond delay="indefinite"/>
                      </p:stCondLst>
                      <p:childTnLst>
                        <p:par>
                          <p:cTn id="97" fill="hold">
                            <p:stCondLst>
                              <p:cond delay="0"/>
                            </p:stCondLst>
                            <p:childTnLst>
                              <p:par>
                                <p:cTn id="98" presetID="21" presetClass="entr" presetSubtype="1"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wheel(1)">
                                      <p:cBhvr>
                                        <p:cTn id="100" dur="2000"/>
                                        <p:tgtEl>
                                          <p:spTgt spid="5"/>
                                        </p:tgtEl>
                                      </p:cBhvr>
                                    </p:animEffect>
                                  </p:childTnLst>
                                </p:cTn>
                              </p:par>
                            </p:childTnLst>
                          </p:cTn>
                        </p:par>
                      </p:childTnLst>
                    </p:cTn>
                  </p:par>
                  <p:par>
                    <p:cTn id="101" fill="hold">
                      <p:stCondLst>
                        <p:cond delay="indefinite"/>
                      </p:stCondLst>
                      <p:childTnLst>
                        <p:par>
                          <p:cTn id="102" fill="hold">
                            <p:stCondLst>
                              <p:cond delay="0"/>
                            </p:stCondLst>
                            <p:childTnLst>
                              <p:par>
                                <p:cTn id="103" presetID="47" presetClass="entr" presetSubtype="0" fill="hold" grpId="0" nodeType="click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fade">
                                      <p:cBhvr>
                                        <p:cTn id="105" dur="1000"/>
                                        <p:tgtEl>
                                          <p:spTgt spid="6"/>
                                        </p:tgtEl>
                                      </p:cBhvr>
                                    </p:animEffect>
                                    <p:anim calcmode="lin" valueType="num">
                                      <p:cBhvr>
                                        <p:cTn id="106" dur="1000" fill="hold"/>
                                        <p:tgtEl>
                                          <p:spTgt spid="6"/>
                                        </p:tgtEl>
                                        <p:attrNameLst>
                                          <p:attrName>ppt_x</p:attrName>
                                        </p:attrNameLst>
                                      </p:cBhvr>
                                      <p:tavLst>
                                        <p:tav tm="0">
                                          <p:val>
                                            <p:strVal val="#ppt_x"/>
                                          </p:val>
                                        </p:tav>
                                        <p:tav tm="100000">
                                          <p:val>
                                            <p:strVal val="#ppt_x"/>
                                          </p:val>
                                        </p:tav>
                                      </p:tavLst>
                                    </p:anim>
                                    <p:anim calcmode="lin" valueType="num">
                                      <p:cBhvr>
                                        <p:cTn id="107" dur="1000" fill="hold"/>
                                        <p:tgtEl>
                                          <p:spTgt spid="6"/>
                                        </p:tgtEl>
                                        <p:attrNameLst>
                                          <p:attrName>ppt_y</p:attrName>
                                        </p:attrNameLst>
                                      </p:cBhvr>
                                      <p:tavLst>
                                        <p:tav tm="0">
                                          <p:val>
                                            <p:strVal val="#ppt_y-.1"/>
                                          </p:val>
                                        </p:tav>
                                        <p:tav tm="100000">
                                          <p:val>
                                            <p:strVal val="#ppt_y"/>
                                          </p:val>
                                        </p:tav>
                                      </p:tavLst>
                                    </p:anim>
                                  </p:childTnLst>
                                </p:cTn>
                              </p:par>
                              <p:par>
                                <p:cTn id="108" presetID="1" presetClass="exit" presetSubtype="0" fill="hold" grpId="1" nodeType="withEffect">
                                  <p:stCondLst>
                                    <p:cond delay="0"/>
                                  </p:stCondLst>
                                  <p:childTnLst>
                                    <p:set>
                                      <p:cBhvr>
                                        <p:cTn id="109" dur="1" fill="hold">
                                          <p:stCondLst>
                                            <p:cond delay="0"/>
                                          </p:stCondLst>
                                        </p:cTn>
                                        <p:tgtEl>
                                          <p:spTgt spid="5"/>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2"/>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1" presetClass="entr" presetSubtype="1" fill="hold" grpId="0" nodeType="clickEffect">
                                  <p:stCondLst>
                                    <p:cond delay="0"/>
                                  </p:stCondLst>
                                  <p:childTnLst>
                                    <p:set>
                                      <p:cBhvr>
                                        <p:cTn id="115" dur="1" fill="hold">
                                          <p:stCondLst>
                                            <p:cond delay="0"/>
                                          </p:stCondLst>
                                        </p:cTn>
                                        <p:tgtEl>
                                          <p:spTgt spid="7"/>
                                        </p:tgtEl>
                                        <p:attrNameLst>
                                          <p:attrName>style.visibility</p:attrName>
                                        </p:attrNameLst>
                                      </p:cBhvr>
                                      <p:to>
                                        <p:strVal val="visible"/>
                                      </p:to>
                                    </p:set>
                                    <p:animEffect transition="in" filter="wheel(1)">
                                      <p:cBhvr>
                                        <p:cTn id="1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p:bldP spid="5" grpId="0" animBg="1"/>
      <p:bldP spid="5" grpId="1"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2E5033F1-84AF-FAAF-FA06-3AE57C23CFC4}"/>
              </a:ext>
            </a:extLst>
          </p:cNvPr>
          <p:cNvSpPr/>
          <p:nvPr/>
        </p:nvSpPr>
        <p:spPr>
          <a:xfrm>
            <a:off x="1380526" y="304801"/>
            <a:ext cx="2701284" cy="50452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3" name="Rectangle: Diagonal Corners Rounded 2">
            <a:extLst>
              <a:ext uri="{FF2B5EF4-FFF2-40B4-BE49-F238E27FC236}">
                <a16:creationId xmlns:a16="http://schemas.microsoft.com/office/drawing/2014/main" id="{09E1DAE4-1634-4074-D89F-FE135CB40CE2}"/>
              </a:ext>
            </a:extLst>
          </p:cNvPr>
          <p:cNvSpPr/>
          <p:nvPr/>
        </p:nvSpPr>
        <p:spPr>
          <a:xfrm>
            <a:off x="4625042" y="304801"/>
            <a:ext cx="2701284" cy="504522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4" name="Rectangle 3">
            <a:extLst>
              <a:ext uri="{FF2B5EF4-FFF2-40B4-BE49-F238E27FC236}">
                <a16:creationId xmlns:a16="http://schemas.microsoft.com/office/drawing/2014/main" id="{AC4BB8B6-2521-6C13-D851-241094A72E26}"/>
              </a:ext>
            </a:extLst>
          </p:cNvPr>
          <p:cNvSpPr/>
          <p:nvPr/>
        </p:nvSpPr>
        <p:spPr>
          <a:xfrm>
            <a:off x="802162" y="1329682"/>
            <a:ext cx="7119578" cy="3302284"/>
          </a:xfrm>
          <a:prstGeom prst="rect">
            <a:avLst/>
          </a:prstGeom>
          <a:solidFill>
            <a:srgbClr val="9E6A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5" name="TextBox 4">
            <a:extLst>
              <a:ext uri="{FF2B5EF4-FFF2-40B4-BE49-F238E27FC236}">
                <a16:creationId xmlns:a16="http://schemas.microsoft.com/office/drawing/2014/main" id="{B24A21F6-566E-6B1A-6B8C-E5B8FF518E97}"/>
              </a:ext>
            </a:extLst>
          </p:cNvPr>
          <p:cNvSpPr txBox="1"/>
          <p:nvPr/>
        </p:nvSpPr>
        <p:spPr>
          <a:xfrm>
            <a:off x="1336410" y="5110118"/>
            <a:ext cx="1687527" cy="379591"/>
          </a:xfrm>
          <a:prstGeom prst="rect">
            <a:avLst/>
          </a:prstGeom>
          <a:noFill/>
        </p:spPr>
        <p:txBody>
          <a:bodyPr wrap="square" rtlCol="0">
            <a:spAutoFit/>
          </a:bodyPr>
          <a:lstStyle/>
          <a:p>
            <a:r>
              <a:rPr lang="en-US" sz="2800" baseline="30000" dirty="0"/>
              <a:t>Worker Node 1</a:t>
            </a:r>
          </a:p>
        </p:txBody>
      </p:sp>
      <p:sp>
        <p:nvSpPr>
          <p:cNvPr id="7" name="TextBox 6">
            <a:extLst>
              <a:ext uri="{FF2B5EF4-FFF2-40B4-BE49-F238E27FC236}">
                <a16:creationId xmlns:a16="http://schemas.microsoft.com/office/drawing/2014/main" id="{12471AB4-C424-A1EE-DB9E-2A6A00934A11}"/>
              </a:ext>
            </a:extLst>
          </p:cNvPr>
          <p:cNvSpPr txBox="1"/>
          <p:nvPr/>
        </p:nvSpPr>
        <p:spPr>
          <a:xfrm>
            <a:off x="4617021" y="5113796"/>
            <a:ext cx="1687527" cy="379591"/>
          </a:xfrm>
          <a:prstGeom prst="rect">
            <a:avLst/>
          </a:prstGeom>
          <a:noFill/>
        </p:spPr>
        <p:txBody>
          <a:bodyPr wrap="square" rtlCol="0">
            <a:spAutoFit/>
          </a:bodyPr>
          <a:lstStyle/>
          <a:p>
            <a:r>
              <a:rPr lang="en-US" sz="2800" baseline="30000" dirty="0"/>
              <a:t>Worker Node 2</a:t>
            </a:r>
          </a:p>
        </p:txBody>
      </p:sp>
      <p:sp>
        <p:nvSpPr>
          <p:cNvPr id="9" name="TextBox 8">
            <a:extLst>
              <a:ext uri="{FF2B5EF4-FFF2-40B4-BE49-F238E27FC236}">
                <a16:creationId xmlns:a16="http://schemas.microsoft.com/office/drawing/2014/main" id="{78409DB7-B80F-B0B0-54E0-4D7F78F2FCAA}"/>
              </a:ext>
            </a:extLst>
          </p:cNvPr>
          <p:cNvSpPr txBox="1"/>
          <p:nvPr/>
        </p:nvSpPr>
        <p:spPr>
          <a:xfrm>
            <a:off x="1380526" y="5365759"/>
            <a:ext cx="1210274" cy="235962"/>
          </a:xfrm>
          <a:prstGeom prst="rect">
            <a:avLst/>
          </a:prstGeom>
          <a:noFill/>
          <a:ln w="19050">
            <a:solidFill>
              <a:schemeClr val="tx1"/>
            </a:solidFill>
          </a:ln>
        </p:spPr>
        <p:txBody>
          <a:bodyPr wrap="square" rtlCol="0">
            <a:spAutoFit/>
          </a:bodyPr>
          <a:lstStyle/>
          <a:p>
            <a:r>
              <a:rPr lang="en-US" sz="1400" baseline="30000" dirty="0"/>
              <a:t>VM: 192.168.1.31</a:t>
            </a:r>
          </a:p>
        </p:txBody>
      </p:sp>
      <p:sp>
        <p:nvSpPr>
          <p:cNvPr id="10" name="TextBox 9">
            <a:extLst>
              <a:ext uri="{FF2B5EF4-FFF2-40B4-BE49-F238E27FC236}">
                <a16:creationId xmlns:a16="http://schemas.microsoft.com/office/drawing/2014/main" id="{6727D637-5DCE-14A7-E835-50096BF82232}"/>
              </a:ext>
            </a:extLst>
          </p:cNvPr>
          <p:cNvSpPr txBox="1"/>
          <p:nvPr/>
        </p:nvSpPr>
        <p:spPr>
          <a:xfrm>
            <a:off x="4625042" y="5366151"/>
            <a:ext cx="1334600" cy="235570"/>
          </a:xfrm>
          <a:prstGeom prst="rect">
            <a:avLst/>
          </a:prstGeom>
          <a:noFill/>
          <a:ln w="12700">
            <a:solidFill>
              <a:schemeClr val="tx1"/>
            </a:solidFill>
          </a:ln>
        </p:spPr>
        <p:txBody>
          <a:bodyPr wrap="square" rtlCol="0">
            <a:spAutoFit/>
          </a:bodyPr>
          <a:lstStyle/>
          <a:p>
            <a:r>
              <a:rPr lang="en-US" sz="1400" baseline="30000" dirty="0"/>
              <a:t>VM: 192.168.1.32</a:t>
            </a:r>
          </a:p>
        </p:txBody>
      </p:sp>
      <p:pic>
        <p:nvPicPr>
          <p:cNvPr id="12" name="Picture 11">
            <a:extLst>
              <a:ext uri="{FF2B5EF4-FFF2-40B4-BE49-F238E27FC236}">
                <a16:creationId xmlns:a16="http://schemas.microsoft.com/office/drawing/2014/main" id="{9B2640C6-D543-B55E-0367-21BF8BDCD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456" y="1368291"/>
            <a:ext cx="1166430" cy="1129984"/>
          </a:xfrm>
          <a:prstGeom prst="rect">
            <a:avLst/>
          </a:prstGeom>
        </p:spPr>
      </p:pic>
      <p:pic>
        <p:nvPicPr>
          <p:cNvPr id="14" name="Picture 13">
            <a:extLst>
              <a:ext uri="{FF2B5EF4-FFF2-40B4-BE49-F238E27FC236}">
                <a16:creationId xmlns:a16="http://schemas.microsoft.com/office/drawing/2014/main" id="{89D64846-494B-4498-3D86-A2948F1F2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991" y="2362076"/>
            <a:ext cx="1022406" cy="990460"/>
          </a:xfrm>
          <a:prstGeom prst="rect">
            <a:avLst/>
          </a:prstGeom>
        </p:spPr>
      </p:pic>
      <p:pic>
        <p:nvPicPr>
          <p:cNvPr id="16" name="Picture 15">
            <a:extLst>
              <a:ext uri="{FF2B5EF4-FFF2-40B4-BE49-F238E27FC236}">
                <a16:creationId xmlns:a16="http://schemas.microsoft.com/office/drawing/2014/main" id="{702F04D9-195E-2BAE-2E07-66D3300EC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435" y="2912937"/>
            <a:ext cx="1065419" cy="1032126"/>
          </a:xfrm>
          <a:prstGeom prst="rect">
            <a:avLst/>
          </a:prstGeom>
        </p:spPr>
      </p:pic>
      <p:pic>
        <p:nvPicPr>
          <p:cNvPr id="18" name="Picture 17">
            <a:extLst>
              <a:ext uri="{FF2B5EF4-FFF2-40B4-BE49-F238E27FC236}">
                <a16:creationId xmlns:a16="http://schemas.microsoft.com/office/drawing/2014/main" id="{66838191-61D5-4D02-A3C0-D0CAAB332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242" y="3449221"/>
            <a:ext cx="1060995" cy="1027851"/>
          </a:xfrm>
          <a:prstGeom prst="rect">
            <a:avLst/>
          </a:prstGeom>
        </p:spPr>
      </p:pic>
      <p:sp>
        <p:nvSpPr>
          <p:cNvPr id="8" name="Rectangle 7">
            <a:extLst>
              <a:ext uri="{FF2B5EF4-FFF2-40B4-BE49-F238E27FC236}">
                <a16:creationId xmlns:a16="http://schemas.microsoft.com/office/drawing/2014/main" id="{8FCA70D1-ACBC-EA4A-43C1-B9F3AC58B07F}"/>
              </a:ext>
            </a:extLst>
          </p:cNvPr>
          <p:cNvSpPr/>
          <p:nvPr/>
        </p:nvSpPr>
        <p:spPr>
          <a:xfrm>
            <a:off x="1985663" y="475421"/>
            <a:ext cx="4910437" cy="699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5923A89-AC0C-8E61-6259-2AC4B4A22A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239" y="484979"/>
            <a:ext cx="685961" cy="664525"/>
          </a:xfrm>
          <a:prstGeom prst="rect">
            <a:avLst/>
          </a:prstGeom>
        </p:spPr>
      </p:pic>
      <p:sp>
        <p:nvSpPr>
          <p:cNvPr id="11" name="Arrow: Up 10">
            <a:extLst>
              <a:ext uri="{FF2B5EF4-FFF2-40B4-BE49-F238E27FC236}">
                <a16:creationId xmlns:a16="http://schemas.microsoft.com/office/drawing/2014/main" id="{3AFD448B-7CC6-3A11-C077-43FB0603E7F5}"/>
              </a:ext>
            </a:extLst>
          </p:cNvPr>
          <p:cNvSpPr/>
          <p:nvPr/>
        </p:nvSpPr>
        <p:spPr>
          <a:xfrm rot="20365138">
            <a:off x="4769164" y="993661"/>
            <a:ext cx="324396" cy="27381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2025BB91-016F-CBAC-D5F8-A8D55DF92595}"/>
              </a:ext>
            </a:extLst>
          </p:cNvPr>
          <p:cNvSpPr/>
          <p:nvPr/>
        </p:nvSpPr>
        <p:spPr>
          <a:xfrm>
            <a:off x="6638602" y="3004452"/>
            <a:ext cx="2687538" cy="697038"/>
          </a:xfrm>
          <a:prstGeom prst="wedgeRoundRectCallout">
            <a:avLst>
              <a:gd name="adj1" fmla="val -79115"/>
              <a:gd name="adj2" fmla="val 52765"/>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mkdir</a:t>
            </a:r>
            <a:r>
              <a:rPr lang="en-US" b="1" dirty="0">
                <a:solidFill>
                  <a:schemeClr val="tx1"/>
                </a:solidFill>
              </a:rPr>
              <a:t> /data</a:t>
            </a:r>
          </a:p>
          <a:p>
            <a:r>
              <a:rPr lang="en-US" b="1" dirty="0">
                <a:solidFill>
                  <a:schemeClr val="tx1"/>
                </a:solidFill>
              </a:rPr>
              <a:t>touch  file1.txt  file2.txt</a:t>
            </a:r>
          </a:p>
        </p:txBody>
      </p:sp>
    </p:spTree>
    <p:extLst>
      <p:ext uri="{BB962C8B-B14F-4D97-AF65-F5344CB8AC3E}">
        <p14:creationId xmlns:p14="http://schemas.microsoft.com/office/powerpoint/2010/main" val="2349867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bg/>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grpId="1" nodeType="clickEffect">
                                  <p:stCondLst>
                                    <p:cond delay="0"/>
                                  </p:stCondLst>
                                  <p:childTnLst>
                                    <p:animMotion origin="layout" path="M 0 0 L 0 0 C -0.00208 -0.01505 -0.00443 -0.02963 -0.00625 -0.04468 C -0.01549 -0.11875 -0.00664 -0.06273 -0.01484 -0.11273 C -0.01484 -0.1132 -0.01354 -0.14931 -0.01328 -0.15162 C -0.01289 -0.15579 -0.01172 -0.15972 -0.01094 -0.16412 C -0.00729 -0.18658 -0.01224 -0.16297 -0.00625 -0.18912 C -0.00482 -0.2044 -0.00456 -0.20324 -0.00703 -0.22662 C -0.00729 -0.22847 -0.01094 -0.23727 -0.01172 -0.23912 C -0.0151 -0.24584 -0.01628 -0.2463 -0.02109 -0.25162 C -0.02812 -0.2588 -0.03516 -0.26389 -0.04062 -0.27523 C -0.05286 -0.3 -0.03958 -0.27477 -0.05156 -0.29329 C -0.05625 -0.30023 -0.06758 -0.32315 -0.06953 -0.32801 C -0.07279 -0.33519 -0.07617 -0.34167 -0.07812 -0.35023 C -0.08099 -0.36204 -0.07878 -0.35648 -0.08047 -0.36551 C -0.08151 -0.37014 -0.08255 -0.37477 -0.08359 -0.3794 C -0.08411 -0.38172 -0.08451 -0.38426 -0.08516 -0.38634 C -0.08594 -0.38866 -0.08698 -0.39074 -0.0875 -0.39329 C -0.08854 -0.39676 -0.08893 -0.4007 -0.08984 -0.4044 C -0.09049 -0.40672 -0.09154 -0.4088 -0.09219 -0.41134 C -0.09336 -0.41505 -0.09401 -0.41922 -0.09531 -0.42246 C -0.09635 -0.42477 -0.10221 -0.42384 -0.10234 -0.42384 " pathEditMode="relative" ptsTypes="AAAAAAAAAAAAAAAAAAAAAA">
                                      <p:cBhvr>
                                        <p:cTn id="29" dur="2000" fill="hold"/>
                                        <p:tgtEl>
                                          <p:spTgt spid="6">
                                            <p:bg/>
                                          </p:spTgt>
                                        </p:tgtEl>
                                        <p:attrNameLst>
                                          <p:attrName>ppt_x</p:attrName>
                                          <p:attrName>ppt_y</p:attrName>
                                        </p:attrNameLst>
                                      </p:cBhvr>
                                    </p:animMotion>
                                  </p:childTnLst>
                                </p:cTn>
                              </p:par>
                              <p:par>
                                <p:cTn id="30" presetID="0" presetClass="path" presetSubtype="0" accel="50000" decel="50000" fill="hold" grpId="1" nodeType="withEffect">
                                  <p:stCondLst>
                                    <p:cond delay="0"/>
                                  </p:stCondLst>
                                  <p:childTnLst>
                                    <p:animMotion origin="layout" path="M 0 0 L 0 0 C -0.00208 -0.01505 -0.00443 -0.02963 -0.00625 -0.04468 C -0.01549 -0.11875 -0.00664 -0.06273 -0.01484 -0.11273 C -0.01484 -0.1132 -0.01354 -0.14931 -0.01328 -0.15162 C -0.01289 -0.15579 -0.01172 -0.15972 -0.01094 -0.16412 C -0.00729 -0.18658 -0.01224 -0.16297 -0.00625 -0.18912 C -0.00482 -0.2044 -0.00456 -0.20324 -0.00703 -0.22662 C -0.00729 -0.22847 -0.01094 -0.23727 -0.01172 -0.23912 C -0.0151 -0.24584 -0.01628 -0.2463 -0.02109 -0.25162 C -0.02812 -0.2588 -0.03516 -0.26389 -0.04062 -0.27523 C -0.05286 -0.3 -0.03958 -0.27477 -0.05156 -0.29329 C -0.05625 -0.30023 -0.06758 -0.32315 -0.06953 -0.32801 C -0.07279 -0.33519 -0.07617 -0.34167 -0.07812 -0.35023 C -0.08099 -0.36204 -0.07878 -0.35648 -0.08047 -0.36551 C -0.08151 -0.37014 -0.08255 -0.37477 -0.08359 -0.3794 C -0.08411 -0.38172 -0.08451 -0.38426 -0.08516 -0.38634 C -0.08594 -0.38866 -0.08698 -0.39074 -0.0875 -0.39329 C -0.08854 -0.39676 -0.08893 -0.4007 -0.08984 -0.4044 C -0.09049 -0.40672 -0.09154 -0.4088 -0.09219 -0.41134 C -0.09336 -0.41505 -0.09401 -0.41922 -0.09531 -0.42246 C -0.09635 -0.42477 -0.10221 -0.42384 -0.10234 -0.42384 " pathEditMode="relative" ptsTypes="AAAAAAAAAAAAAAAAAAAAAA">
                                      <p:cBhvr>
                                        <p:cTn id="31" dur="2000" fill="hold"/>
                                        <p:tgtEl>
                                          <p:spTgt spid="6">
                                            <p:txEl>
                                              <p:pRg st="0" end="0"/>
                                            </p:txEl>
                                          </p:spTgt>
                                        </p:tgtEl>
                                        <p:attrNameLst>
                                          <p:attrName>ppt_x</p:attrName>
                                          <p:attrName>ppt_y</p:attrName>
                                        </p:attrNameLst>
                                      </p:cBhvr>
                                    </p:animMotion>
                                  </p:childTnLst>
                                </p:cTn>
                              </p:par>
                              <p:par>
                                <p:cTn id="32" presetID="0" presetClass="path" presetSubtype="0" accel="50000" decel="50000" fill="hold" grpId="1" nodeType="withEffect">
                                  <p:stCondLst>
                                    <p:cond delay="0"/>
                                  </p:stCondLst>
                                  <p:childTnLst>
                                    <p:animMotion origin="layout" path="M 0 0 L 0 0 C -0.00208 -0.01505 -0.00443 -0.02963 -0.00625 -0.04468 C -0.01549 -0.11875 -0.00664 -0.06273 -0.01484 -0.11273 C -0.01484 -0.1132 -0.01354 -0.14931 -0.01328 -0.15162 C -0.01289 -0.15579 -0.01172 -0.15972 -0.01094 -0.16412 C -0.00729 -0.18658 -0.01224 -0.16297 -0.00625 -0.18912 C -0.00482 -0.2044 -0.00456 -0.20324 -0.00703 -0.22662 C -0.00729 -0.22847 -0.01094 -0.23727 -0.01172 -0.23912 C -0.0151 -0.24584 -0.01628 -0.2463 -0.02109 -0.25162 C -0.02812 -0.2588 -0.03516 -0.26389 -0.04062 -0.27523 C -0.05286 -0.3 -0.03958 -0.27477 -0.05156 -0.29329 C -0.05625 -0.30023 -0.06758 -0.32315 -0.06953 -0.32801 C -0.07279 -0.33519 -0.07617 -0.34167 -0.07812 -0.35023 C -0.08099 -0.36204 -0.07878 -0.35648 -0.08047 -0.36551 C -0.08151 -0.37014 -0.08255 -0.37477 -0.08359 -0.3794 C -0.08411 -0.38172 -0.08451 -0.38426 -0.08516 -0.38634 C -0.08594 -0.38866 -0.08698 -0.39074 -0.0875 -0.39329 C -0.08854 -0.39676 -0.08893 -0.4007 -0.08984 -0.4044 C -0.09049 -0.40672 -0.09154 -0.4088 -0.09219 -0.41134 C -0.09336 -0.41505 -0.09401 -0.41922 -0.09531 -0.42246 C -0.09635 -0.42477 -0.10221 -0.42384 -0.10234 -0.42384 " pathEditMode="relative" ptsTypes="AAAAAAAAAAAAAAAAAAAAAA">
                                      <p:cBhvr>
                                        <p:cTn id="33" dur="2000" fill="hold"/>
                                        <p:tgtEl>
                                          <p:spTgt spid="6">
                                            <p:txEl>
                                              <p:pRg st="1" end="1"/>
                                            </p:txEl>
                                          </p:spTgt>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2" presetClass="exit" presetSubtype="4" fill="hold" grpId="1" nodeType="clickEffect">
                                  <p:stCondLst>
                                    <p:cond delay="0"/>
                                  </p:stCondLst>
                                  <p:childTnLst>
                                    <p:anim calcmode="lin" valueType="num">
                                      <p:cBhvr additive="base">
                                        <p:cTn id="37" dur="500"/>
                                        <p:tgtEl>
                                          <p:spTgt spid="11"/>
                                        </p:tgtEl>
                                        <p:attrNameLst>
                                          <p:attrName>ppt_x</p:attrName>
                                        </p:attrNameLst>
                                      </p:cBhvr>
                                      <p:tavLst>
                                        <p:tav tm="0">
                                          <p:val>
                                            <p:strVal val="ppt_x"/>
                                          </p:val>
                                        </p:tav>
                                        <p:tav tm="100000">
                                          <p:val>
                                            <p:strVal val="ppt_x"/>
                                          </p:val>
                                        </p:tav>
                                      </p:tavLst>
                                    </p:anim>
                                    <p:anim calcmode="lin" valueType="num">
                                      <p:cBhvr additive="base">
                                        <p:cTn id="38" dur="500"/>
                                        <p:tgtEl>
                                          <p:spTgt spid="11"/>
                                        </p:tgtEl>
                                        <p:attrNameLst>
                                          <p:attrName>ppt_y</p:attrName>
                                        </p:attrNameLst>
                                      </p:cBhvr>
                                      <p:tavLst>
                                        <p:tav tm="0">
                                          <p:val>
                                            <p:strVal val="ppt_y"/>
                                          </p:val>
                                        </p:tav>
                                        <p:tav tm="100000">
                                          <p:val>
                                            <p:strVal val="1+ppt_h/2"/>
                                          </p:val>
                                        </p:tav>
                                      </p:tavLst>
                                    </p:anim>
                                    <p:set>
                                      <p:cBhvr>
                                        <p:cTn id="39" dur="1" fill="hold">
                                          <p:stCondLst>
                                            <p:cond delay="499"/>
                                          </p:stCondLst>
                                        </p:cTn>
                                        <p:tgtEl>
                                          <p:spTgt spid="11"/>
                                        </p:tgtEl>
                                        <p:attrNameLst>
                                          <p:attrName>style.visibility</p:attrName>
                                        </p:attrNameLst>
                                      </p:cBhvr>
                                      <p:to>
                                        <p:strVal val="hidden"/>
                                      </p:to>
                                    </p:set>
                                  </p:childTnLst>
                                </p:cTn>
                              </p:par>
                              <p:par>
                                <p:cTn id="40" presetID="2" presetClass="exit" presetSubtype="4" fill="hold" nodeType="withEffect">
                                  <p:stCondLst>
                                    <p:cond delay="0"/>
                                  </p:stCondLst>
                                  <p:childTnLst>
                                    <p:anim calcmode="lin" valueType="num">
                                      <p:cBhvr additive="base">
                                        <p:cTn id="41" dur="500"/>
                                        <p:tgtEl>
                                          <p:spTgt spid="18"/>
                                        </p:tgtEl>
                                        <p:attrNameLst>
                                          <p:attrName>ppt_x</p:attrName>
                                        </p:attrNameLst>
                                      </p:cBhvr>
                                      <p:tavLst>
                                        <p:tav tm="0">
                                          <p:val>
                                            <p:strVal val="ppt_x"/>
                                          </p:val>
                                        </p:tav>
                                        <p:tav tm="100000">
                                          <p:val>
                                            <p:strVal val="ppt_x"/>
                                          </p:val>
                                        </p:tav>
                                      </p:tavLst>
                                    </p:anim>
                                    <p:anim calcmode="lin" valueType="num">
                                      <p:cBhvr additive="base">
                                        <p:cTn id="42" dur="500"/>
                                        <p:tgtEl>
                                          <p:spTgt spid="18"/>
                                        </p:tgtEl>
                                        <p:attrNameLst>
                                          <p:attrName>ppt_y</p:attrName>
                                        </p:attrNameLst>
                                      </p:cBhvr>
                                      <p:tavLst>
                                        <p:tav tm="0">
                                          <p:val>
                                            <p:strVal val="ppt_y"/>
                                          </p:val>
                                        </p:tav>
                                        <p:tav tm="100000">
                                          <p:val>
                                            <p:strVal val="1+ppt_h/2"/>
                                          </p:val>
                                        </p:tav>
                                      </p:tavLst>
                                    </p:anim>
                                    <p:set>
                                      <p:cBhvr>
                                        <p:cTn id="43" dur="1" fill="hold">
                                          <p:stCondLst>
                                            <p:cond delay="499"/>
                                          </p:stCondLst>
                                        </p:cTn>
                                        <p:tgtEl>
                                          <p:spTgt spid="1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par>
                                <p:cTn id="49" presetID="22" presetClass="entr" presetSubtype="4" fill="hold" grpId="2"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1" grpId="1" animBg="1"/>
      <p:bldP spid="11" grpId="2" animBg="1"/>
      <p:bldP spid="6" grpId="0" uiExpand="1" build="allAtOnce" animBg="1"/>
      <p:bldP spid="6" grpId="1" uiExpand="1" build="allAtOnce"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CA5A4E-9751-B089-47EF-BDB7540D8E73}"/>
              </a:ext>
            </a:extLst>
          </p:cNvPr>
          <p:cNvSpPr txBox="1"/>
          <p:nvPr/>
        </p:nvSpPr>
        <p:spPr>
          <a:xfrm>
            <a:off x="215020" y="163985"/>
            <a:ext cx="11300988" cy="5909310"/>
          </a:xfrm>
          <a:prstGeom prst="rect">
            <a:avLst/>
          </a:prstGeom>
          <a:noFill/>
        </p:spPr>
        <p:txBody>
          <a:bodyPr wrap="square">
            <a:spAutoFit/>
          </a:bodyPr>
          <a:lstStyle/>
          <a:p>
            <a:r>
              <a:rPr lang="en-US" dirty="0">
                <a:solidFill>
                  <a:schemeClr val="bg1"/>
                </a:solidFill>
                <a:latin typeface="Courier New" panose="02070309020205020404" pitchFamily="49" charset="0"/>
                <a:cs typeface="Courier New" panose="02070309020205020404" pitchFamily="49" charset="0"/>
              </a:rPr>
              <a:t>[root@master1 </a:t>
            </a:r>
            <a:r>
              <a:rPr lang="en-US" dirty="0" err="1">
                <a:solidFill>
                  <a:schemeClr val="bg1"/>
                </a:solidFill>
                <a:latin typeface="Courier New" panose="02070309020205020404" pitchFamily="49" charset="0"/>
                <a:cs typeface="Courier New" panose="02070309020205020404" pitchFamily="49" charset="0"/>
              </a:rPr>
              <a:t>pv</a:t>
            </a:r>
            <a:r>
              <a:rPr lang="en-US" dirty="0">
                <a:solidFill>
                  <a:schemeClr val="bg1"/>
                </a:solidFill>
                <a:latin typeface="Courier New" panose="02070309020205020404" pitchFamily="49" charset="0"/>
                <a:cs typeface="Courier New" panose="02070309020205020404" pitchFamily="49" charset="0"/>
              </a:rPr>
              <a:t>]# </a:t>
            </a:r>
          </a:p>
          <a:p>
            <a:r>
              <a:rPr lang="en-US" dirty="0" err="1">
                <a:solidFill>
                  <a:schemeClr val="bg1"/>
                </a:solidFill>
                <a:latin typeface="Courier New" panose="02070309020205020404" pitchFamily="49" charset="0"/>
                <a:cs typeface="Courier New" panose="02070309020205020404" pitchFamily="49" charset="0"/>
              </a:rPr>
              <a:t>root@mypod</a:t>
            </a:r>
            <a:r>
              <a:rPr lang="en-US" dirty="0">
                <a:solidFill>
                  <a:schemeClr val="bg1"/>
                </a:solidFill>
                <a:latin typeface="Courier New" panose="02070309020205020404" pitchFamily="49" charset="0"/>
                <a:cs typeface="Courier New" panose="02070309020205020404" pitchFamily="49" charset="0"/>
              </a:rPr>
              <a:t>:/#</a:t>
            </a:r>
          </a:p>
          <a:p>
            <a:r>
              <a:rPr lang="en-US" dirty="0" err="1">
                <a:solidFill>
                  <a:schemeClr val="bg1"/>
                </a:solidFill>
                <a:latin typeface="Courier New" panose="02070309020205020404" pitchFamily="49" charset="0"/>
                <a:cs typeface="Courier New" panose="02070309020205020404" pitchFamily="49" charset="0"/>
              </a:rPr>
              <a:t>root@mypod</a:t>
            </a:r>
            <a:r>
              <a:rPr lang="en-US" dirty="0">
                <a:solidFill>
                  <a:schemeClr val="bg1"/>
                </a:solidFill>
                <a:latin typeface="Courier New" panose="02070309020205020404" pitchFamily="49" charset="0"/>
                <a:cs typeface="Courier New" panose="02070309020205020404" pitchFamily="49" charset="0"/>
              </a:rPr>
              <a:t>:/var/www/html#</a:t>
            </a:r>
          </a:p>
          <a:p>
            <a:r>
              <a:rPr lang="en-US" dirty="0">
                <a:solidFill>
                  <a:schemeClr val="bg1"/>
                </a:solidFill>
                <a:latin typeface="Courier New" panose="02070309020205020404" pitchFamily="49" charset="0"/>
                <a:cs typeface="Courier New" panose="02070309020205020404" pitchFamily="49" charset="0"/>
              </a:rPr>
              <a:t>total 0</a:t>
            </a:r>
          </a:p>
          <a:p>
            <a:r>
              <a:rPr lang="en-US" dirty="0">
                <a:solidFill>
                  <a:schemeClr val="bg1"/>
                </a:solidFill>
                <a:latin typeface="Courier New" panose="02070309020205020404" pitchFamily="49" charset="0"/>
                <a:cs typeface="Courier New" panose="02070309020205020404" pitchFamily="49" charset="0"/>
              </a:rPr>
              <a:t>-</a:t>
            </a:r>
            <a:r>
              <a:rPr lang="en-US" dirty="0" err="1">
                <a:solidFill>
                  <a:schemeClr val="bg1"/>
                </a:solidFill>
                <a:latin typeface="Courier New" panose="02070309020205020404" pitchFamily="49" charset="0"/>
                <a:cs typeface="Courier New" panose="02070309020205020404" pitchFamily="49" charset="0"/>
              </a:rPr>
              <a:t>rw</a:t>
            </a:r>
            <a:r>
              <a:rPr lang="en-US" dirty="0">
                <a:solidFill>
                  <a:schemeClr val="bg1"/>
                </a:solidFill>
                <a:latin typeface="Courier New" panose="02070309020205020404" pitchFamily="49" charset="0"/>
                <a:cs typeface="Courier New" panose="02070309020205020404" pitchFamily="49" charset="0"/>
              </a:rPr>
              <a:t>-r--r-- 1 root </a:t>
            </a:r>
            <a:r>
              <a:rPr lang="en-US" dirty="0" err="1">
                <a:solidFill>
                  <a:schemeClr val="bg1"/>
                </a:solidFill>
                <a:latin typeface="Courier New" panose="02070309020205020404" pitchFamily="49" charset="0"/>
                <a:cs typeface="Courier New" panose="02070309020205020404" pitchFamily="49" charset="0"/>
              </a:rPr>
              <a:t>root</a:t>
            </a:r>
            <a:r>
              <a:rPr lang="en-US" dirty="0">
                <a:solidFill>
                  <a:schemeClr val="bg1"/>
                </a:solidFill>
                <a:latin typeface="Courier New" panose="02070309020205020404" pitchFamily="49" charset="0"/>
                <a:cs typeface="Courier New" panose="02070309020205020404" pitchFamily="49" charset="0"/>
              </a:rPr>
              <a:t> 0 Apr 16 14:29 file.txt</a:t>
            </a:r>
          </a:p>
          <a:p>
            <a:r>
              <a:rPr lang="en-US" b="1" dirty="0" err="1">
                <a:solidFill>
                  <a:schemeClr val="bg1"/>
                </a:solidFill>
                <a:latin typeface="Courier New" panose="02070309020205020404" pitchFamily="49" charset="0"/>
                <a:cs typeface="Courier New" panose="02070309020205020404" pitchFamily="49" charset="0"/>
              </a:rPr>
              <a:t>root@mypod</a:t>
            </a:r>
            <a:r>
              <a:rPr lang="en-US" b="1" dirty="0">
                <a:solidFill>
                  <a:schemeClr val="bg1"/>
                </a:solidFill>
                <a:latin typeface="Courier New" panose="02070309020205020404" pitchFamily="49" charset="0"/>
                <a:cs typeface="Courier New" panose="02070309020205020404" pitchFamily="49" charset="0"/>
              </a:rPr>
              <a:t>:/var/www/html</a:t>
            </a:r>
            <a:r>
              <a:rPr lang="en-US" dirty="0">
                <a:solidFill>
                  <a:schemeClr val="bg1"/>
                </a:solidFill>
                <a:latin typeface="Courier New" panose="02070309020205020404" pitchFamily="49" charset="0"/>
                <a:cs typeface="Courier New" panose="02070309020205020404" pitchFamily="49" charset="0"/>
              </a:rPr>
              <a:t>#</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[root@</a:t>
            </a:r>
            <a:r>
              <a:rPr lang="en-US" b="1" dirty="0">
                <a:solidFill>
                  <a:schemeClr val="bg1"/>
                </a:solidFill>
                <a:highlight>
                  <a:srgbClr val="00FF00"/>
                </a:highlight>
                <a:latin typeface="Courier New" panose="02070309020205020404" pitchFamily="49" charset="0"/>
                <a:cs typeface="Courier New" panose="02070309020205020404" pitchFamily="49" charset="0"/>
              </a:rPr>
              <a:t>server1</a:t>
            </a:r>
            <a:r>
              <a:rPr lang="en-US" dirty="0">
                <a:solidFill>
                  <a:schemeClr val="bg1"/>
                </a:solidFill>
                <a:latin typeface="Courier New" panose="02070309020205020404" pitchFamily="49" charset="0"/>
                <a:cs typeface="Courier New" panose="02070309020205020404" pitchFamily="49" charset="0"/>
              </a:rPr>
              <a:t> ~]# </a:t>
            </a:r>
          </a:p>
          <a:p>
            <a:r>
              <a:rPr lang="en-US" dirty="0">
                <a:solidFill>
                  <a:schemeClr val="bg1"/>
                </a:solidFill>
                <a:latin typeface="Courier New" panose="02070309020205020404" pitchFamily="49" charset="0"/>
                <a:cs typeface="Courier New" panose="02070309020205020404" pitchFamily="49" charset="0"/>
              </a:rPr>
              <a:t>[root@server1 </a:t>
            </a:r>
            <a:r>
              <a:rPr lang="en-US" dirty="0" err="1">
                <a:solidFill>
                  <a:schemeClr val="bg1"/>
                </a:solidFill>
                <a:latin typeface="Courier New" panose="02070309020205020404" pitchFamily="49" charset="0"/>
                <a:cs typeface="Courier New" panose="02070309020205020404" pitchFamily="49" charset="0"/>
              </a:rPr>
              <a:t>nfsshare</a:t>
            </a:r>
            <a:r>
              <a:rPr lang="en-US" dirty="0">
                <a:solidFill>
                  <a:schemeClr val="bg1"/>
                </a:solidFill>
                <a:latin typeface="Courier New" panose="02070309020205020404" pitchFamily="49" charset="0"/>
                <a:cs typeface="Courier New" panose="02070309020205020404" pitchFamily="49" charset="0"/>
              </a:rPr>
              <a:t>]# </a:t>
            </a:r>
          </a:p>
          <a:p>
            <a:r>
              <a:rPr lang="en-US" dirty="0">
                <a:solidFill>
                  <a:schemeClr val="bg1"/>
                </a:solidFill>
                <a:latin typeface="Courier New" panose="02070309020205020404" pitchFamily="49" charset="0"/>
                <a:cs typeface="Courier New" panose="02070309020205020404" pitchFamily="49" charset="0"/>
              </a:rPr>
              <a:t>total 4</a:t>
            </a:r>
          </a:p>
          <a:p>
            <a:r>
              <a:rPr lang="en-US" dirty="0">
                <a:solidFill>
                  <a:schemeClr val="bg1"/>
                </a:solidFill>
                <a:latin typeface="Courier New" panose="02070309020205020404" pitchFamily="49" charset="0"/>
                <a:cs typeface="Courier New" panose="02070309020205020404" pitchFamily="49" charset="0"/>
              </a:rPr>
              <a:t>-</a:t>
            </a:r>
            <a:r>
              <a:rPr lang="en-US" dirty="0" err="1">
                <a:solidFill>
                  <a:schemeClr val="bg1"/>
                </a:solidFill>
                <a:latin typeface="Courier New" panose="02070309020205020404" pitchFamily="49" charset="0"/>
                <a:cs typeface="Courier New" panose="02070309020205020404" pitchFamily="49" charset="0"/>
              </a:rPr>
              <a:t>rw</a:t>
            </a:r>
            <a:r>
              <a:rPr lang="en-US" dirty="0">
                <a:solidFill>
                  <a:schemeClr val="bg1"/>
                </a:solidFill>
                <a:latin typeface="Courier New" panose="02070309020205020404" pitchFamily="49" charset="0"/>
                <a:cs typeface="Courier New" panose="02070309020205020404" pitchFamily="49" charset="0"/>
              </a:rPr>
              <a:t>-r--r--. 1 root </a:t>
            </a:r>
            <a:r>
              <a:rPr lang="en-US" dirty="0" err="1">
                <a:solidFill>
                  <a:schemeClr val="bg1"/>
                </a:solidFill>
                <a:latin typeface="Courier New" panose="02070309020205020404" pitchFamily="49" charset="0"/>
                <a:cs typeface="Courier New" panose="02070309020205020404" pitchFamily="49" charset="0"/>
              </a:rPr>
              <a:t>root</a:t>
            </a:r>
            <a:r>
              <a:rPr lang="en-US" dirty="0">
                <a:solidFill>
                  <a:schemeClr val="bg1"/>
                </a:solidFill>
                <a:latin typeface="Courier New" panose="02070309020205020404" pitchFamily="49" charset="0"/>
                <a:cs typeface="Courier New" panose="02070309020205020404" pitchFamily="49" charset="0"/>
              </a:rPr>
              <a:t>  0 Apr 18 20:51 file.txt</a:t>
            </a:r>
          </a:p>
          <a:p>
            <a:r>
              <a:rPr lang="en-US" dirty="0">
                <a:solidFill>
                  <a:schemeClr val="bg1"/>
                </a:solidFill>
                <a:latin typeface="Courier New" panose="02070309020205020404" pitchFamily="49" charset="0"/>
                <a:cs typeface="Courier New" panose="02070309020205020404" pitchFamily="49" charset="0"/>
              </a:rPr>
              <a:t>-</a:t>
            </a:r>
            <a:r>
              <a:rPr lang="en-US" dirty="0" err="1">
                <a:solidFill>
                  <a:schemeClr val="bg1"/>
                </a:solidFill>
                <a:latin typeface="Courier New" panose="02070309020205020404" pitchFamily="49" charset="0"/>
                <a:cs typeface="Courier New" panose="02070309020205020404" pitchFamily="49" charset="0"/>
              </a:rPr>
              <a:t>rw</a:t>
            </a:r>
            <a:r>
              <a:rPr lang="en-US" dirty="0">
                <a:solidFill>
                  <a:schemeClr val="bg1"/>
                </a:solidFill>
                <a:latin typeface="Courier New" panose="02070309020205020404" pitchFamily="49" charset="0"/>
                <a:cs typeface="Courier New" panose="02070309020205020404" pitchFamily="49" charset="0"/>
              </a:rPr>
              <a:t>-r--r--. 1 root </a:t>
            </a:r>
            <a:r>
              <a:rPr lang="en-US" dirty="0" err="1">
                <a:solidFill>
                  <a:schemeClr val="bg1"/>
                </a:solidFill>
                <a:latin typeface="Courier New" panose="02070309020205020404" pitchFamily="49" charset="0"/>
                <a:cs typeface="Courier New" panose="02070309020205020404" pitchFamily="49" charset="0"/>
              </a:rPr>
              <a:t>root</a:t>
            </a:r>
            <a:r>
              <a:rPr lang="en-US" dirty="0">
                <a:solidFill>
                  <a:schemeClr val="bg1"/>
                </a:solidFill>
                <a:latin typeface="Courier New" panose="02070309020205020404" pitchFamily="49" charset="0"/>
                <a:cs typeface="Courier New" panose="02070309020205020404" pitchFamily="49" charset="0"/>
              </a:rPr>
              <a:t> 34 Apr 18 20:52 file2.txt</a:t>
            </a:r>
          </a:p>
          <a:p>
            <a:r>
              <a:rPr lang="en-US" dirty="0">
                <a:solidFill>
                  <a:schemeClr val="bg1"/>
                </a:solidFill>
                <a:latin typeface="Courier New" panose="02070309020205020404" pitchFamily="49" charset="0"/>
                <a:cs typeface="Courier New" panose="02070309020205020404" pitchFamily="49" charset="0"/>
              </a:rPr>
              <a:t>[root@server1 </a:t>
            </a:r>
            <a:r>
              <a:rPr lang="en-US" dirty="0" err="1">
                <a:solidFill>
                  <a:schemeClr val="bg1"/>
                </a:solidFill>
                <a:latin typeface="Courier New" panose="02070309020205020404" pitchFamily="49" charset="0"/>
                <a:cs typeface="Courier New" panose="02070309020205020404" pitchFamily="49" charset="0"/>
              </a:rPr>
              <a:t>nfsshare</a:t>
            </a:r>
            <a:r>
              <a:rPr lang="en-US" dirty="0">
                <a:solidFill>
                  <a:schemeClr val="bg1"/>
                </a:solidFill>
                <a:latin typeface="Courier New" panose="02070309020205020404" pitchFamily="49" charset="0"/>
                <a:cs typeface="Courier New" panose="02070309020205020404" pitchFamily="49" charset="0"/>
              </a:rPr>
              <a:t>]#</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[root@server1 </a:t>
            </a:r>
            <a:r>
              <a:rPr lang="en-US" dirty="0" err="1">
                <a:solidFill>
                  <a:schemeClr val="bg1"/>
                </a:solidFill>
                <a:latin typeface="Courier New" panose="02070309020205020404" pitchFamily="49" charset="0"/>
                <a:cs typeface="Courier New" panose="02070309020205020404" pitchFamily="49" charset="0"/>
              </a:rPr>
              <a:t>nfsshare</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File updated inside the container</a:t>
            </a:r>
          </a:p>
          <a:p>
            <a:r>
              <a:rPr lang="en-US" dirty="0">
                <a:solidFill>
                  <a:schemeClr val="bg1"/>
                </a:solidFill>
                <a:latin typeface="Courier New" panose="02070309020205020404" pitchFamily="49" charset="0"/>
                <a:cs typeface="Courier New" panose="02070309020205020404" pitchFamily="49" charset="0"/>
              </a:rPr>
              <a:t>File updated from NFS server</a:t>
            </a:r>
          </a:p>
          <a:p>
            <a:endParaRPr lang="en-US" dirty="0">
              <a:solidFill>
                <a:schemeClr val="bg1"/>
              </a:solidFill>
              <a:latin typeface="Courier New" panose="02070309020205020404" pitchFamily="49" charset="0"/>
              <a:cs typeface="Courier New" panose="02070309020205020404" pitchFamily="49" charset="0"/>
            </a:endParaRPr>
          </a:p>
          <a:p>
            <a:r>
              <a:rPr lang="en-US" dirty="0" err="1">
                <a:solidFill>
                  <a:schemeClr val="bg1"/>
                </a:solidFill>
                <a:latin typeface="Courier New" panose="02070309020205020404" pitchFamily="49" charset="0"/>
                <a:cs typeface="Courier New" panose="02070309020205020404" pitchFamily="49" charset="0"/>
              </a:rPr>
              <a:t>root@</a:t>
            </a:r>
            <a:r>
              <a:rPr lang="en-US" b="1" dirty="0" err="1">
                <a:solidFill>
                  <a:schemeClr val="bg1"/>
                </a:solidFill>
                <a:highlight>
                  <a:srgbClr val="00FF00"/>
                </a:highlight>
                <a:latin typeface="Courier New" panose="02070309020205020404" pitchFamily="49" charset="0"/>
                <a:cs typeface="Courier New" panose="02070309020205020404" pitchFamily="49" charset="0"/>
              </a:rPr>
              <a:t>mypod</a:t>
            </a:r>
            <a:r>
              <a:rPr lang="en-US" dirty="0">
                <a:solidFill>
                  <a:schemeClr val="bg1"/>
                </a:solidFill>
                <a:latin typeface="Courier New" panose="02070309020205020404" pitchFamily="49" charset="0"/>
                <a:cs typeface="Courier New" panose="02070309020205020404" pitchFamily="49" charset="0"/>
              </a:rPr>
              <a:t>:/var/www/html#</a:t>
            </a:r>
          </a:p>
          <a:p>
            <a:r>
              <a:rPr lang="en-US" dirty="0">
                <a:solidFill>
                  <a:schemeClr val="bg1"/>
                </a:solidFill>
                <a:latin typeface="Courier New" panose="02070309020205020404" pitchFamily="49" charset="0"/>
                <a:cs typeface="Courier New" panose="02070309020205020404" pitchFamily="49" charset="0"/>
              </a:rPr>
              <a:t>File updated inside the container</a:t>
            </a:r>
          </a:p>
          <a:p>
            <a:r>
              <a:rPr lang="en-US" dirty="0">
                <a:solidFill>
                  <a:schemeClr val="bg1"/>
                </a:solidFill>
                <a:latin typeface="Courier New" panose="02070309020205020404" pitchFamily="49" charset="0"/>
                <a:cs typeface="Courier New" panose="02070309020205020404" pitchFamily="49" charset="0"/>
              </a:rPr>
              <a:t>File updated from NFS server</a:t>
            </a:r>
          </a:p>
        </p:txBody>
      </p:sp>
      <p:sp>
        <p:nvSpPr>
          <p:cNvPr id="2" name="Rectangle 1">
            <a:extLst>
              <a:ext uri="{FF2B5EF4-FFF2-40B4-BE49-F238E27FC236}">
                <a16:creationId xmlns:a16="http://schemas.microsoft.com/office/drawing/2014/main" id="{49FAB441-5F1E-6ECA-95E8-B435D201372F}"/>
              </a:ext>
            </a:extLst>
          </p:cNvPr>
          <p:cNvSpPr/>
          <p:nvPr/>
        </p:nvSpPr>
        <p:spPr>
          <a:xfrm>
            <a:off x="2790825" y="163985"/>
            <a:ext cx="4981575"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urier New" panose="02070309020205020404" pitchFamily="49" charset="0"/>
                <a:cs typeface="Courier New" panose="02070309020205020404" pitchFamily="49" charset="0"/>
              </a:rPr>
              <a:t>kubectl exec -it </a:t>
            </a:r>
            <a:r>
              <a:rPr lang="en-US" dirty="0" err="1">
                <a:solidFill>
                  <a:schemeClr val="bg1"/>
                </a:solidFill>
                <a:latin typeface="Courier New" panose="02070309020205020404" pitchFamily="49" charset="0"/>
                <a:cs typeface="Courier New" panose="02070309020205020404" pitchFamily="49" charset="0"/>
              </a:rPr>
              <a:t>mypod</a:t>
            </a:r>
            <a:r>
              <a:rPr lang="en-US" dirty="0">
                <a:solidFill>
                  <a:schemeClr val="bg1"/>
                </a:solidFill>
                <a:latin typeface="Courier New" panose="02070309020205020404" pitchFamily="49" charset="0"/>
                <a:cs typeface="Courier New" panose="02070309020205020404" pitchFamily="49" charset="0"/>
              </a:rPr>
              <a:t> -- /bin/bash</a:t>
            </a:r>
            <a:endParaRPr lang="en-US" dirty="0"/>
          </a:p>
        </p:txBody>
      </p:sp>
      <p:sp>
        <p:nvSpPr>
          <p:cNvPr id="5" name="Rectangle 4">
            <a:extLst>
              <a:ext uri="{FF2B5EF4-FFF2-40B4-BE49-F238E27FC236}">
                <a16:creationId xmlns:a16="http://schemas.microsoft.com/office/drawing/2014/main" id="{5552C3B2-0C41-7FCF-98CA-F34E07FAA2CD}"/>
              </a:ext>
            </a:extLst>
          </p:cNvPr>
          <p:cNvSpPr/>
          <p:nvPr/>
        </p:nvSpPr>
        <p:spPr>
          <a:xfrm>
            <a:off x="2000250" y="455528"/>
            <a:ext cx="2695575"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urier New" panose="02070309020205020404" pitchFamily="49" charset="0"/>
                <a:cs typeface="Courier New" panose="02070309020205020404" pitchFamily="49" charset="0"/>
              </a:rPr>
              <a:t>cd /var/www/html/</a:t>
            </a:r>
            <a:endParaRPr lang="en-US" dirty="0"/>
          </a:p>
        </p:txBody>
      </p:sp>
      <p:sp>
        <p:nvSpPr>
          <p:cNvPr id="6" name="Rectangle 5">
            <a:extLst>
              <a:ext uri="{FF2B5EF4-FFF2-40B4-BE49-F238E27FC236}">
                <a16:creationId xmlns:a16="http://schemas.microsoft.com/office/drawing/2014/main" id="{BAA31BD8-A096-EF3C-E5E1-C54F69B64E4C}"/>
              </a:ext>
            </a:extLst>
          </p:cNvPr>
          <p:cNvSpPr/>
          <p:nvPr/>
        </p:nvSpPr>
        <p:spPr>
          <a:xfrm>
            <a:off x="3690940" y="747070"/>
            <a:ext cx="1252536"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urier New" panose="02070309020205020404" pitchFamily="49" charset="0"/>
                <a:cs typeface="Courier New" panose="02070309020205020404" pitchFamily="49" charset="0"/>
              </a:rPr>
              <a:t>ls -</a:t>
            </a:r>
            <a:r>
              <a:rPr lang="en-US" dirty="0" err="1">
                <a:solidFill>
                  <a:schemeClr val="bg1"/>
                </a:solidFill>
                <a:latin typeface="Courier New" panose="02070309020205020404" pitchFamily="49" charset="0"/>
                <a:cs typeface="Courier New" panose="02070309020205020404" pitchFamily="49" charset="0"/>
              </a:rPr>
              <a:t>ltr</a:t>
            </a:r>
            <a:endParaRPr lang="en-US" dirty="0"/>
          </a:p>
        </p:txBody>
      </p:sp>
      <p:sp>
        <p:nvSpPr>
          <p:cNvPr id="7" name="TextBox 6">
            <a:extLst>
              <a:ext uri="{FF2B5EF4-FFF2-40B4-BE49-F238E27FC236}">
                <a16:creationId xmlns:a16="http://schemas.microsoft.com/office/drawing/2014/main" id="{DB9E54D0-8DAC-53C0-62B9-B355E124989F}"/>
              </a:ext>
            </a:extLst>
          </p:cNvPr>
          <p:cNvSpPr txBox="1"/>
          <p:nvPr/>
        </p:nvSpPr>
        <p:spPr>
          <a:xfrm>
            <a:off x="2666524" y="2057621"/>
            <a:ext cx="2736057"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cd /home/</a:t>
            </a:r>
            <a:r>
              <a:rPr lang="en-US" dirty="0" err="1">
                <a:solidFill>
                  <a:schemeClr val="bg1"/>
                </a:solidFill>
                <a:latin typeface="Courier New" panose="02070309020205020404" pitchFamily="49" charset="0"/>
                <a:cs typeface="Courier New" panose="02070309020205020404" pitchFamily="49" charset="0"/>
              </a:rPr>
              <a:t>nfsshare</a:t>
            </a:r>
            <a:r>
              <a:rPr lang="en-US" dirty="0">
                <a:solidFill>
                  <a:schemeClr val="bg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5A689E34-6EBA-101E-40C2-A4B43699891E}"/>
              </a:ext>
            </a:extLst>
          </p:cNvPr>
          <p:cNvSpPr txBox="1"/>
          <p:nvPr/>
        </p:nvSpPr>
        <p:spPr>
          <a:xfrm>
            <a:off x="3610180" y="2371854"/>
            <a:ext cx="1557335"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ls -</a:t>
            </a:r>
            <a:r>
              <a:rPr lang="en-US" dirty="0" err="1">
                <a:solidFill>
                  <a:schemeClr val="bg1"/>
                </a:solidFill>
                <a:latin typeface="Courier New" panose="02070309020205020404" pitchFamily="49" charset="0"/>
                <a:cs typeface="Courier New" panose="02070309020205020404" pitchFamily="49" charset="0"/>
              </a:rPr>
              <a:t>ltr</a:t>
            </a:r>
            <a:endParaRPr lang="en-US" dirty="0">
              <a:solidFill>
                <a:schemeClr val="bg1"/>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2EDB672F-2D39-EA07-76DD-9C5596C54EDA}"/>
              </a:ext>
            </a:extLst>
          </p:cNvPr>
          <p:cNvSpPr txBox="1"/>
          <p:nvPr/>
        </p:nvSpPr>
        <p:spPr>
          <a:xfrm>
            <a:off x="3643314" y="3482520"/>
            <a:ext cx="6777034"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echo "File updated from NFS server" &gt;&gt; file2.txt</a:t>
            </a:r>
          </a:p>
        </p:txBody>
      </p:sp>
      <p:sp>
        <p:nvSpPr>
          <p:cNvPr id="10" name="TextBox 9">
            <a:extLst>
              <a:ext uri="{FF2B5EF4-FFF2-40B4-BE49-F238E27FC236}">
                <a16:creationId xmlns:a16="http://schemas.microsoft.com/office/drawing/2014/main" id="{3E0C203F-A1D9-FF73-0DB7-3F99B7DDD844}"/>
              </a:ext>
            </a:extLst>
          </p:cNvPr>
          <p:cNvSpPr txBox="1"/>
          <p:nvPr/>
        </p:nvSpPr>
        <p:spPr>
          <a:xfrm>
            <a:off x="3715941" y="5122733"/>
            <a:ext cx="1959767"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cat file2.txt</a:t>
            </a:r>
          </a:p>
        </p:txBody>
      </p:sp>
      <p:sp>
        <p:nvSpPr>
          <p:cNvPr id="11" name="TextBox 10">
            <a:extLst>
              <a:ext uri="{FF2B5EF4-FFF2-40B4-BE49-F238E27FC236}">
                <a16:creationId xmlns:a16="http://schemas.microsoft.com/office/drawing/2014/main" id="{24BD57B5-3671-7527-9EAD-105103AD3D03}"/>
              </a:ext>
            </a:extLst>
          </p:cNvPr>
          <p:cNvSpPr txBox="1"/>
          <p:nvPr/>
        </p:nvSpPr>
        <p:spPr>
          <a:xfrm>
            <a:off x="3690940" y="1550601"/>
            <a:ext cx="7303295"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echo "File updated inside the container" &gt; file2.txt</a:t>
            </a:r>
          </a:p>
        </p:txBody>
      </p:sp>
      <p:sp>
        <p:nvSpPr>
          <p:cNvPr id="12" name="Arrow: Left-Right 11">
            <a:extLst>
              <a:ext uri="{FF2B5EF4-FFF2-40B4-BE49-F238E27FC236}">
                <a16:creationId xmlns:a16="http://schemas.microsoft.com/office/drawing/2014/main" id="{107FF820-05F1-70C2-026B-A60DA42EB018}"/>
              </a:ext>
            </a:extLst>
          </p:cNvPr>
          <p:cNvSpPr/>
          <p:nvPr/>
        </p:nvSpPr>
        <p:spPr>
          <a:xfrm rot="19913356">
            <a:off x="6864590" y="2493975"/>
            <a:ext cx="3216829" cy="25717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95A509-6B1F-A12C-7DBD-092926FABAED}"/>
              </a:ext>
            </a:extLst>
          </p:cNvPr>
          <p:cNvSpPr txBox="1"/>
          <p:nvPr/>
        </p:nvSpPr>
        <p:spPr>
          <a:xfrm>
            <a:off x="3643314" y="4009101"/>
            <a:ext cx="1959767"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cat file2.txt</a:t>
            </a:r>
          </a:p>
        </p:txBody>
      </p:sp>
    </p:spTree>
    <p:extLst>
      <p:ext uri="{BB962C8B-B14F-4D97-AF65-F5344CB8AC3E}">
        <p14:creationId xmlns:p14="http://schemas.microsoft.com/office/powerpoint/2010/main" val="193282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par>
                          <p:cTn id="11" fill="hold">
                            <p:stCondLst>
                              <p:cond delay="2450"/>
                            </p:stCondLst>
                            <p:childTnLst>
                              <p:par>
                                <p:cTn id="12" presetID="1" presetClass="entr" presetSubtype="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par>
                          <p:cTn id="19" fill="hold">
                            <p:stCondLst>
                              <p:cond delay="500"/>
                            </p:stCondLst>
                            <p:childTnLst>
                              <p:par>
                                <p:cTn id="20" presetID="1" presetClass="entr" presetSubtype="0" fill="hold" nodeType="afterEffect">
                                  <p:stCondLst>
                                    <p:cond delay="100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500"/>
                            </p:stCondLst>
                            <p:childTnLst>
                              <p:par>
                                <p:cTn id="28" presetID="1" presetClass="entr" presetSubtype="0" fill="hold" nodeType="afterEffect">
                                  <p:stCondLst>
                                    <p:cond delay="50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nodeType="afterEffect">
                                  <p:stCondLst>
                                    <p:cond delay="50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par>
                          <p:cTn id="37" fill="hold">
                            <p:stCondLst>
                              <p:cond delay="0"/>
                            </p:stCondLst>
                            <p:childTnLst>
                              <p:par>
                                <p:cTn id="38" presetID="22" presetClass="entr" presetSubtype="8" fill="hold" grpId="0" nodeType="afterEffect">
                                  <p:stCondLst>
                                    <p:cond delay="0"/>
                                  </p:stCondLst>
                                  <p:iterate type="lt">
                                    <p:tmPct val="10000"/>
                                  </p:iterate>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childTnLst>
                          </p:cTn>
                        </p:par>
                        <p:par>
                          <p:cTn id="50" fill="hold">
                            <p:stCondLst>
                              <p:cond delay="500"/>
                            </p:stCondLst>
                            <p:childTnLst>
                              <p:par>
                                <p:cTn id="51" presetID="1" presetClass="entr" presetSubtype="0" fill="hold" nodeType="afterEffect">
                                  <p:stCondLst>
                                    <p:cond delay="50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childTnLst>
                                </p:cTn>
                              </p:par>
                            </p:childTnLst>
                          </p:cTn>
                        </p:par>
                        <p:par>
                          <p:cTn id="67" fill="hold">
                            <p:stCondLst>
                              <p:cond delay="500"/>
                            </p:stCondLst>
                            <p:childTnLst>
                              <p:par>
                                <p:cTn id="68" presetID="22" presetClass="entr" presetSubtype="4" fill="hold" grpId="0" nodeType="after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down)">
                                      <p:cBhvr>
                                        <p:cTn id="70" dur="500"/>
                                        <p:tgtEl>
                                          <p:spTgt spid="12"/>
                                        </p:tgtEl>
                                      </p:cBhvr>
                                    </p:animEffect>
                                  </p:childTnLst>
                                </p:cTn>
                              </p:par>
                            </p:childTnLst>
                          </p:cTn>
                        </p:par>
                        <p:par>
                          <p:cTn id="71" fill="hold">
                            <p:stCondLst>
                              <p:cond delay="1000"/>
                            </p:stCondLst>
                            <p:childTnLst>
                              <p:par>
                                <p:cTn id="72" presetID="1" presetClass="entr" presetSubtype="0" fill="hold" nodeType="afterEffect">
                                  <p:stCondLst>
                                    <p:cond delay="500"/>
                                  </p:stCondLst>
                                  <p:childTnLst>
                                    <p:set>
                                      <p:cBhvr>
                                        <p:cTn id="73"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wipe(left)">
                                      <p:cBhvr>
                                        <p:cTn id="78" dur="500"/>
                                        <p:tgtEl>
                                          <p:spTgt spid="9"/>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14" end="14"/>
                                            </p:txEl>
                                          </p:spTgt>
                                        </p:tgtEl>
                                        <p:attrNameLst>
                                          <p:attrName>style.visibility</p:attrName>
                                        </p:attrNameLst>
                                      </p:cBhvr>
                                      <p:to>
                                        <p:strVal val="visible"/>
                                      </p:to>
                                    </p:set>
                                  </p:childTnLst>
                                </p:cTn>
                              </p:par>
                            </p:childTnLst>
                          </p:cTn>
                        </p:par>
                        <p:par>
                          <p:cTn id="83" fill="hold">
                            <p:stCondLst>
                              <p:cond delay="0"/>
                            </p:stCondLst>
                            <p:childTnLst>
                              <p:par>
                                <p:cTn id="84" presetID="22" presetClass="entr" presetSubtype="8" fill="hold" grpId="0" nodeType="after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wipe(left)">
                                      <p:cBhvr>
                                        <p:cTn id="86" dur="500"/>
                                        <p:tgtEl>
                                          <p:spTgt spid="13"/>
                                        </p:tgtEl>
                                      </p:cBhvr>
                                    </p:animEffect>
                                  </p:childTnLst>
                                </p:cTn>
                              </p:par>
                            </p:childTnLst>
                          </p:cTn>
                        </p:par>
                        <p:par>
                          <p:cTn id="87" fill="hold">
                            <p:stCondLst>
                              <p:cond delay="500"/>
                            </p:stCondLst>
                            <p:childTnLst>
                              <p:par>
                                <p:cTn id="88" presetID="1" presetClass="entr" presetSubtype="0" fill="hold" nodeType="afterEffect">
                                  <p:stCondLst>
                                    <p:cond delay="0"/>
                                  </p:stCondLst>
                                  <p:childTnLst>
                                    <p:set>
                                      <p:cBhvr>
                                        <p:cTn id="89" dur="1" fill="hold">
                                          <p:stCondLst>
                                            <p:cond delay="0"/>
                                          </p:stCondLst>
                                        </p:cTn>
                                        <p:tgtEl>
                                          <p:spTgt spid="3">
                                            <p:txEl>
                                              <p:pRg st="16" end="16"/>
                                            </p:txEl>
                                          </p:spTgt>
                                        </p:tgtEl>
                                        <p:attrNameLst>
                                          <p:attrName>style.visibility</p:attrName>
                                        </p:attrNameLst>
                                      </p:cBhvr>
                                      <p:to>
                                        <p:strVal val="visible"/>
                                      </p:to>
                                    </p:set>
                                  </p:childTnLst>
                                </p:cTn>
                              </p:par>
                            </p:childTnLst>
                          </p:cTn>
                        </p:par>
                        <p:par>
                          <p:cTn id="90" fill="hold">
                            <p:stCondLst>
                              <p:cond delay="500"/>
                            </p:stCondLst>
                            <p:childTnLst>
                              <p:par>
                                <p:cTn id="91" presetID="1" presetClass="entr" presetSubtype="0" fill="hold" nodeType="afterEffect">
                                  <p:stCondLst>
                                    <p:cond delay="0"/>
                                  </p:stCondLst>
                                  <p:childTnLst>
                                    <p:set>
                                      <p:cBhvr>
                                        <p:cTn id="9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left)">
                                      <p:cBhvr>
                                        <p:cTn id="101" dur="500"/>
                                        <p:tgtEl>
                                          <p:spTgt spid="10"/>
                                        </p:tgtEl>
                                      </p:cBhvr>
                                    </p:animEffect>
                                  </p:childTnLst>
                                </p:cTn>
                              </p:par>
                            </p:childTnLst>
                          </p:cTn>
                        </p:par>
                        <p:par>
                          <p:cTn id="102" fill="hold">
                            <p:stCondLst>
                              <p:cond delay="500"/>
                            </p:stCondLst>
                            <p:childTnLst>
                              <p:par>
                                <p:cTn id="103" presetID="1" presetClass="entr" presetSubtype="0" fill="hold" nodeType="afterEffect">
                                  <p:stCondLst>
                                    <p:cond delay="0"/>
                                  </p:stCondLst>
                                  <p:childTnLst>
                                    <p:set>
                                      <p:cBhvr>
                                        <p:cTn id="104" dur="1" fill="hold">
                                          <p:stCondLst>
                                            <p:cond delay="0"/>
                                          </p:stCondLst>
                                        </p:cTn>
                                        <p:tgtEl>
                                          <p:spTgt spid="3">
                                            <p:txEl>
                                              <p:pRg st="19" end="19"/>
                                            </p:txEl>
                                          </p:spTgt>
                                        </p:tgtEl>
                                        <p:attrNameLst>
                                          <p:attrName>style.visibility</p:attrName>
                                        </p:attrNameLst>
                                      </p:cBhvr>
                                      <p:to>
                                        <p:strVal val="visible"/>
                                      </p:to>
                                    </p:set>
                                  </p:childTnLst>
                                </p:cTn>
                              </p:par>
                            </p:childTnLst>
                          </p:cTn>
                        </p:par>
                        <p:par>
                          <p:cTn id="105" fill="hold">
                            <p:stCondLst>
                              <p:cond delay="500"/>
                            </p:stCondLst>
                            <p:childTnLst>
                              <p:par>
                                <p:cTn id="106" presetID="1" presetClass="entr" presetSubtype="0" fill="hold" nodeType="afterEffect">
                                  <p:stCondLst>
                                    <p:cond delay="0"/>
                                  </p:stCondLst>
                                  <p:childTnLst>
                                    <p:set>
                                      <p:cBhvr>
                                        <p:cTn id="107"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0" grpId="0"/>
      <p:bldP spid="11" grpId="0"/>
      <p:bldP spid="12" grpId="0" animBg="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B82279-6315-A0F1-0BAD-594C18304DFD}"/>
              </a:ext>
            </a:extLst>
          </p:cNvPr>
          <p:cNvSpPr/>
          <p:nvPr/>
        </p:nvSpPr>
        <p:spPr>
          <a:xfrm>
            <a:off x="2215166" y="341840"/>
            <a:ext cx="3451539" cy="1017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Volume</a:t>
            </a:r>
            <a:endParaRPr lang="en-US" dirty="0"/>
          </a:p>
        </p:txBody>
      </p:sp>
      <p:sp>
        <p:nvSpPr>
          <p:cNvPr id="8" name="Rectangle 7">
            <a:extLst>
              <a:ext uri="{FF2B5EF4-FFF2-40B4-BE49-F238E27FC236}">
                <a16:creationId xmlns:a16="http://schemas.microsoft.com/office/drawing/2014/main" id="{18A4BE20-1CB5-C1A9-032D-4A395B289077}"/>
              </a:ext>
            </a:extLst>
          </p:cNvPr>
          <p:cNvSpPr/>
          <p:nvPr/>
        </p:nvSpPr>
        <p:spPr>
          <a:xfrm>
            <a:off x="5157645" y="2874403"/>
            <a:ext cx="1833578" cy="692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Durable</a:t>
            </a:r>
          </a:p>
        </p:txBody>
      </p:sp>
      <p:sp>
        <p:nvSpPr>
          <p:cNvPr id="9" name="Rectangle 8">
            <a:extLst>
              <a:ext uri="{FF2B5EF4-FFF2-40B4-BE49-F238E27FC236}">
                <a16:creationId xmlns:a16="http://schemas.microsoft.com/office/drawing/2014/main" id="{AB9C4FE0-EB66-861A-EF77-ADC9CD02222C}"/>
              </a:ext>
            </a:extLst>
          </p:cNvPr>
          <p:cNvSpPr/>
          <p:nvPr/>
        </p:nvSpPr>
        <p:spPr>
          <a:xfrm>
            <a:off x="338457" y="2874404"/>
            <a:ext cx="1876709" cy="639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Ephemeral</a:t>
            </a:r>
            <a:endParaRPr lang="en-US" dirty="0"/>
          </a:p>
        </p:txBody>
      </p:sp>
      <p:sp>
        <p:nvSpPr>
          <p:cNvPr id="15" name="Minus Sign 14">
            <a:extLst>
              <a:ext uri="{FF2B5EF4-FFF2-40B4-BE49-F238E27FC236}">
                <a16:creationId xmlns:a16="http://schemas.microsoft.com/office/drawing/2014/main" id="{AF37E8E0-8F87-2D09-855D-A721139C16B2}"/>
              </a:ext>
            </a:extLst>
          </p:cNvPr>
          <p:cNvSpPr/>
          <p:nvPr/>
        </p:nvSpPr>
        <p:spPr>
          <a:xfrm>
            <a:off x="-483008" y="1771580"/>
            <a:ext cx="8553775" cy="101743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F45DE9F4-A3AD-296B-C16C-67BC25417737}"/>
              </a:ext>
            </a:extLst>
          </p:cNvPr>
          <p:cNvSpPr/>
          <p:nvPr/>
        </p:nvSpPr>
        <p:spPr>
          <a:xfrm>
            <a:off x="3541690" y="1359271"/>
            <a:ext cx="579545" cy="82461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9D5F50D-21CF-6CBF-5554-9B3AD5B623BF}"/>
              </a:ext>
            </a:extLst>
          </p:cNvPr>
          <p:cNvSpPr/>
          <p:nvPr/>
        </p:nvSpPr>
        <p:spPr>
          <a:xfrm>
            <a:off x="338457" y="2844604"/>
            <a:ext cx="1876709" cy="63998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FBE2CC-DC1B-1D61-ABE2-175C9DCB871A}"/>
              </a:ext>
            </a:extLst>
          </p:cNvPr>
          <p:cNvSpPr/>
          <p:nvPr/>
        </p:nvSpPr>
        <p:spPr>
          <a:xfrm>
            <a:off x="5157646" y="2853709"/>
            <a:ext cx="1833578" cy="7134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7A08399B-968D-C10A-832C-F11040A9A485}"/>
              </a:ext>
            </a:extLst>
          </p:cNvPr>
          <p:cNvCxnSpPr/>
          <p:nvPr/>
        </p:nvCxnSpPr>
        <p:spPr>
          <a:xfrm>
            <a:off x="409862" y="3982157"/>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38CB9FC2-CB96-5170-A075-0E55263C9ABA}"/>
              </a:ext>
            </a:extLst>
          </p:cNvPr>
          <p:cNvSpPr/>
          <p:nvPr/>
        </p:nvSpPr>
        <p:spPr>
          <a:xfrm>
            <a:off x="1036592" y="3818727"/>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EmptyDir</a:t>
            </a:r>
            <a:endParaRPr lang="en-US" dirty="0"/>
          </a:p>
        </p:txBody>
      </p:sp>
      <p:sp>
        <p:nvSpPr>
          <p:cNvPr id="5" name="Rectangle 4">
            <a:extLst>
              <a:ext uri="{FF2B5EF4-FFF2-40B4-BE49-F238E27FC236}">
                <a16:creationId xmlns:a16="http://schemas.microsoft.com/office/drawing/2014/main" id="{48D11261-344C-6500-7F77-150F3B40B309}"/>
              </a:ext>
            </a:extLst>
          </p:cNvPr>
          <p:cNvSpPr/>
          <p:nvPr/>
        </p:nvSpPr>
        <p:spPr>
          <a:xfrm>
            <a:off x="1042909" y="4544835"/>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ConfigMap</a:t>
            </a:r>
            <a:endParaRPr lang="en-US" dirty="0"/>
          </a:p>
        </p:txBody>
      </p:sp>
      <p:sp>
        <p:nvSpPr>
          <p:cNvPr id="6" name="Rectangle 5">
            <a:extLst>
              <a:ext uri="{FF2B5EF4-FFF2-40B4-BE49-F238E27FC236}">
                <a16:creationId xmlns:a16="http://schemas.microsoft.com/office/drawing/2014/main" id="{DDA265B8-6AF2-E3F9-2057-37E4D83A0CB1}"/>
              </a:ext>
            </a:extLst>
          </p:cNvPr>
          <p:cNvSpPr/>
          <p:nvPr/>
        </p:nvSpPr>
        <p:spPr>
          <a:xfrm>
            <a:off x="1042907" y="5348969"/>
            <a:ext cx="1630983"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Secret</a:t>
            </a:r>
          </a:p>
        </p:txBody>
      </p:sp>
      <p:cxnSp>
        <p:nvCxnSpPr>
          <p:cNvPr id="7" name="Straight Arrow Connector 6">
            <a:extLst>
              <a:ext uri="{FF2B5EF4-FFF2-40B4-BE49-F238E27FC236}">
                <a16:creationId xmlns:a16="http://schemas.microsoft.com/office/drawing/2014/main" id="{3A390176-EA34-215B-8DEB-19E8360D2967}"/>
              </a:ext>
            </a:extLst>
          </p:cNvPr>
          <p:cNvCxnSpPr/>
          <p:nvPr/>
        </p:nvCxnSpPr>
        <p:spPr>
          <a:xfrm>
            <a:off x="418655" y="4799756"/>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BD464842-7055-21EA-2198-E879EF89B5DB}"/>
              </a:ext>
            </a:extLst>
          </p:cNvPr>
          <p:cNvCxnSpPr/>
          <p:nvPr/>
        </p:nvCxnSpPr>
        <p:spPr>
          <a:xfrm>
            <a:off x="418655" y="5602789"/>
            <a:ext cx="580293"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Minus Sign 10">
            <a:extLst>
              <a:ext uri="{FF2B5EF4-FFF2-40B4-BE49-F238E27FC236}">
                <a16:creationId xmlns:a16="http://schemas.microsoft.com/office/drawing/2014/main" id="{5F90E946-B48B-A69C-FD40-2F8AB163C122}"/>
              </a:ext>
            </a:extLst>
          </p:cNvPr>
          <p:cNvSpPr/>
          <p:nvPr/>
        </p:nvSpPr>
        <p:spPr>
          <a:xfrm rot="5400000">
            <a:off x="-1323490" y="4489216"/>
            <a:ext cx="340396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4A21E4-EBE8-C80A-6021-7E354BD851CB}"/>
              </a:ext>
            </a:extLst>
          </p:cNvPr>
          <p:cNvSpPr/>
          <p:nvPr/>
        </p:nvSpPr>
        <p:spPr>
          <a:xfrm>
            <a:off x="1037167" y="3818313"/>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204B97-6065-91A7-AE26-24D322F962C4}"/>
              </a:ext>
            </a:extLst>
          </p:cNvPr>
          <p:cNvSpPr/>
          <p:nvPr/>
        </p:nvSpPr>
        <p:spPr>
          <a:xfrm>
            <a:off x="1036593" y="4551502"/>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6CC779-A083-46F8-C674-5839A52B4184}"/>
              </a:ext>
            </a:extLst>
          </p:cNvPr>
          <p:cNvSpPr/>
          <p:nvPr/>
        </p:nvSpPr>
        <p:spPr>
          <a:xfrm>
            <a:off x="1042907" y="5363869"/>
            <a:ext cx="163098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C7DE21-4512-37CD-AD4F-2CB6C56CEA35}"/>
              </a:ext>
            </a:extLst>
          </p:cNvPr>
          <p:cNvCxnSpPr>
            <a:cxnSpLocks/>
          </p:cNvCxnSpPr>
          <p:nvPr/>
        </p:nvCxnSpPr>
        <p:spPr>
          <a:xfrm>
            <a:off x="3883819" y="4022810"/>
            <a:ext cx="3648427" cy="22377"/>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974A2766-4DAD-95AC-FE9E-66A68F18D4AB}"/>
              </a:ext>
            </a:extLst>
          </p:cNvPr>
          <p:cNvCxnSpPr>
            <a:cxnSpLocks/>
            <a:endCxn id="25" idx="0"/>
          </p:cNvCxnSpPr>
          <p:nvPr/>
        </p:nvCxnSpPr>
        <p:spPr>
          <a:xfrm>
            <a:off x="3901855" y="4022810"/>
            <a:ext cx="0" cy="6845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7A258595-06AE-10F4-2A01-E5C0B38616C5}"/>
              </a:ext>
            </a:extLst>
          </p:cNvPr>
          <p:cNvCxnSpPr>
            <a:cxnSpLocks/>
          </p:cNvCxnSpPr>
          <p:nvPr/>
        </p:nvCxnSpPr>
        <p:spPr>
          <a:xfrm flipH="1">
            <a:off x="5428195" y="4045187"/>
            <a:ext cx="1599" cy="6615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B423A7DF-7424-31C7-99A4-A5E8E1C1F8DD}"/>
              </a:ext>
            </a:extLst>
          </p:cNvPr>
          <p:cNvSpPr/>
          <p:nvPr/>
        </p:nvSpPr>
        <p:spPr>
          <a:xfrm>
            <a:off x="3389337" y="4707360"/>
            <a:ext cx="1025035"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hostPath</a:t>
            </a:r>
            <a:endParaRPr lang="en-US" dirty="0"/>
          </a:p>
        </p:txBody>
      </p:sp>
      <p:sp>
        <p:nvSpPr>
          <p:cNvPr id="26" name="Rectangle 25">
            <a:extLst>
              <a:ext uri="{FF2B5EF4-FFF2-40B4-BE49-F238E27FC236}">
                <a16:creationId xmlns:a16="http://schemas.microsoft.com/office/drawing/2014/main" id="{68EEFD11-CFA0-361B-57C1-6E613B3A11DC}"/>
              </a:ext>
            </a:extLst>
          </p:cNvPr>
          <p:cNvSpPr/>
          <p:nvPr/>
        </p:nvSpPr>
        <p:spPr>
          <a:xfrm>
            <a:off x="5000729" y="4723738"/>
            <a:ext cx="1014592"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Static</a:t>
            </a:r>
          </a:p>
        </p:txBody>
      </p:sp>
      <p:sp>
        <p:nvSpPr>
          <p:cNvPr id="27" name="Rectangle 26">
            <a:extLst>
              <a:ext uri="{FF2B5EF4-FFF2-40B4-BE49-F238E27FC236}">
                <a16:creationId xmlns:a16="http://schemas.microsoft.com/office/drawing/2014/main" id="{783EA76F-CD6F-DB70-0E3B-8F8E03B6F389}"/>
              </a:ext>
            </a:extLst>
          </p:cNvPr>
          <p:cNvSpPr/>
          <p:nvPr/>
        </p:nvSpPr>
        <p:spPr>
          <a:xfrm>
            <a:off x="7034941" y="4704061"/>
            <a:ext cx="997807"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a:t>
            </a:r>
          </a:p>
        </p:txBody>
      </p:sp>
      <p:cxnSp>
        <p:nvCxnSpPr>
          <p:cNvPr id="29" name="Straight Arrow Connector 28">
            <a:extLst>
              <a:ext uri="{FF2B5EF4-FFF2-40B4-BE49-F238E27FC236}">
                <a16:creationId xmlns:a16="http://schemas.microsoft.com/office/drawing/2014/main" id="{2AFD08CE-1263-44CB-85E0-1C003C3B8B42}"/>
              </a:ext>
            </a:extLst>
          </p:cNvPr>
          <p:cNvCxnSpPr>
            <a:cxnSpLocks/>
          </p:cNvCxnSpPr>
          <p:nvPr/>
        </p:nvCxnSpPr>
        <p:spPr>
          <a:xfrm>
            <a:off x="5125508" y="5586510"/>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0" name="Rectangle 29">
            <a:extLst>
              <a:ext uri="{FF2B5EF4-FFF2-40B4-BE49-F238E27FC236}">
                <a16:creationId xmlns:a16="http://schemas.microsoft.com/office/drawing/2014/main" id="{DBDB7E59-19F5-3C3D-14EE-F903ED715B79}"/>
              </a:ext>
            </a:extLst>
          </p:cNvPr>
          <p:cNvSpPr/>
          <p:nvPr/>
        </p:nvSpPr>
        <p:spPr>
          <a:xfrm>
            <a:off x="5663749" y="5363869"/>
            <a:ext cx="904034"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PV</a:t>
            </a:r>
          </a:p>
        </p:txBody>
      </p:sp>
      <p:sp>
        <p:nvSpPr>
          <p:cNvPr id="31" name="Rectangle 30">
            <a:extLst>
              <a:ext uri="{FF2B5EF4-FFF2-40B4-BE49-F238E27FC236}">
                <a16:creationId xmlns:a16="http://schemas.microsoft.com/office/drawing/2014/main" id="{422F26B9-B836-4726-6685-201662734588}"/>
              </a:ext>
            </a:extLst>
          </p:cNvPr>
          <p:cNvSpPr/>
          <p:nvPr/>
        </p:nvSpPr>
        <p:spPr>
          <a:xfrm>
            <a:off x="5663749" y="6038325"/>
            <a:ext cx="904034"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PVC</a:t>
            </a:r>
          </a:p>
        </p:txBody>
      </p:sp>
      <p:cxnSp>
        <p:nvCxnSpPr>
          <p:cNvPr id="32" name="Straight Arrow Connector 31">
            <a:extLst>
              <a:ext uri="{FF2B5EF4-FFF2-40B4-BE49-F238E27FC236}">
                <a16:creationId xmlns:a16="http://schemas.microsoft.com/office/drawing/2014/main" id="{0E8FF472-0519-F0F0-EE0D-86DAC47541E1}"/>
              </a:ext>
            </a:extLst>
          </p:cNvPr>
          <p:cNvCxnSpPr>
            <a:cxnSpLocks/>
          </p:cNvCxnSpPr>
          <p:nvPr/>
        </p:nvCxnSpPr>
        <p:spPr>
          <a:xfrm>
            <a:off x="5125508" y="6280100"/>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82D2342C-FAAE-645A-D8BA-CCAAC5E53165}"/>
              </a:ext>
            </a:extLst>
          </p:cNvPr>
          <p:cNvCxnSpPr>
            <a:cxnSpLocks/>
          </p:cNvCxnSpPr>
          <p:nvPr/>
        </p:nvCxnSpPr>
        <p:spPr>
          <a:xfrm>
            <a:off x="7154083" y="5553338"/>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5" name="Rectangle 34">
            <a:extLst>
              <a:ext uri="{FF2B5EF4-FFF2-40B4-BE49-F238E27FC236}">
                <a16:creationId xmlns:a16="http://schemas.microsoft.com/office/drawing/2014/main" id="{BB2F4C79-A910-BA57-150B-71B6DCEF5CA2}"/>
              </a:ext>
            </a:extLst>
          </p:cNvPr>
          <p:cNvSpPr/>
          <p:nvPr/>
        </p:nvSpPr>
        <p:spPr>
          <a:xfrm>
            <a:off x="7692324" y="5317163"/>
            <a:ext cx="1611919"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StorageClass</a:t>
            </a:r>
          </a:p>
        </p:txBody>
      </p:sp>
      <p:sp>
        <p:nvSpPr>
          <p:cNvPr id="36" name="Rectangle 35">
            <a:extLst>
              <a:ext uri="{FF2B5EF4-FFF2-40B4-BE49-F238E27FC236}">
                <a16:creationId xmlns:a16="http://schemas.microsoft.com/office/drawing/2014/main" id="{02C07A06-77E4-7E45-628A-F3974F91C74D}"/>
              </a:ext>
            </a:extLst>
          </p:cNvPr>
          <p:cNvSpPr/>
          <p:nvPr/>
        </p:nvSpPr>
        <p:spPr>
          <a:xfrm>
            <a:off x="7667170" y="6032611"/>
            <a:ext cx="1637071" cy="483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PVC and PV</a:t>
            </a:r>
          </a:p>
        </p:txBody>
      </p:sp>
      <p:cxnSp>
        <p:nvCxnSpPr>
          <p:cNvPr id="37" name="Straight Arrow Connector 36">
            <a:extLst>
              <a:ext uri="{FF2B5EF4-FFF2-40B4-BE49-F238E27FC236}">
                <a16:creationId xmlns:a16="http://schemas.microsoft.com/office/drawing/2014/main" id="{A3F3CC09-E260-7EAB-AC83-4F06A9B164B3}"/>
              </a:ext>
            </a:extLst>
          </p:cNvPr>
          <p:cNvCxnSpPr>
            <a:cxnSpLocks/>
          </p:cNvCxnSpPr>
          <p:nvPr/>
        </p:nvCxnSpPr>
        <p:spPr>
          <a:xfrm>
            <a:off x="7128928" y="6274386"/>
            <a:ext cx="513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8" name="Minus Sign 47">
            <a:extLst>
              <a:ext uri="{FF2B5EF4-FFF2-40B4-BE49-F238E27FC236}">
                <a16:creationId xmlns:a16="http://schemas.microsoft.com/office/drawing/2014/main" id="{B656561D-8153-D5A8-65BC-D693DA63BF19}"/>
              </a:ext>
            </a:extLst>
          </p:cNvPr>
          <p:cNvSpPr/>
          <p:nvPr/>
        </p:nvSpPr>
        <p:spPr>
          <a:xfrm rot="5400000">
            <a:off x="4309547" y="5497362"/>
            <a:ext cx="152451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C28A8F8-4306-0EBC-05A2-5A0F92B0BCAB}"/>
              </a:ext>
            </a:extLst>
          </p:cNvPr>
          <p:cNvCxnSpPr>
            <a:cxnSpLocks/>
            <a:endCxn id="27" idx="0"/>
          </p:cNvCxnSpPr>
          <p:nvPr/>
        </p:nvCxnSpPr>
        <p:spPr>
          <a:xfrm>
            <a:off x="7532246" y="4022810"/>
            <a:ext cx="1599" cy="6812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Minus Sign 49">
            <a:extLst>
              <a:ext uri="{FF2B5EF4-FFF2-40B4-BE49-F238E27FC236}">
                <a16:creationId xmlns:a16="http://schemas.microsoft.com/office/drawing/2014/main" id="{E96767C5-7138-C3A1-5CE8-9FEFB3BE0B3D}"/>
              </a:ext>
            </a:extLst>
          </p:cNvPr>
          <p:cNvSpPr/>
          <p:nvPr/>
        </p:nvSpPr>
        <p:spPr>
          <a:xfrm rot="5400000">
            <a:off x="6338121" y="5497363"/>
            <a:ext cx="1524511" cy="51308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05BF2EC0-035B-AD6C-558F-A4E227BA9520}"/>
              </a:ext>
            </a:extLst>
          </p:cNvPr>
          <p:cNvSpPr/>
          <p:nvPr/>
        </p:nvSpPr>
        <p:spPr>
          <a:xfrm>
            <a:off x="5763097" y="2412226"/>
            <a:ext cx="428153" cy="43165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E1ED5082-67E4-7C0D-DA3A-561999D17872}"/>
              </a:ext>
            </a:extLst>
          </p:cNvPr>
          <p:cNvSpPr/>
          <p:nvPr/>
        </p:nvSpPr>
        <p:spPr>
          <a:xfrm>
            <a:off x="963770" y="2412225"/>
            <a:ext cx="428154" cy="462179"/>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Down 50">
            <a:extLst>
              <a:ext uri="{FF2B5EF4-FFF2-40B4-BE49-F238E27FC236}">
                <a16:creationId xmlns:a16="http://schemas.microsoft.com/office/drawing/2014/main" id="{A8681340-E75F-4D92-DDD8-BDCAA1073BA3}"/>
              </a:ext>
            </a:extLst>
          </p:cNvPr>
          <p:cNvSpPr/>
          <p:nvPr/>
        </p:nvSpPr>
        <p:spPr>
          <a:xfrm>
            <a:off x="5801244" y="3596811"/>
            <a:ext cx="428153" cy="431658"/>
          </a:xfrm>
          <a:prstGeom prst="downArrow">
            <a:avLst>
              <a:gd name="adj1" fmla="val 50000"/>
              <a:gd name="adj2" fmla="val 3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F3A3C10-31A9-E5D0-113E-9CCFB48915F1}"/>
              </a:ext>
            </a:extLst>
          </p:cNvPr>
          <p:cNvSpPr/>
          <p:nvPr/>
        </p:nvSpPr>
        <p:spPr>
          <a:xfrm>
            <a:off x="3408322" y="4726969"/>
            <a:ext cx="101459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F55EB2A-2741-D727-725B-00700F18AFC2}"/>
              </a:ext>
            </a:extLst>
          </p:cNvPr>
          <p:cNvSpPr/>
          <p:nvPr/>
        </p:nvSpPr>
        <p:spPr>
          <a:xfrm>
            <a:off x="5023277" y="4736789"/>
            <a:ext cx="101459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546E5FD-7B0A-6A5F-31F4-32815B5871B8}"/>
              </a:ext>
            </a:extLst>
          </p:cNvPr>
          <p:cNvSpPr/>
          <p:nvPr/>
        </p:nvSpPr>
        <p:spPr>
          <a:xfrm>
            <a:off x="7017327" y="4715328"/>
            <a:ext cx="1025034"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C8A41BD-5B5A-5973-1383-120AA6D704B6}"/>
              </a:ext>
            </a:extLst>
          </p:cNvPr>
          <p:cNvSpPr/>
          <p:nvPr/>
        </p:nvSpPr>
        <p:spPr>
          <a:xfrm>
            <a:off x="5663748" y="5378770"/>
            <a:ext cx="929188"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8B730A8-9011-56B4-C022-83A7EC171A80}"/>
              </a:ext>
            </a:extLst>
          </p:cNvPr>
          <p:cNvSpPr/>
          <p:nvPr/>
        </p:nvSpPr>
        <p:spPr>
          <a:xfrm>
            <a:off x="5670146" y="6059105"/>
            <a:ext cx="904034"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1007DAD-5225-1314-51A9-71A676015E48}"/>
              </a:ext>
            </a:extLst>
          </p:cNvPr>
          <p:cNvSpPr/>
          <p:nvPr/>
        </p:nvSpPr>
        <p:spPr>
          <a:xfrm>
            <a:off x="7720837" y="5335697"/>
            <a:ext cx="1583403"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ABC3C61-8DBF-D8D7-4311-0365C71B2FEC}"/>
              </a:ext>
            </a:extLst>
          </p:cNvPr>
          <p:cNvSpPr/>
          <p:nvPr/>
        </p:nvSpPr>
        <p:spPr>
          <a:xfrm>
            <a:off x="7692324" y="6053110"/>
            <a:ext cx="1637071" cy="45374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F3D7CE9F-99EA-1883-2A8D-C5AEEBBF6B53}"/>
              </a:ext>
            </a:extLst>
          </p:cNvPr>
          <p:cNvSpPr txBox="1"/>
          <p:nvPr/>
        </p:nvSpPr>
        <p:spPr>
          <a:xfrm>
            <a:off x="2919413" y="3244334"/>
            <a:ext cx="6181724" cy="369332"/>
          </a:xfrm>
          <a:prstGeom prst="rect">
            <a:avLst/>
          </a:prstGeom>
          <a:noFill/>
        </p:spPr>
        <p:txBody>
          <a:bodyPr wrap="square">
            <a:spAutoFit/>
          </a:bodyPr>
          <a:lstStyle/>
          <a:p>
            <a:r>
              <a:rPr lang="en-US" dirty="0"/>
              <a:t>123Vitara@1234</a:t>
            </a:r>
          </a:p>
        </p:txBody>
      </p:sp>
    </p:spTree>
    <p:extLst>
      <p:ext uri="{BB962C8B-B14F-4D97-AF65-F5344CB8AC3E}">
        <p14:creationId xmlns:p14="http://schemas.microsoft.com/office/powerpoint/2010/main" val="272317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70"/>
                                        </p:tgtEl>
                                      </p:cBhvr>
                                      <p:by x="50000" y="50000"/>
                                    </p:animScale>
                                  </p:childTnLst>
                                </p:cTn>
                              </p:par>
                              <p:par>
                                <p:cTn id="7" presetID="6" presetClass="emph" presetSubtype="0" fill="hold" grpId="0" nodeType="withEffect">
                                  <p:stCondLst>
                                    <p:cond delay="0"/>
                                  </p:stCondLst>
                                  <p:childTnLst>
                                    <p:animScale>
                                      <p:cBhvr>
                                        <p:cTn id="8" dur="2000" fill="hold"/>
                                        <p:tgtEl>
                                          <p:spTgt spid="26"/>
                                        </p:tgtEl>
                                      </p:cBhvr>
                                      <p:by x="50000" y="50000"/>
                                    </p:animScale>
                                  </p:childTnLst>
                                </p:cTn>
                              </p:par>
                              <p:par>
                                <p:cTn id="9" presetID="6" presetClass="emph" presetSubtype="0" fill="hold" grpId="0" nodeType="withEffect">
                                  <p:stCondLst>
                                    <p:cond delay="0"/>
                                  </p:stCondLst>
                                  <p:childTnLst>
                                    <p:animScale>
                                      <p:cBhvr>
                                        <p:cTn id="10" dur="2000" fill="hold"/>
                                        <p:tgtEl>
                                          <p:spTgt spid="72"/>
                                        </p:tgtEl>
                                      </p:cBhvr>
                                      <p:by x="50000" y="50000"/>
                                    </p:animScale>
                                  </p:childTnLst>
                                </p:cTn>
                              </p:par>
                              <p:par>
                                <p:cTn id="11" presetID="6" presetClass="emph" presetSubtype="0" fill="hold" grpId="0" nodeType="withEffect">
                                  <p:stCondLst>
                                    <p:cond delay="0"/>
                                  </p:stCondLst>
                                  <p:childTnLst>
                                    <p:animScale>
                                      <p:cBhvr>
                                        <p:cTn id="12" dur="2000" fill="hold"/>
                                        <p:tgtEl>
                                          <p:spTgt spid="30"/>
                                        </p:tgtEl>
                                      </p:cBhvr>
                                      <p:by x="50000" y="50000"/>
                                    </p:animScale>
                                  </p:childTnLst>
                                </p:cTn>
                              </p:par>
                              <p:par>
                                <p:cTn id="13" presetID="6" presetClass="emph" presetSubtype="0" fill="hold" grpId="0" nodeType="withEffect">
                                  <p:stCondLst>
                                    <p:cond delay="0"/>
                                  </p:stCondLst>
                                  <p:childTnLst>
                                    <p:animScale>
                                      <p:cBhvr>
                                        <p:cTn id="14" dur="2000" fill="hold"/>
                                        <p:tgtEl>
                                          <p:spTgt spid="73"/>
                                        </p:tgtEl>
                                      </p:cBhvr>
                                      <p:by x="50000" y="50000"/>
                                    </p:animScale>
                                  </p:childTnLst>
                                </p:cTn>
                              </p:par>
                              <p:par>
                                <p:cTn id="15" presetID="6" presetClass="emph" presetSubtype="0" fill="hold" grpId="0" nodeType="withEffect">
                                  <p:stCondLst>
                                    <p:cond delay="0"/>
                                  </p:stCondLst>
                                  <p:childTnLst>
                                    <p:animScale>
                                      <p:cBhvr>
                                        <p:cTn id="16" dur="2000" fill="hold"/>
                                        <p:tgtEl>
                                          <p:spTgt spid="31"/>
                                        </p:tgtEl>
                                      </p:cBhvr>
                                      <p:by x="50000" y="50000"/>
                                    </p:animScale>
                                  </p:childTnLst>
                                </p:cTn>
                              </p:par>
                              <p:par>
                                <p:cTn id="17" presetID="6" presetClass="emph" presetSubtype="0" fill="hold" grpId="0" nodeType="withEffect">
                                  <p:stCondLst>
                                    <p:cond delay="0"/>
                                  </p:stCondLst>
                                  <p:childTnLst>
                                    <p:animScale>
                                      <p:cBhvr>
                                        <p:cTn id="18" dur="2000" fill="hold"/>
                                        <p:tgtEl>
                                          <p:spTgt spid="27"/>
                                        </p:tgtEl>
                                      </p:cBhvr>
                                      <p:by x="150000" y="150000"/>
                                    </p:animScale>
                                  </p:childTnLst>
                                </p:cTn>
                              </p:par>
                              <p:par>
                                <p:cTn id="19" presetID="6" presetClass="emph" presetSubtype="0" fill="hold" nodeType="withEffect">
                                  <p:stCondLst>
                                    <p:cond delay="0"/>
                                  </p:stCondLst>
                                  <p:childTnLst>
                                    <p:animScale>
                                      <p:cBhvr>
                                        <p:cTn id="20" dur="2000" fill="hold"/>
                                        <p:tgtEl>
                                          <p:spTgt spid="34"/>
                                        </p:tgtEl>
                                      </p:cBhvr>
                                      <p:by x="150000" y="150000"/>
                                    </p:animScale>
                                  </p:childTnLst>
                                </p:cTn>
                              </p:par>
                              <p:par>
                                <p:cTn id="21" presetID="6" presetClass="emph" presetSubtype="0" fill="hold" grpId="0" nodeType="withEffect">
                                  <p:stCondLst>
                                    <p:cond delay="0"/>
                                  </p:stCondLst>
                                  <p:childTnLst>
                                    <p:animScale>
                                      <p:cBhvr>
                                        <p:cTn id="22" dur="2000" fill="hold"/>
                                        <p:tgtEl>
                                          <p:spTgt spid="35"/>
                                        </p:tgtEl>
                                      </p:cBhvr>
                                      <p:by x="150000" y="150000"/>
                                    </p:animScale>
                                  </p:childTnLst>
                                </p:cTn>
                              </p:par>
                              <p:par>
                                <p:cTn id="23" presetID="6" presetClass="emph" presetSubtype="0" fill="hold" grpId="0" nodeType="withEffect">
                                  <p:stCondLst>
                                    <p:cond delay="0"/>
                                  </p:stCondLst>
                                  <p:childTnLst>
                                    <p:animScale>
                                      <p:cBhvr>
                                        <p:cTn id="24" dur="2000" fill="hold"/>
                                        <p:tgtEl>
                                          <p:spTgt spid="36"/>
                                        </p:tgtEl>
                                      </p:cBhvr>
                                      <p:by x="150000" y="150000"/>
                                    </p:animScale>
                                  </p:childTnLst>
                                </p:cTn>
                              </p:par>
                              <p:par>
                                <p:cTn id="25" presetID="6" presetClass="emph" presetSubtype="0" fill="hold" nodeType="withEffect">
                                  <p:stCondLst>
                                    <p:cond delay="0"/>
                                  </p:stCondLst>
                                  <p:childTnLst>
                                    <p:animScale>
                                      <p:cBhvr>
                                        <p:cTn id="26" dur="2000" fill="hold"/>
                                        <p:tgtEl>
                                          <p:spTgt spid="37"/>
                                        </p:tgtEl>
                                      </p:cBhvr>
                                      <p:by x="150000" y="150000"/>
                                    </p:animScale>
                                  </p:childTnLst>
                                </p:cTn>
                              </p:par>
                              <p:par>
                                <p:cTn id="27" presetID="6" presetClass="emph" presetSubtype="0" fill="hold" grpId="0" nodeType="withEffect">
                                  <p:stCondLst>
                                    <p:cond delay="0"/>
                                  </p:stCondLst>
                                  <p:childTnLst>
                                    <p:animScale>
                                      <p:cBhvr>
                                        <p:cTn id="28" dur="2000" fill="hold"/>
                                        <p:tgtEl>
                                          <p:spTgt spid="71"/>
                                        </p:tgtEl>
                                      </p:cBhvr>
                                      <p:by x="150000" y="150000"/>
                                    </p:animScale>
                                  </p:childTnLst>
                                </p:cTn>
                              </p:par>
                              <p:par>
                                <p:cTn id="29" presetID="6" presetClass="emph" presetSubtype="0" fill="hold" grpId="0" nodeType="withEffect">
                                  <p:stCondLst>
                                    <p:cond delay="0"/>
                                  </p:stCondLst>
                                  <p:childTnLst>
                                    <p:animScale>
                                      <p:cBhvr>
                                        <p:cTn id="30" dur="2000" fill="hold"/>
                                        <p:tgtEl>
                                          <p:spTgt spid="74"/>
                                        </p:tgtEl>
                                      </p:cBhvr>
                                      <p:by x="150000" y="150000"/>
                                    </p:animScale>
                                  </p:childTnLst>
                                </p:cTn>
                              </p:par>
                              <p:par>
                                <p:cTn id="31" presetID="6" presetClass="emph" presetSubtype="0" fill="hold" grpId="0" nodeType="withEffect">
                                  <p:stCondLst>
                                    <p:cond delay="0"/>
                                  </p:stCondLst>
                                  <p:childTnLst>
                                    <p:animScale>
                                      <p:cBhvr>
                                        <p:cTn id="32" dur="2000" fill="hold"/>
                                        <p:tgtEl>
                                          <p:spTgt spid="7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1" grpId="0" animBg="1"/>
      <p:bldP spid="35" grpId="0" animBg="1"/>
      <p:bldP spid="36" grpId="0" animBg="1"/>
      <p:bldP spid="70" grpId="0" animBg="1"/>
      <p:bldP spid="71" grpId="0" animBg="1"/>
      <p:bldP spid="72" grpId="0" animBg="1"/>
      <p:bldP spid="73" grpId="0" animBg="1"/>
      <p:bldP spid="74" grpId="0" animBg="1"/>
      <p:bldP spid="7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07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What is Dynamic Volume?</a:t>
              </a:r>
              <a:endParaRPr lang="en-US" sz="5400" dirty="0">
                <a:solidFill>
                  <a:schemeClr val="accent3"/>
                </a:solidFill>
              </a:endParaRPr>
            </a:p>
          </p:txBody>
        </p:sp>
      </p:grpSp>
    </p:spTree>
    <p:extLst>
      <p:ext uri="{BB962C8B-B14F-4D97-AF65-F5344CB8AC3E}">
        <p14:creationId xmlns:p14="http://schemas.microsoft.com/office/powerpoint/2010/main" val="3393988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B9A606-FB45-27BA-2BCD-51461836908A}"/>
              </a:ext>
            </a:extLst>
          </p:cNvPr>
          <p:cNvSpPr/>
          <p:nvPr/>
        </p:nvSpPr>
        <p:spPr>
          <a:xfrm>
            <a:off x="0" y="0"/>
            <a:ext cx="1638702" cy="6858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 name="Pentagon 3">
            <a:extLst>
              <a:ext uri="{FF2B5EF4-FFF2-40B4-BE49-F238E27FC236}">
                <a16:creationId xmlns:a16="http://schemas.microsoft.com/office/drawing/2014/main" id="{1F93A192-7499-4EAB-80C8-0B6C94BB85B5}"/>
              </a:ext>
            </a:extLst>
          </p:cNvPr>
          <p:cNvSpPr/>
          <p:nvPr/>
        </p:nvSpPr>
        <p:spPr>
          <a:xfrm>
            <a:off x="150744" y="1998055"/>
            <a:ext cx="1415562" cy="1063869"/>
          </a:xfrm>
          <a:prstGeom prst="pent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NFS 100 GB</a:t>
            </a:r>
          </a:p>
        </p:txBody>
      </p:sp>
      <p:sp>
        <p:nvSpPr>
          <p:cNvPr id="5" name="Plaque 4">
            <a:extLst>
              <a:ext uri="{FF2B5EF4-FFF2-40B4-BE49-F238E27FC236}">
                <a16:creationId xmlns:a16="http://schemas.microsoft.com/office/drawing/2014/main" id="{5C9A6BAE-FDCD-437B-898D-26262BF08AD3}"/>
              </a:ext>
            </a:extLst>
          </p:cNvPr>
          <p:cNvSpPr/>
          <p:nvPr/>
        </p:nvSpPr>
        <p:spPr>
          <a:xfrm>
            <a:off x="200025" y="3404088"/>
            <a:ext cx="1222131" cy="1178169"/>
          </a:xfrm>
          <a:prstGeom prst="plaqu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SAN 500 TB</a:t>
            </a:r>
          </a:p>
          <a:p>
            <a:pPr algn="ctr"/>
            <a:r>
              <a:rPr lang="en-US" b="1" dirty="0" err="1">
                <a:solidFill>
                  <a:schemeClr val="tx1"/>
                </a:solidFill>
              </a:rPr>
              <a:t>HHD</a:t>
            </a:r>
            <a:endParaRPr lang="en-US" b="1" dirty="0">
              <a:solidFill>
                <a:schemeClr val="tx1"/>
              </a:solidFill>
            </a:endParaRPr>
          </a:p>
        </p:txBody>
      </p:sp>
      <p:sp>
        <p:nvSpPr>
          <p:cNvPr id="6" name="Rectangle 5">
            <a:extLst>
              <a:ext uri="{FF2B5EF4-FFF2-40B4-BE49-F238E27FC236}">
                <a16:creationId xmlns:a16="http://schemas.microsoft.com/office/drawing/2014/main" id="{EB7FD1D9-4F43-4F2B-B186-EF9CFA9B160E}"/>
              </a:ext>
            </a:extLst>
          </p:cNvPr>
          <p:cNvSpPr/>
          <p:nvPr/>
        </p:nvSpPr>
        <p:spPr>
          <a:xfrm>
            <a:off x="3261945" y="2077654"/>
            <a:ext cx="6699739" cy="270729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Kubernetes Cluster (Nodes)</a:t>
            </a:r>
          </a:p>
        </p:txBody>
      </p:sp>
      <p:sp>
        <p:nvSpPr>
          <p:cNvPr id="7" name="Rectangle 6">
            <a:extLst>
              <a:ext uri="{FF2B5EF4-FFF2-40B4-BE49-F238E27FC236}">
                <a16:creationId xmlns:a16="http://schemas.microsoft.com/office/drawing/2014/main" id="{8CB4E901-5275-4AD1-9686-C4677BE70769}"/>
              </a:ext>
            </a:extLst>
          </p:cNvPr>
          <p:cNvSpPr/>
          <p:nvPr/>
        </p:nvSpPr>
        <p:spPr>
          <a:xfrm>
            <a:off x="3261944" y="2096709"/>
            <a:ext cx="1913560" cy="893885"/>
          </a:xfrm>
          <a:prstGeom prst="rect">
            <a:avLst/>
          </a:prstGeom>
          <a:solidFill>
            <a:srgbClr val="808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highlight>
                  <a:srgbClr val="808000"/>
                </a:highlight>
              </a:rPr>
              <a:t>Storage NFS</a:t>
            </a:r>
          </a:p>
        </p:txBody>
      </p:sp>
      <p:sp>
        <p:nvSpPr>
          <p:cNvPr id="8" name="Rectangle 7">
            <a:extLst>
              <a:ext uri="{FF2B5EF4-FFF2-40B4-BE49-F238E27FC236}">
                <a16:creationId xmlns:a16="http://schemas.microsoft.com/office/drawing/2014/main" id="{440A377D-D5C7-47A7-8EC5-009B6C4AC138}"/>
              </a:ext>
            </a:extLst>
          </p:cNvPr>
          <p:cNvSpPr/>
          <p:nvPr/>
        </p:nvSpPr>
        <p:spPr>
          <a:xfrm>
            <a:off x="7338817" y="2759448"/>
            <a:ext cx="830653" cy="418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600" b="1" dirty="0"/>
              <a:t>PVC</a:t>
            </a:r>
          </a:p>
        </p:txBody>
      </p:sp>
      <p:sp>
        <p:nvSpPr>
          <p:cNvPr id="10" name="Rectangle 9">
            <a:extLst>
              <a:ext uri="{FF2B5EF4-FFF2-40B4-BE49-F238E27FC236}">
                <a16:creationId xmlns:a16="http://schemas.microsoft.com/office/drawing/2014/main" id="{CA28B89B-935F-4FF2-8B79-2D389EE47E4C}"/>
              </a:ext>
            </a:extLst>
          </p:cNvPr>
          <p:cNvSpPr/>
          <p:nvPr/>
        </p:nvSpPr>
        <p:spPr>
          <a:xfrm>
            <a:off x="3261944" y="3027958"/>
            <a:ext cx="1913559" cy="868973"/>
          </a:xfrm>
          <a:prstGeom prst="rect">
            <a:avLst/>
          </a:prstGeom>
          <a:solidFill>
            <a:srgbClr val="808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highlight>
                  <a:srgbClr val="808000"/>
                </a:highlight>
              </a:rPr>
              <a:t>Storage HHD</a:t>
            </a:r>
          </a:p>
        </p:txBody>
      </p:sp>
      <p:sp>
        <p:nvSpPr>
          <p:cNvPr id="11" name="Rectangle 10">
            <a:extLst>
              <a:ext uri="{FF2B5EF4-FFF2-40B4-BE49-F238E27FC236}">
                <a16:creationId xmlns:a16="http://schemas.microsoft.com/office/drawing/2014/main" id="{4ED39826-1C21-497B-ADCB-35F538C2ACCD}"/>
              </a:ext>
            </a:extLst>
          </p:cNvPr>
          <p:cNvSpPr/>
          <p:nvPr/>
        </p:nvSpPr>
        <p:spPr>
          <a:xfrm>
            <a:off x="3261945" y="3934295"/>
            <a:ext cx="1913558" cy="846051"/>
          </a:xfrm>
          <a:prstGeom prst="rect">
            <a:avLst/>
          </a:prstGeom>
          <a:solidFill>
            <a:srgbClr val="808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highlight>
                  <a:srgbClr val="808000"/>
                </a:highlight>
              </a:rPr>
              <a:t>Storage SSD</a:t>
            </a:r>
          </a:p>
        </p:txBody>
      </p:sp>
      <p:sp>
        <p:nvSpPr>
          <p:cNvPr id="12" name="Plaque 11">
            <a:extLst>
              <a:ext uri="{FF2B5EF4-FFF2-40B4-BE49-F238E27FC236}">
                <a16:creationId xmlns:a16="http://schemas.microsoft.com/office/drawing/2014/main" id="{19B51BCC-BDB9-4222-8760-189C96CEA794}"/>
              </a:ext>
            </a:extLst>
          </p:cNvPr>
          <p:cNvSpPr/>
          <p:nvPr/>
        </p:nvSpPr>
        <p:spPr>
          <a:xfrm>
            <a:off x="173648" y="5145333"/>
            <a:ext cx="1222131" cy="1178169"/>
          </a:xfrm>
          <a:prstGeom prst="plaque">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SAN 400 TB</a:t>
            </a:r>
          </a:p>
          <a:p>
            <a:pPr algn="ctr"/>
            <a:r>
              <a:rPr lang="en-US" b="1" dirty="0">
                <a:solidFill>
                  <a:schemeClr val="accent2"/>
                </a:solidFill>
              </a:rPr>
              <a:t>SSD</a:t>
            </a:r>
          </a:p>
        </p:txBody>
      </p:sp>
      <p:grpSp>
        <p:nvGrpSpPr>
          <p:cNvPr id="24" name="Group 23">
            <a:extLst>
              <a:ext uri="{FF2B5EF4-FFF2-40B4-BE49-F238E27FC236}">
                <a16:creationId xmlns:a16="http://schemas.microsoft.com/office/drawing/2014/main" id="{A912621C-0A6F-4066-83D7-1FA7705BEFA0}"/>
              </a:ext>
            </a:extLst>
          </p:cNvPr>
          <p:cNvGrpSpPr/>
          <p:nvPr/>
        </p:nvGrpSpPr>
        <p:grpSpPr>
          <a:xfrm>
            <a:off x="8740651" y="2424096"/>
            <a:ext cx="1149009" cy="933218"/>
            <a:chOff x="8041237" y="635917"/>
            <a:chExt cx="1314449" cy="1143796"/>
          </a:xfrm>
        </p:grpSpPr>
        <p:sp>
          <p:nvSpPr>
            <p:cNvPr id="19" name="Heptagon 18">
              <a:extLst>
                <a:ext uri="{FF2B5EF4-FFF2-40B4-BE49-F238E27FC236}">
                  <a16:creationId xmlns:a16="http://schemas.microsoft.com/office/drawing/2014/main" id="{2CFAEEE0-2AEB-4B7B-843D-9BD1F4E1BDF0}"/>
                </a:ext>
              </a:extLst>
            </p:cNvPr>
            <p:cNvSpPr/>
            <p:nvPr/>
          </p:nvSpPr>
          <p:spPr>
            <a:xfrm>
              <a:off x="8041237" y="733428"/>
              <a:ext cx="1314449" cy="1046285"/>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lIns="182880" tIns="914400" rIns="182880" rtlCol="0" anchor="b"/>
            <a:lstStyle/>
            <a:p>
              <a:r>
                <a:rPr lang="en-US" sz="800" dirty="0"/>
                <a:t>Deployment</a:t>
              </a:r>
            </a:p>
          </p:txBody>
        </p:sp>
        <p:sp>
          <p:nvSpPr>
            <p:cNvPr id="23" name="Rectangle 22">
              <a:extLst>
                <a:ext uri="{FF2B5EF4-FFF2-40B4-BE49-F238E27FC236}">
                  <a16:creationId xmlns:a16="http://schemas.microsoft.com/office/drawing/2014/main" id="{FFD3B4D7-07AD-4797-AD6C-B83099826455}"/>
                </a:ext>
              </a:extLst>
            </p:cNvPr>
            <p:cNvSpPr/>
            <p:nvPr/>
          </p:nvSpPr>
          <p:spPr>
            <a:xfrm>
              <a:off x="8534394" y="635917"/>
              <a:ext cx="357316" cy="1131676"/>
            </a:xfrm>
            <a:prstGeom prst="rect">
              <a:avLst/>
            </a:prstGeom>
            <a:noFill/>
          </p:spPr>
          <p:txBody>
            <a:bodyPr wrap="squar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p:txBody>
        </p:sp>
      </p:grpSp>
      <p:grpSp>
        <p:nvGrpSpPr>
          <p:cNvPr id="22" name="Group 21">
            <a:extLst>
              <a:ext uri="{FF2B5EF4-FFF2-40B4-BE49-F238E27FC236}">
                <a16:creationId xmlns:a16="http://schemas.microsoft.com/office/drawing/2014/main" id="{2A60C7A0-58E1-464D-93BD-F7E657E7665C}"/>
              </a:ext>
            </a:extLst>
          </p:cNvPr>
          <p:cNvGrpSpPr/>
          <p:nvPr/>
        </p:nvGrpSpPr>
        <p:grpSpPr>
          <a:xfrm>
            <a:off x="445664" y="389197"/>
            <a:ext cx="825722" cy="923330"/>
            <a:chOff x="3165985" y="763152"/>
            <a:chExt cx="825722" cy="923330"/>
          </a:xfrm>
        </p:grpSpPr>
        <p:sp>
          <p:nvSpPr>
            <p:cNvPr id="25" name="Heptagon 24">
              <a:extLst>
                <a:ext uri="{FF2B5EF4-FFF2-40B4-BE49-F238E27FC236}">
                  <a16:creationId xmlns:a16="http://schemas.microsoft.com/office/drawing/2014/main" id="{1EE8A075-E3D4-4118-B78D-307AA8FBDB97}"/>
                </a:ext>
              </a:extLst>
            </p:cNvPr>
            <p:cNvSpPr/>
            <p:nvPr/>
          </p:nvSpPr>
          <p:spPr>
            <a:xfrm>
              <a:off x="3165985" y="763152"/>
              <a:ext cx="825722" cy="923330"/>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wrap="none" lIns="91440" tIns="365760" rIns="91440" bIns="731520" rtlCol="0" anchor="b"/>
            <a:lstStyle/>
            <a:p>
              <a:r>
                <a:rPr lang="en-US" sz="1200" dirty="0"/>
                <a:t>storage</a:t>
              </a:r>
            </a:p>
          </p:txBody>
        </p:sp>
        <p:sp>
          <p:nvSpPr>
            <p:cNvPr id="26" name="Cylinder 25">
              <a:extLst>
                <a:ext uri="{FF2B5EF4-FFF2-40B4-BE49-F238E27FC236}">
                  <a16:creationId xmlns:a16="http://schemas.microsoft.com/office/drawing/2014/main" id="{BC0C7E59-B73A-462F-AFE4-8F5E0A771A7F}"/>
                </a:ext>
              </a:extLst>
            </p:cNvPr>
            <p:cNvSpPr/>
            <p:nvPr/>
          </p:nvSpPr>
          <p:spPr>
            <a:xfrm>
              <a:off x="3405404" y="1098064"/>
              <a:ext cx="346884" cy="545123"/>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ADDDD04-C7CE-8B52-16AD-95C9699843AA}"/>
              </a:ext>
            </a:extLst>
          </p:cNvPr>
          <p:cNvSpPr/>
          <p:nvPr/>
        </p:nvSpPr>
        <p:spPr>
          <a:xfrm>
            <a:off x="7167202" y="2077654"/>
            <a:ext cx="2794482" cy="3861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8E92503-A3B6-062F-1CB5-C38C8E122B92}"/>
              </a:ext>
            </a:extLst>
          </p:cNvPr>
          <p:cNvSpPr/>
          <p:nvPr/>
        </p:nvSpPr>
        <p:spPr>
          <a:xfrm>
            <a:off x="3261944" y="2077654"/>
            <a:ext cx="6695862" cy="2702692"/>
          </a:xfrm>
          <a:prstGeom prst="rect">
            <a:avLst/>
          </a:prstGeom>
          <a:noFill/>
          <a:ln w="571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B164A5-DE46-6074-0E05-3D60A6E36D38}"/>
              </a:ext>
            </a:extLst>
          </p:cNvPr>
          <p:cNvSpPr/>
          <p:nvPr/>
        </p:nvSpPr>
        <p:spPr>
          <a:xfrm>
            <a:off x="7365551" y="3561872"/>
            <a:ext cx="830654" cy="418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PVC</a:t>
            </a:r>
          </a:p>
        </p:txBody>
      </p:sp>
      <p:sp>
        <p:nvSpPr>
          <p:cNvPr id="14" name="Rectangle 13">
            <a:extLst>
              <a:ext uri="{FF2B5EF4-FFF2-40B4-BE49-F238E27FC236}">
                <a16:creationId xmlns:a16="http://schemas.microsoft.com/office/drawing/2014/main" id="{B0858FAA-974A-B156-762B-48D4FDFC6C9E}"/>
              </a:ext>
            </a:extLst>
          </p:cNvPr>
          <p:cNvSpPr/>
          <p:nvPr/>
        </p:nvSpPr>
        <p:spPr>
          <a:xfrm>
            <a:off x="7390565" y="4235936"/>
            <a:ext cx="830654" cy="418990"/>
          </a:xfrm>
          <a:prstGeom prst="rect">
            <a:avLst/>
          </a:prstGeom>
          <a:solidFill>
            <a:srgbClr val="843C0C"/>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PVC</a:t>
            </a:r>
          </a:p>
        </p:txBody>
      </p:sp>
      <p:sp>
        <p:nvSpPr>
          <p:cNvPr id="16" name="Arrow: Left 15">
            <a:extLst>
              <a:ext uri="{FF2B5EF4-FFF2-40B4-BE49-F238E27FC236}">
                <a16:creationId xmlns:a16="http://schemas.microsoft.com/office/drawing/2014/main" id="{6AA27056-98B0-3ADA-5A12-0AA61E1BAB1C}"/>
              </a:ext>
            </a:extLst>
          </p:cNvPr>
          <p:cNvSpPr/>
          <p:nvPr/>
        </p:nvSpPr>
        <p:spPr>
          <a:xfrm rot="3044434">
            <a:off x="7940377" y="3425513"/>
            <a:ext cx="1147459" cy="293739"/>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9FA753-3701-60CD-37EB-1076FFD5F7FC}"/>
              </a:ext>
            </a:extLst>
          </p:cNvPr>
          <p:cNvSpPr/>
          <p:nvPr/>
        </p:nvSpPr>
        <p:spPr>
          <a:xfrm>
            <a:off x="5878843" y="2270719"/>
            <a:ext cx="637794" cy="3130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600" b="1" dirty="0"/>
              <a:t>PV</a:t>
            </a:r>
          </a:p>
        </p:txBody>
      </p:sp>
      <p:sp>
        <p:nvSpPr>
          <p:cNvPr id="20" name="Arrow: Left 19">
            <a:extLst>
              <a:ext uri="{FF2B5EF4-FFF2-40B4-BE49-F238E27FC236}">
                <a16:creationId xmlns:a16="http://schemas.microsoft.com/office/drawing/2014/main" id="{F8B74855-C8FA-1A30-1616-6742A7090CAA}"/>
              </a:ext>
            </a:extLst>
          </p:cNvPr>
          <p:cNvSpPr/>
          <p:nvPr/>
        </p:nvSpPr>
        <p:spPr>
          <a:xfrm rot="1815273">
            <a:off x="6399722" y="2632652"/>
            <a:ext cx="1000121" cy="24238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Left 20">
            <a:extLst>
              <a:ext uri="{FF2B5EF4-FFF2-40B4-BE49-F238E27FC236}">
                <a16:creationId xmlns:a16="http://schemas.microsoft.com/office/drawing/2014/main" id="{284A477B-8F72-6F15-E210-09B300A8DCEA}"/>
              </a:ext>
            </a:extLst>
          </p:cNvPr>
          <p:cNvSpPr/>
          <p:nvPr/>
        </p:nvSpPr>
        <p:spPr>
          <a:xfrm>
            <a:off x="5175503" y="2270719"/>
            <a:ext cx="699462" cy="23293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70F7249-25C7-5C1E-AB30-FA8C8C676D6A}"/>
              </a:ext>
            </a:extLst>
          </p:cNvPr>
          <p:cNvSpPr/>
          <p:nvPr/>
        </p:nvSpPr>
        <p:spPr>
          <a:xfrm>
            <a:off x="5885510" y="2655846"/>
            <a:ext cx="637794" cy="3130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b="1" dirty="0"/>
              <a:t>PV</a:t>
            </a:r>
          </a:p>
        </p:txBody>
      </p:sp>
      <p:sp>
        <p:nvSpPr>
          <p:cNvPr id="28" name="Arrow: Left 27">
            <a:extLst>
              <a:ext uri="{FF2B5EF4-FFF2-40B4-BE49-F238E27FC236}">
                <a16:creationId xmlns:a16="http://schemas.microsoft.com/office/drawing/2014/main" id="{CEB694C8-ACEA-2172-28B4-0032E00344A2}"/>
              </a:ext>
            </a:extLst>
          </p:cNvPr>
          <p:cNvSpPr/>
          <p:nvPr/>
        </p:nvSpPr>
        <p:spPr>
          <a:xfrm rot="1706186">
            <a:off x="8163295" y="3897913"/>
            <a:ext cx="688415" cy="262776"/>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Arrow: Left 28">
            <a:extLst>
              <a:ext uri="{FF2B5EF4-FFF2-40B4-BE49-F238E27FC236}">
                <a16:creationId xmlns:a16="http://schemas.microsoft.com/office/drawing/2014/main" id="{5915613A-CAD3-6694-D84B-2C3ADBA6BFA1}"/>
              </a:ext>
            </a:extLst>
          </p:cNvPr>
          <p:cNvSpPr/>
          <p:nvPr/>
        </p:nvSpPr>
        <p:spPr>
          <a:xfrm rot="2434055">
            <a:off x="6387493" y="3141081"/>
            <a:ext cx="1171414" cy="351561"/>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7ADDABD0-5914-7DFB-16AA-EA4F9D943AAD}"/>
              </a:ext>
            </a:extLst>
          </p:cNvPr>
          <p:cNvSpPr/>
          <p:nvPr/>
        </p:nvSpPr>
        <p:spPr>
          <a:xfrm>
            <a:off x="5192092" y="2712854"/>
            <a:ext cx="699462" cy="232936"/>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82FA854-E18F-B677-7922-CA44323B3D25}"/>
              </a:ext>
            </a:extLst>
          </p:cNvPr>
          <p:cNvSpPr/>
          <p:nvPr/>
        </p:nvSpPr>
        <p:spPr>
          <a:xfrm>
            <a:off x="6160952" y="4200771"/>
            <a:ext cx="637794" cy="313097"/>
          </a:xfrm>
          <a:prstGeom prst="rect">
            <a:avLst/>
          </a:prstGeom>
          <a:solidFill>
            <a:srgbClr val="843C0C"/>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b="1" dirty="0"/>
              <a:t>PV</a:t>
            </a:r>
          </a:p>
        </p:txBody>
      </p:sp>
      <p:sp>
        <p:nvSpPr>
          <p:cNvPr id="33" name="Arrow: Left 32">
            <a:extLst>
              <a:ext uri="{FF2B5EF4-FFF2-40B4-BE49-F238E27FC236}">
                <a16:creationId xmlns:a16="http://schemas.microsoft.com/office/drawing/2014/main" id="{BC558D0E-3717-F500-51D4-F3570D437711}"/>
              </a:ext>
            </a:extLst>
          </p:cNvPr>
          <p:cNvSpPr/>
          <p:nvPr/>
        </p:nvSpPr>
        <p:spPr>
          <a:xfrm rot="21210375">
            <a:off x="8206765" y="4307853"/>
            <a:ext cx="800676" cy="232167"/>
          </a:xfrm>
          <a:prstGeom prst="leftArrow">
            <a:avLst/>
          </a:prstGeom>
          <a:solidFill>
            <a:srgbClr val="843C0C"/>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Arrow: Left 33">
            <a:extLst>
              <a:ext uri="{FF2B5EF4-FFF2-40B4-BE49-F238E27FC236}">
                <a16:creationId xmlns:a16="http://schemas.microsoft.com/office/drawing/2014/main" id="{96E4563F-92EE-8180-CA09-C1420754C195}"/>
              </a:ext>
            </a:extLst>
          </p:cNvPr>
          <p:cNvSpPr/>
          <p:nvPr/>
        </p:nvSpPr>
        <p:spPr>
          <a:xfrm rot="214328">
            <a:off x="6818907" y="4229575"/>
            <a:ext cx="578777" cy="334977"/>
          </a:xfrm>
          <a:prstGeom prst="leftArrow">
            <a:avLst/>
          </a:prstGeom>
          <a:solidFill>
            <a:srgbClr val="843C0C"/>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Arrow: Left 34">
            <a:extLst>
              <a:ext uri="{FF2B5EF4-FFF2-40B4-BE49-F238E27FC236}">
                <a16:creationId xmlns:a16="http://schemas.microsoft.com/office/drawing/2014/main" id="{5F8B4C1A-9AA2-EE90-CFBB-14E7F57AF230}"/>
              </a:ext>
            </a:extLst>
          </p:cNvPr>
          <p:cNvSpPr/>
          <p:nvPr/>
        </p:nvSpPr>
        <p:spPr>
          <a:xfrm>
            <a:off x="5174082" y="4231870"/>
            <a:ext cx="973372" cy="232936"/>
          </a:xfrm>
          <a:prstGeom prst="leftArrow">
            <a:avLst/>
          </a:prstGeom>
          <a:solidFill>
            <a:srgbClr val="843C0C"/>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C6A0B717-A0F0-7081-810C-55EAA6CC8C38}"/>
              </a:ext>
            </a:extLst>
          </p:cNvPr>
          <p:cNvGrpSpPr/>
          <p:nvPr/>
        </p:nvGrpSpPr>
        <p:grpSpPr>
          <a:xfrm>
            <a:off x="8817741" y="3685194"/>
            <a:ext cx="1045133" cy="846051"/>
            <a:chOff x="8939357" y="3958837"/>
            <a:chExt cx="1045133" cy="846051"/>
          </a:xfrm>
        </p:grpSpPr>
        <p:sp>
          <p:nvSpPr>
            <p:cNvPr id="13" name="Heptagon 12">
              <a:extLst>
                <a:ext uri="{FF2B5EF4-FFF2-40B4-BE49-F238E27FC236}">
                  <a16:creationId xmlns:a16="http://schemas.microsoft.com/office/drawing/2014/main" id="{8DBD4238-37B5-46C7-88D6-2A90E2CE727D}"/>
                </a:ext>
              </a:extLst>
            </p:cNvPr>
            <p:cNvSpPr/>
            <p:nvPr/>
          </p:nvSpPr>
          <p:spPr>
            <a:xfrm>
              <a:off x="8939357" y="3958837"/>
              <a:ext cx="1045133" cy="84605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640080" rIns="0" bIns="0" rtlCol="0" anchor="b" anchorCtr="1"/>
            <a:lstStyle/>
            <a:p>
              <a:pPr algn="ctr"/>
              <a:r>
                <a:rPr lang="en-US" dirty="0">
                  <a:solidFill>
                    <a:schemeClr val="bg1"/>
                  </a:solidFill>
                </a:rPr>
                <a:t>POD</a:t>
              </a:r>
            </a:p>
          </p:txBody>
        </p:sp>
        <p:sp>
          <p:nvSpPr>
            <p:cNvPr id="15" name="Cube 14">
              <a:extLst>
                <a:ext uri="{FF2B5EF4-FFF2-40B4-BE49-F238E27FC236}">
                  <a16:creationId xmlns:a16="http://schemas.microsoft.com/office/drawing/2014/main" id="{B8C3CBBF-ADE5-4CA4-98DB-8D02282B6C2A}"/>
                </a:ext>
              </a:extLst>
            </p:cNvPr>
            <p:cNvSpPr/>
            <p:nvPr/>
          </p:nvSpPr>
          <p:spPr>
            <a:xfrm>
              <a:off x="9270446" y="4102781"/>
              <a:ext cx="403421" cy="355988"/>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3822C731-0D60-05D6-1ED9-2D7D394A8A3B}"/>
              </a:ext>
            </a:extLst>
          </p:cNvPr>
          <p:cNvGrpSpPr/>
          <p:nvPr/>
        </p:nvGrpSpPr>
        <p:grpSpPr>
          <a:xfrm>
            <a:off x="8802456" y="3665833"/>
            <a:ext cx="1045133" cy="846051"/>
            <a:chOff x="8187434" y="4035743"/>
            <a:chExt cx="1045133" cy="846051"/>
          </a:xfrm>
        </p:grpSpPr>
        <p:sp>
          <p:nvSpPr>
            <p:cNvPr id="38" name="Heptagon 37">
              <a:extLst>
                <a:ext uri="{FF2B5EF4-FFF2-40B4-BE49-F238E27FC236}">
                  <a16:creationId xmlns:a16="http://schemas.microsoft.com/office/drawing/2014/main" id="{4184E516-D23C-1C6F-8B5E-09469DED8DEE}"/>
                </a:ext>
              </a:extLst>
            </p:cNvPr>
            <p:cNvSpPr/>
            <p:nvPr/>
          </p:nvSpPr>
          <p:spPr>
            <a:xfrm>
              <a:off x="8187434" y="4035743"/>
              <a:ext cx="1045133" cy="846051"/>
            </a:xfrm>
            <a:prstGeom prst="heptagon">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640080" rIns="0" bIns="0" rtlCol="0" anchor="b" anchorCtr="1"/>
            <a:lstStyle/>
            <a:p>
              <a:pPr algn="ctr"/>
              <a:r>
                <a:rPr lang="en-US" dirty="0">
                  <a:solidFill>
                    <a:schemeClr val="bg1"/>
                  </a:solidFill>
                </a:rPr>
                <a:t>POD</a:t>
              </a:r>
            </a:p>
          </p:txBody>
        </p:sp>
        <p:sp>
          <p:nvSpPr>
            <p:cNvPr id="39" name="Cube 38">
              <a:extLst>
                <a:ext uri="{FF2B5EF4-FFF2-40B4-BE49-F238E27FC236}">
                  <a16:creationId xmlns:a16="http://schemas.microsoft.com/office/drawing/2014/main" id="{338DF192-442D-754B-D75A-197A650C83AC}"/>
                </a:ext>
              </a:extLst>
            </p:cNvPr>
            <p:cNvSpPr/>
            <p:nvPr/>
          </p:nvSpPr>
          <p:spPr>
            <a:xfrm>
              <a:off x="8520461" y="4102780"/>
              <a:ext cx="353449" cy="355988"/>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58C47C66-07B0-4C25-C532-BE693C60F393}"/>
              </a:ext>
            </a:extLst>
          </p:cNvPr>
          <p:cNvGrpSpPr/>
          <p:nvPr/>
        </p:nvGrpSpPr>
        <p:grpSpPr>
          <a:xfrm>
            <a:off x="8802455" y="3680799"/>
            <a:ext cx="1045133" cy="846051"/>
            <a:chOff x="8187434" y="4035743"/>
            <a:chExt cx="1045133" cy="846051"/>
          </a:xfrm>
          <a:solidFill>
            <a:srgbClr val="843C0C"/>
          </a:solidFill>
        </p:grpSpPr>
        <p:sp>
          <p:nvSpPr>
            <p:cNvPr id="41" name="Heptagon 40">
              <a:extLst>
                <a:ext uri="{FF2B5EF4-FFF2-40B4-BE49-F238E27FC236}">
                  <a16:creationId xmlns:a16="http://schemas.microsoft.com/office/drawing/2014/main" id="{D9DABDDE-6F5B-3CD0-FD54-B8539DBEEB92}"/>
                </a:ext>
              </a:extLst>
            </p:cNvPr>
            <p:cNvSpPr/>
            <p:nvPr/>
          </p:nvSpPr>
          <p:spPr>
            <a:xfrm>
              <a:off x="8187434" y="4035743"/>
              <a:ext cx="1045133" cy="846051"/>
            </a:xfrm>
            <a:prstGeom prst="heptagon">
              <a:avLst/>
            </a:prstGeom>
            <a:grpFill/>
          </p:spPr>
          <p:style>
            <a:lnRef idx="2">
              <a:schemeClr val="accent3">
                <a:shade val="50000"/>
              </a:schemeClr>
            </a:lnRef>
            <a:fillRef idx="1">
              <a:schemeClr val="accent3"/>
            </a:fillRef>
            <a:effectRef idx="0">
              <a:schemeClr val="accent3"/>
            </a:effectRef>
            <a:fontRef idx="minor">
              <a:schemeClr val="lt1"/>
            </a:fontRef>
          </p:style>
          <p:txBody>
            <a:bodyPr wrap="none" lIns="0" tIns="640080" rIns="0" bIns="0" rtlCol="0" anchor="b" anchorCtr="1"/>
            <a:lstStyle/>
            <a:p>
              <a:pPr algn="ctr"/>
              <a:r>
                <a:rPr lang="en-US" dirty="0">
                  <a:solidFill>
                    <a:schemeClr val="bg1"/>
                  </a:solidFill>
                </a:rPr>
                <a:t>POD</a:t>
              </a:r>
            </a:p>
          </p:txBody>
        </p:sp>
        <p:sp>
          <p:nvSpPr>
            <p:cNvPr id="42" name="Cube 41">
              <a:extLst>
                <a:ext uri="{FF2B5EF4-FFF2-40B4-BE49-F238E27FC236}">
                  <a16:creationId xmlns:a16="http://schemas.microsoft.com/office/drawing/2014/main" id="{FA8ADF9C-3E86-0105-61EB-501909CBC773}"/>
                </a:ext>
              </a:extLst>
            </p:cNvPr>
            <p:cNvSpPr/>
            <p:nvPr/>
          </p:nvSpPr>
          <p:spPr>
            <a:xfrm>
              <a:off x="8520461" y="4102780"/>
              <a:ext cx="353449" cy="355988"/>
            </a:xfrm>
            <a:prstGeom prst="cube">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424736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anim calcmode="lin" valueType="num">
                                      <p:cBhvr>
                                        <p:cTn id="14" dur="1000" fill="hold"/>
                                        <p:tgtEl>
                                          <p:spTgt spid="36"/>
                                        </p:tgtEl>
                                        <p:attrNameLst>
                                          <p:attrName>ppt_x</p:attrName>
                                        </p:attrNameLst>
                                      </p:cBhvr>
                                      <p:tavLst>
                                        <p:tav tm="0">
                                          <p:val>
                                            <p:strVal val="#ppt_x"/>
                                          </p:val>
                                        </p:tav>
                                        <p:tav tm="100000">
                                          <p:val>
                                            <p:strVal val="#ppt_x"/>
                                          </p:val>
                                        </p:tav>
                                      </p:tavLst>
                                    </p:anim>
                                    <p:anim calcmode="lin" valueType="num">
                                      <p:cBhvr>
                                        <p:cTn id="1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100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righ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1000"/>
                                  </p:stCondLst>
                                  <p:childTnLst>
                                    <p:set>
                                      <p:cBhvr>
                                        <p:cTn id="48" dur="1" fill="hold">
                                          <p:stCondLst>
                                            <p:cond delay="0"/>
                                          </p:stCondLst>
                                        </p:cTn>
                                        <p:tgtEl>
                                          <p:spTgt spid="27"/>
                                        </p:tgtEl>
                                        <p:attrNameLst>
                                          <p:attrName>style.visibility</p:attrName>
                                        </p:attrNameLst>
                                      </p:cBhvr>
                                      <p:to>
                                        <p:strVal val="visible"/>
                                      </p:to>
                                    </p:set>
                                  </p:childTnLst>
                                </p:cTn>
                              </p:par>
                            </p:childTnLst>
                          </p:cTn>
                        </p:par>
                        <p:par>
                          <p:cTn id="49" fill="hold">
                            <p:stCondLst>
                              <p:cond delay="1000"/>
                            </p:stCondLst>
                            <p:childTnLst>
                              <p:par>
                                <p:cTn id="50" presetID="22" presetClass="entr" presetSubtype="2"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right)">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down)">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right)">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right)">
                                      <p:cBhvr>
                                        <p:cTn id="78" dur="500"/>
                                        <p:tgtEl>
                                          <p:spTgt spid="3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wipe(down)">
                                      <p:cBhvr>
                                        <p:cTn id="83" dur="500"/>
                                        <p:tgtEl>
                                          <p:spTgt spid="3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wipe(right)">
                                      <p:cBhvr>
                                        <p:cTn id="8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animBg="1"/>
      <p:bldP spid="16" grpId="0" animBg="1"/>
      <p:bldP spid="18" grpId="0" animBg="1"/>
      <p:bldP spid="20" grpId="0" animBg="1"/>
      <p:bldP spid="21" grpId="0" animBg="1"/>
      <p:bldP spid="27" grpId="0" animBg="1"/>
      <p:bldP spid="28" grpId="0" animBg="1"/>
      <p:bldP spid="29" grpId="0" animBg="1"/>
      <p:bldP spid="30" grpId="0" animBg="1"/>
      <p:bldP spid="32" grpId="0" animBg="1"/>
      <p:bldP spid="33" grpId="0" animBg="1"/>
      <p:bldP spid="34" grpId="0" animBg="1"/>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08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What is Dynamic Volume?</a:t>
              </a:r>
              <a:endParaRPr lang="en-US" sz="5400" dirty="0">
                <a:solidFill>
                  <a:schemeClr val="accent3"/>
                </a:solidFill>
              </a:endParaRPr>
            </a:p>
          </p:txBody>
        </p:sp>
      </p:grpSp>
    </p:spTree>
    <p:extLst>
      <p:ext uri="{BB962C8B-B14F-4D97-AF65-F5344CB8AC3E}">
        <p14:creationId xmlns:p14="http://schemas.microsoft.com/office/powerpoint/2010/main" val="3614283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1B17E5-0E95-27F6-4C25-A5205A3DA5EA}"/>
              </a:ext>
            </a:extLst>
          </p:cNvPr>
          <p:cNvSpPr/>
          <p:nvPr/>
        </p:nvSpPr>
        <p:spPr>
          <a:xfrm>
            <a:off x="182880" y="148590"/>
            <a:ext cx="11826240" cy="61379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2800" dirty="0"/>
              <a:t>Dynamic storage provisioning is the process of automatically allocating storage to containers in the Kubernetes cluster. </a:t>
            </a:r>
          </a:p>
          <a:p>
            <a:endParaRPr lang="en-US" sz="2800" dirty="0"/>
          </a:p>
          <a:p>
            <a:r>
              <a:rPr lang="en-US" sz="2800" dirty="0"/>
              <a:t>Its being done automatically by the Kubernetes control plane when it detects that a container needs storage.</a:t>
            </a:r>
          </a:p>
          <a:p>
            <a:endParaRPr lang="en-US" sz="2800" dirty="0"/>
          </a:p>
          <a:p>
            <a:r>
              <a:rPr lang="en-US" sz="2800" dirty="0"/>
              <a:t>The control plane will select a storage class based on the container’s configuration, then automatically creates a new persistent volume (PV) using that storage class. </a:t>
            </a:r>
          </a:p>
          <a:p>
            <a:endParaRPr lang="en-US" sz="2800" dirty="0"/>
          </a:p>
          <a:p>
            <a:r>
              <a:rPr lang="en-US" sz="2800" dirty="0"/>
              <a:t>After that, as in static provisioning, the PV is attached to the container, and the container can use the storage via a PVC</a:t>
            </a:r>
            <a:r>
              <a:rPr lang="en-US" dirty="0"/>
              <a:t>.</a:t>
            </a:r>
          </a:p>
        </p:txBody>
      </p:sp>
    </p:spTree>
    <p:extLst>
      <p:ext uri="{BB962C8B-B14F-4D97-AF65-F5344CB8AC3E}">
        <p14:creationId xmlns:p14="http://schemas.microsoft.com/office/powerpoint/2010/main" val="2981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left)">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left)">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09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What is StorageClass?</a:t>
              </a:r>
              <a:endParaRPr lang="en-US" sz="5400" dirty="0">
                <a:solidFill>
                  <a:schemeClr val="accent3"/>
                </a:solidFill>
              </a:endParaRPr>
            </a:p>
          </p:txBody>
        </p:sp>
      </p:grpSp>
    </p:spTree>
    <p:extLst>
      <p:ext uri="{BB962C8B-B14F-4D97-AF65-F5344CB8AC3E}">
        <p14:creationId xmlns:p14="http://schemas.microsoft.com/office/powerpoint/2010/main" val="637468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1B17E5-0E95-27F6-4C25-A5205A3DA5EA}"/>
              </a:ext>
            </a:extLst>
          </p:cNvPr>
          <p:cNvSpPr/>
          <p:nvPr/>
        </p:nvSpPr>
        <p:spPr>
          <a:xfrm>
            <a:off x="182880" y="148590"/>
            <a:ext cx="11826240" cy="61379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2800" dirty="0"/>
              <a:t>StorageClass objects were introduced in Kubernetes 1.5.</a:t>
            </a:r>
          </a:p>
          <a:p>
            <a:endParaRPr lang="en-US" sz="2800" dirty="0"/>
          </a:p>
          <a:p>
            <a:r>
              <a:rPr lang="en-US" sz="2800" dirty="0"/>
              <a:t>A storage class in Kubernetes defines different storage types, which allows the user to request a specific type of storage for their workloads. </a:t>
            </a:r>
          </a:p>
          <a:p>
            <a:endParaRPr lang="en-US" sz="2800" dirty="0"/>
          </a:p>
          <a:p>
            <a:r>
              <a:rPr lang="en-US" sz="2800" dirty="0"/>
              <a:t>With the help Storage Classes, we can control which type of storage is required for specific workloads.</a:t>
            </a:r>
          </a:p>
        </p:txBody>
      </p:sp>
    </p:spTree>
    <p:extLst>
      <p:ext uri="{BB962C8B-B14F-4D97-AF65-F5344CB8AC3E}">
        <p14:creationId xmlns:p14="http://schemas.microsoft.com/office/powerpoint/2010/main" val="402752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left)">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DE66C5E-84E0-D52D-CD62-7FFB7E52D5E0}"/>
              </a:ext>
            </a:extLst>
          </p:cNvPr>
          <p:cNvSpPr txBox="1"/>
          <p:nvPr/>
        </p:nvSpPr>
        <p:spPr>
          <a:xfrm>
            <a:off x="0" y="450376"/>
            <a:ext cx="11982733" cy="3539430"/>
          </a:xfrm>
          <a:prstGeom prst="rect">
            <a:avLst/>
          </a:prstGeom>
          <a:noFill/>
        </p:spPr>
        <p:txBody>
          <a:bodyPr wrap="square" rtlCol="0">
            <a:spAutoFit/>
          </a:bodyPr>
          <a:lstStyle/>
          <a:p>
            <a:r>
              <a:rPr lang="en-US" sz="3200" dirty="0" err="1">
                <a:solidFill>
                  <a:schemeClr val="bg1"/>
                </a:solidFill>
              </a:rPr>
              <a:t>apiVersion</a:t>
            </a:r>
            <a:r>
              <a:rPr lang="en-US" sz="3200" dirty="0">
                <a:solidFill>
                  <a:schemeClr val="bg1"/>
                </a:solidFill>
              </a:rPr>
              <a:t>: storage.k8s.io/v1</a:t>
            </a:r>
          </a:p>
          <a:p>
            <a:r>
              <a:rPr lang="en-US" sz="3200" dirty="0">
                <a:solidFill>
                  <a:schemeClr val="bg1"/>
                </a:solidFill>
              </a:rPr>
              <a:t>kind: StorageClass</a:t>
            </a:r>
          </a:p>
          <a:p>
            <a:r>
              <a:rPr lang="en-US" sz="3200" dirty="0">
                <a:solidFill>
                  <a:schemeClr val="bg1"/>
                </a:solidFill>
              </a:rPr>
              <a:t>metadata:</a:t>
            </a:r>
          </a:p>
          <a:p>
            <a:r>
              <a:rPr lang="en-US" sz="3200" dirty="0">
                <a:solidFill>
                  <a:schemeClr val="bg1"/>
                </a:solidFill>
              </a:rPr>
              <a:t>  name: </a:t>
            </a:r>
            <a:r>
              <a:rPr lang="en-US" sz="3200" dirty="0" err="1">
                <a:solidFill>
                  <a:schemeClr val="bg1"/>
                </a:solidFill>
              </a:rPr>
              <a:t>nfs</a:t>
            </a:r>
            <a:r>
              <a:rPr lang="en-US" sz="3200" dirty="0">
                <a:solidFill>
                  <a:schemeClr val="bg1"/>
                </a:solidFill>
              </a:rPr>
              <a:t>-client</a:t>
            </a:r>
          </a:p>
          <a:p>
            <a:r>
              <a:rPr lang="en-US" sz="3200" dirty="0">
                <a:solidFill>
                  <a:schemeClr val="bg1"/>
                </a:solidFill>
              </a:rPr>
              <a:t>provisioner: k8s-sigs.io/</a:t>
            </a:r>
            <a:r>
              <a:rPr lang="en-US" sz="3200" dirty="0" err="1">
                <a:solidFill>
                  <a:schemeClr val="bg1"/>
                </a:solidFill>
              </a:rPr>
              <a:t>nfs</a:t>
            </a:r>
            <a:r>
              <a:rPr lang="en-US" sz="3200" dirty="0">
                <a:solidFill>
                  <a:schemeClr val="bg1"/>
                </a:solidFill>
              </a:rPr>
              <a:t>   </a:t>
            </a:r>
            <a:r>
              <a:rPr lang="en-US" dirty="0">
                <a:solidFill>
                  <a:schemeClr val="bg1"/>
                </a:solidFill>
              </a:rPr>
              <a:t># This name must match deployment's env PROVISIONER_NAME'</a:t>
            </a:r>
            <a:endParaRPr lang="en-US" sz="3200" dirty="0">
              <a:solidFill>
                <a:schemeClr val="bg1"/>
              </a:solidFill>
            </a:endParaRPr>
          </a:p>
          <a:p>
            <a:r>
              <a:rPr lang="en-US" sz="3200" dirty="0">
                <a:solidFill>
                  <a:schemeClr val="bg1"/>
                </a:solidFill>
              </a:rPr>
              <a:t>parameters:</a:t>
            </a:r>
          </a:p>
          <a:p>
            <a:r>
              <a:rPr lang="en-US" sz="3200" dirty="0">
                <a:solidFill>
                  <a:schemeClr val="bg1"/>
                </a:solidFill>
              </a:rPr>
              <a:t>  </a:t>
            </a:r>
            <a:r>
              <a:rPr lang="en-US" sz="3200" dirty="0" err="1">
                <a:solidFill>
                  <a:schemeClr val="bg1"/>
                </a:solidFill>
              </a:rPr>
              <a:t>archiveOnDelete</a:t>
            </a:r>
            <a:r>
              <a:rPr lang="en-US" sz="3200" dirty="0">
                <a:solidFill>
                  <a:schemeClr val="bg1"/>
                </a:solidFill>
              </a:rPr>
              <a:t>: "false"</a:t>
            </a:r>
          </a:p>
        </p:txBody>
      </p:sp>
      <p:sp>
        <p:nvSpPr>
          <p:cNvPr id="2" name="Rectangle 1">
            <a:extLst>
              <a:ext uri="{FF2B5EF4-FFF2-40B4-BE49-F238E27FC236}">
                <a16:creationId xmlns:a16="http://schemas.microsoft.com/office/drawing/2014/main" id="{DB97DA87-14B7-7ACD-D762-0D7C5F2FF9DA}"/>
              </a:ext>
            </a:extLst>
          </p:cNvPr>
          <p:cNvSpPr/>
          <p:nvPr/>
        </p:nvSpPr>
        <p:spPr>
          <a:xfrm>
            <a:off x="-1" y="973010"/>
            <a:ext cx="3234519" cy="5145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23BB685-546E-DE90-E947-D81FB5F7FE7D}"/>
              </a:ext>
            </a:extLst>
          </p:cNvPr>
          <p:cNvSpPr/>
          <p:nvPr/>
        </p:nvSpPr>
        <p:spPr>
          <a:xfrm>
            <a:off x="97808" y="1959458"/>
            <a:ext cx="3234519" cy="5145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FB42241-40B5-C207-D7C6-6C0BAE5B2E1F}"/>
              </a:ext>
            </a:extLst>
          </p:cNvPr>
          <p:cNvSpPr/>
          <p:nvPr/>
        </p:nvSpPr>
        <p:spPr>
          <a:xfrm>
            <a:off x="0" y="2460036"/>
            <a:ext cx="4694830" cy="5145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B0EA18B-0878-6F1D-1B5C-6251F9F9967A}"/>
              </a:ext>
            </a:extLst>
          </p:cNvPr>
          <p:cNvPicPr>
            <a:picLocks noChangeAspect="1"/>
          </p:cNvPicPr>
          <p:nvPr/>
        </p:nvPicPr>
        <p:blipFill>
          <a:blip r:embed="rId3"/>
          <a:stretch>
            <a:fillRect/>
          </a:stretch>
        </p:blipFill>
        <p:spPr>
          <a:xfrm>
            <a:off x="4899546" y="3950"/>
            <a:ext cx="7292454" cy="6854050"/>
          </a:xfrm>
          <a:prstGeom prst="rect">
            <a:avLst/>
          </a:prstGeom>
        </p:spPr>
      </p:pic>
    </p:spTree>
    <p:extLst>
      <p:ext uri="{BB962C8B-B14F-4D97-AF65-F5344CB8AC3E}">
        <p14:creationId xmlns:p14="http://schemas.microsoft.com/office/powerpoint/2010/main" val="265398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DE66C5E-84E0-D52D-CD62-7FFB7E52D5E0}"/>
              </a:ext>
            </a:extLst>
          </p:cNvPr>
          <p:cNvSpPr txBox="1"/>
          <p:nvPr/>
        </p:nvSpPr>
        <p:spPr>
          <a:xfrm>
            <a:off x="0" y="450376"/>
            <a:ext cx="11982733" cy="3539430"/>
          </a:xfrm>
          <a:prstGeom prst="rect">
            <a:avLst/>
          </a:prstGeom>
          <a:noFill/>
        </p:spPr>
        <p:txBody>
          <a:bodyPr wrap="square" rtlCol="0">
            <a:spAutoFit/>
          </a:bodyPr>
          <a:lstStyle/>
          <a:p>
            <a:r>
              <a:rPr lang="en-US" sz="3200" dirty="0" err="1">
                <a:solidFill>
                  <a:schemeClr val="bg1"/>
                </a:solidFill>
              </a:rPr>
              <a:t>apiVersion</a:t>
            </a:r>
            <a:r>
              <a:rPr lang="en-US" sz="3200" dirty="0">
                <a:solidFill>
                  <a:schemeClr val="bg1"/>
                </a:solidFill>
              </a:rPr>
              <a:t>: storage.k8s.io/v1</a:t>
            </a:r>
          </a:p>
          <a:p>
            <a:r>
              <a:rPr lang="en-US" sz="3200" dirty="0">
                <a:solidFill>
                  <a:schemeClr val="bg1"/>
                </a:solidFill>
              </a:rPr>
              <a:t>kind: StorageClass</a:t>
            </a:r>
          </a:p>
          <a:p>
            <a:r>
              <a:rPr lang="en-US" sz="3200" dirty="0">
                <a:solidFill>
                  <a:schemeClr val="bg1"/>
                </a:solidFill>
              </a:rPr>
              <a:t>metadata:</a:t>
            </a:r>
          </a:p>
          <a:p>
            <a:r>
              <a:rPr lang="en-US" sz="3200" dirty="0">
                <a:solidFill>
                  <a:schemeClr val="bg1"/>
                </a:solidFill>
              </a:rPr>
              <a:t>  name: </a:t>
            </a:r>
            <a:r>
              <a:rPr lang="en-US" sz="3200" dirty="0" err="1">
                <a:solidFill>
                  <a:schemeClr val="bg1"/>
                </a:solidFill>
              </a:rPr>
              <a:t>nfs</a:t>
            </a:r>
            <a:r>
              <a:rPr lang="en-US" sz="3200" dirty="0">
                <a:solidFill>
                  <a:schemeClr val="bg1"/>
                </a:solidFill>
              </a:rPr>
              <a:t>-client</a:t>
            </a:r>
          </a:p>
          <a:p>
            <a:r>
              <a:rPr lang="en-US" sz="3200" dirty="0">
                <a:solidFill>
                  <a:schemeClr val="bg1"/>
                </a:solidFill>
              </a:rPr>
              <a:t>provisioner: k8s-sigs.io/</a:t>
            </a:r>
            <a:r>
              <a:rPr lang="en-US" sz="3200" dirty="0" err="1">
                <a:solidFill>
                  <a:schemeClr val="bg1"/>
                </a:solidFill>
              </a:rPr>
              <a:t>nfs</a:t>
            </a:r>
            <a:r>
              <a:rPr lang="en-US" sz="3200" dirty="0">
                <a:solidFill>
                  <a:schemeClr val="bg1"/>
                </a:solidFill>
              </a:rPr>
              <a:t>   </a:t>
            </a:r>
            <a:r>
              <a:rPr lang="en-US" dirty="0">
                <a:solidFill>
                  <a:schemeClr val="bg1"/>
                </a:solidFill>
              </a:rPr>
              <a:t># This name must match deployment's env PROVISIONER_NAME'</a:t>
            </a:r>
            <a:endParaRPr lang="en-US" sz="3200" dirty="0">
              <a:solidFill>
                <a:schemeClr val="bg1"/>
              </a:solidFill>
            </a:endParaRPr>
          </a:p>
          <a:p>
            <a:r>
              <a:rPr lang="en-US" sz="3200" dirty="0">
                <a:solidFill>
                  <a:schemeClr val="bg1"/>
                </a:solidFill>
              </a:rPr>
              <a:t>parameters:</a:t>
            </a:r>
          </a:p>
          <a:p>
            <a:r>
              <a:rPr lang="en-US" sz="3200" dirty="0">
                <a:solidFill>
                  <a:schemeClr val="bg1"/>
                </a:solidFill>
              </a:rPr>
              <a:t>  </a:t>
            </a:r>
            <a:r>
              <a:rPr lang="en-US" sz="3200" dirty="0" err="1">
                <a:solidFill>
                  <a:schemeClr val="bg1"/>
                </a:solidFill>
              </a:rPr>
              <a:t>archiveOnDelete</a:t>
            </a:r>
            <a:r>
              <a:rPr lang="en-US" sz="3200" dirty="0">
                <a:solidFill>
                  <a:schemeClr val="bg1"/>
                </a:solidFill>
              </a:rPr>
              <a:t>: "false"</a:t>
            </a:r>
          </a:p>
        </p:txBody>
      </p:sp>
      <p:sp>
        <p:nvSpPr>
          <p:cNvPr id="2" name="Rectangle 1">
            <a:extLst>
              <a:ext uri="{FF2B5EF4-FFF2-40B4-BE49-F238E27FC236}">
                <a16:creationId xmlns:a16="http://schemas.microsoft.com/office/drawing/2014/main" id="{DB97DA87-14B7-7ACD-D762-0D7C5F2FF9DA}"/>
              </a:ext>
            </a:extLst>
          </p:cNvPr>
          <p:cNvSpPr/>
          <p:nvPr/>
        </p:nvSpPr>
        <p:spPr>
          <a:xfrm>
            <a:off x="-1" y="973010"/>
            <a:ext cx="3234519" cy="5145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23BB685-546E-DE90-E947-D81FB5F7FE7D}"/>
              </a:ext>
            </a:extLst>
          </p:cNvPr>
          <p:cNvSpPr/>
          <p:nvPr/>
        </p:nvSpPr>
        <p:spPr>
          <a:xfrm>
            <a:off x="97808" y="1959458"/>
            <a:ext cx="3234519" cy="5145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FB42241-40B5-C207-D7C6-6C0BAE5B2E1F}"/>
              </a:ext>
            </a:extLst>
          </p:cNvPr>
          <p:cNvSpPr/>
          <p:nvPr/>
        </p:nvSpPr>
        <p:spPr>
          <a:xfrm>
            <a:off x="0" y="2460036"/>
            <a:ext cx="4694830" cy="5145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C7C7E656-DF15-42A3-6A55-A39E33DF9FAA}"/>
              </a:ext>
            </a:extLst>
          </p:cNvPr>
          <p:cNvGraphicFramePr>
            <a:graphicFrameLocks noGrp="1"/>
          </p:cNvGraphicFramePr>
          <p:nvPr>
            <p:extLst>
              <p:ext uri="{D42A27DB-BD31-4B8C-83A1-F6EECF244321}">
                <p14:modId xmlns:p14="http://schemas.microsoft.com/office/powerpoint/2010/main" val="604887765"/>
              </p:ext>
            </p:extLst>
          </p:nvPr>
        </p:nvGraphicFramePr>
        <p:xfrm>
          <a:off x="4518170" y="973009"/>
          <a:ext cx="7673830" cy="5069279"/>
        </p:xfrm>
        <a:graphic>
          <a:graphicData uri="http://schemas.openxmlformats.org/drawingml/2006/table">
            <a:tbl>
              <a:tblPr firstRow="1" bandRow="1">
                <a:tableStyleId>{5C22544A-7EE6-4342-B048-85BDC9FD1C3A}</a:tableStyleId>
              </a:tblPr>
              <a:tblGrid>
                <a:gridCol w="2073699">
                  <a:extLst>
                    <a:ext uri="{9D8B030D-6E8A-4147-A177-3AD203B41FA5}">
                      <a16:colId xmlns:a16="http://schemas.microsoft.com/office/drawing/2014/main" val="1805587130"/>
                    </a:ext>
                  </a:extLst>
                </a:gridCol>
                <a:gridCol w="5600131">
                  <a:extLst>
                    <a:ext uri="{9D8B030D-6E8A-4147-A177-3AD203B41FA5}">
                      <a16:colId xmlns:a16="http://schemas.microsoft.com/office/drawing/2014/main" val="386175237"/>
                    </a:ext>
                  </a:extLst>
                </a:gridCol>
              </a:tblGrid>
              <a:tr h="565626">
                <a:tc>
                  <a:txBody>
                    <a:bodyPr/>
                    <a:lstStyle/>
                    <a:p>
                      <a:r>
                        <a:rPr lang="en-US" dirty="0"/>
                        <a:t>Name</a:t>
                      </a:r>
                    </a:p>
                  </a:txBody>
                  <a:tcPr/>
                </a:tc>
                <a:tc>
                  <a:txBody>
                    <a:bodyPr/>
                    <a:lstStyle/>
                    <a:p>
                      <a:r>
                        <a:rPr lang="en-US" dirty="0"/>
                        <a:t>Description</a:t>
                      </a:r>
                    </a:p>
                  </a:txBody>
                  <a:tcPr/>
                </a:tc>
                <a:extLst>
                  <a:ext uri="{0D108BD9-81ED-4DB2-BD59-A6C34878D82A}">
                    <a16:rowId xmlns:a16="http://schemas.microsoft.com/office/drawing/2014/main" val="1898428045"/>
                  </a:ext>
                </a:extLst>
              </a:tr>
              <a:tr h="976285">
                <a:tc>
                  <a:txBody>
                    <a:bodyPr/>
                    <a:lstStyle/>
                    <a:p>
                      <a:r>
                        <a:rPr lang="en-US" sz="2400" dirty="0" err="1"/>
                        <a:t>onDelete</a:t>
                      </a:r>
                      <a:endParaRPr lang="en-US" sz="2400" dirty="0"/>
                    </a:p>
                  </a:txBody>
                  <a:tcPr/>
                </a:tc>
                <a:tc>
                  <a:txBody>
                    <a:bodyPr/>
                    <a:lstStyle/>
                    <a:p>
                      <a:r>
                        <a:rPr lang="en-US" sz="2400" dirty="0" err="1"/>
                        <a:t>onDelete</a:t>
                      </a:r>
                      <a:r>
                        <a:rPr lang="en-US" sz="2400" dirty="0"/>
                        <a:t>= Delete : Data will be removed from the storage server. </a:t>
                      </a:r>
                    </a:p>
                    <a:p>
                      <a:r>
                        <a:rPr lang="en-US" sz="2400" dirty="0" err="1"/>
                        <a:t>onDelete</a:t>
                      </a:r>
                      <a:r>
                        <a:rPr lang="en-US" sz="2400" dirty="0"/>
                        <a:t>= Retain : Data will be not removed. </a:t>
                      </a:r>
                    </a:p>
                  </a:txBody>
                  <a:tcPr/>
                </a:tc>
                <a:extLst>
                  <a:ext uri="{0D108BD9-81ED-4DB2-BD59-A6C34878D82A}">
                    <a16:rowId xmlns:a16="http://schemas.microsoft.com/office/drawing/2014/main" val="2120362197"/>
                  </a:ext>
                </a:extLst>
              </a:tr>
              <a:tr h="976285">
                <a:tc>
                  <a:txBody>
                    <a:bodyPr/>
                    <a:lstStyle/>
                    <a:p>
                      <a:r>
                        <a:rPr lang="en-US" sz="2000" dirty="0" err="1"/>
                        <a:t>archiveOnDelete</a:t>
                      </a:r>
                      <a:endParaRPr lang="en-US" sz="2000" dirty="0"/>
                    </a:p>
                  </a:txBody>
                  <a:tcPr/>
                </a:tc>
                <a:tc>
                  <a:txBody>
                    <a:bodyPr/>
                    <a:lstStyle/>
                    <a:p>
                      <a:r>
                        <a:rPr lang="en-US" sz="2400" dirty="0"/>
                        <a:t>If this parameter is set to false, then data will be removed.</a:t>
                      </a:r>
                    </a:p>
                    <a:p>
                      <a:r>
                        <a:rPr lang="en-US" sz="2400" dirty="0"/>
                        <a:t>If </a:t>
                      </a:r>
                      <a:r>
                        <a:rPr lang="en-US" sz="2400" dirty="0" err="1"/>
                        <a:t>onDelete</a:t>
                      </a:r>
                      <a:r>
                        <a:rPr lang="en-US" sz="2400" dirty="0"/>
                        <a:t> exists, </a:t>
                      </a:r>
                      <a:r>
                        <a:rPr lang="en-US" sz="2400" dirty="0" err="1"/>
                        <a:t>archiveOnDelete</a:t>
                      </a:r>
                      <a:r>
                        <a:rPr lang="en-US" sz="2400" dirty="0"/>
                        <a:t> will be ignored.</a:t>
                      </a:r>
                    </a:p>
                  </a:txBody>
                  <a:tcPr/>
                </a:tc>
                <a:extLst>
                  <a:ext uri="{0D108BD9-81ED-4DB2-BD59-A6C34878D82A}">
                    <a16:rowId xmlns:a16="http://schemas.microsoft.com/office/drawing/2014/main" val="3923145112"/>
                  </a:ext>
                </a:extLst>
              </a:tr>
              <a:tr h="1394693">
                <a:tc>
                  <a:txBody>
                    <a:bodyPr/>
                    <a:lstStyle/>
                    <a:p>
                      <a:r>
                        <a:rPr lang="en-US" sz="2400" dirty="0" err="1"/>
                        <a:t>pathPattern</a:t>
                      </a:r>
                      <a:endParaRPr lang="en-US" sz="2400" dirty="0"/>
                    </a:p>
                  </a:txBody>
                  <a:tcPr/>
                </a:tc>
                <a:tc>
                  <a:txBody>
                    <a:bodyPr/>
                    <a:lstStyle/>
                    <a:p>
                      <a:r>
                        <a:rPr lang="en-US" sz="2400" dirty="0"/>
                        <a:t>Specifies a template for creating a directory path via PVC metadata's such as labels, annotations, name or namespace.</a:t>
                      </a:r>
                    </a:p>
                  </a:txBody>
                  <a:tcPr/>
                </a:tc>
                <a:extLst>
                  <a:ext uri="{0D108BD9-81ED-4DB2-BD59-A6C34878D82A}">
                    <a16:rowId xmlns:a16="http://schemas.microsoft.com/office/drawing/2014/main" val="3818565239"/>
                  </a:ext>
                </a:extLst>
              </a:tr>
            </a:tbl>
          </a:graphicData>
        </a:graphic>
      </p:graphicFrame>
    </p:spTree>
    <p:extLst>
      <p:ext uri="{BB962C8B-B14F-4D97-AF65-F5344CB8AC3E}">
        <p14:creationId xmlns:p14="http://schemas.microsoft.com/office/powerpoint/2010/main" val="275115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2E5033F1-84AF-FAAF-FA06-3AE57C23CFC4}"/>
              </a:ext>
            </a:extLst>
          </p:cNvPr>
          <p:cNvSpPr/>
          <p:nvPr/>
        </p:nvSpPr>
        <p:spPr>
          <a:xfrm>
            <a:off x="1380526" y="304801"/>
            <a:ext cx="2701284" cy="50452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3" name="Rectangle: Diagonal Corners Rounded 2">
            <a:extLst>
              <a:ext uri="{FF2B5EF4-FFF2-40B4-BE49-F238E27FC236}">
                <a16:creationId xmlns:a16="http://schemas.microsoft.com/office/drawing/2014/main" id="{09E1DAE4-1634-4074-D89F-FE135CB40CE2}"/>
              </a:ext>
            </a:extLst>
          </p:cNvPr>
          <p:cNvSpPr/>
          <p:nvPr/>
        </p:nvSpPr>
        <p:spPr>
          <a:xfrm>
            <a:off x="4625042" y="304801"/>
            <a:ext cx="2701284" cy="504522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4" name="Rectangle 3">
            <a:extLst>
              <a:ext uri="{FF2B5EF4-FFF2-40B4-BE49-F238E27FC236}">
                <a16:creationId xmlns:a16="http://schemas.microsoft.com/office/drawing/2014/main" id="{AC4BB8B6-2521-6C13-D851-241094A72E26}"/>
              </a:ext>
            </a:extLst>
          </p:cNvPr>
          <p:cNvSpPr/>
          <p:nvPr/>
        </p:nvSpPr>
        <p:spPr>
          <a:xfrm>
            <a:off x="802162" y="1329682"/>
            <a:ext cx="7119578" cy="3302284"/>
          </a:xfrm>
          <a:prstGeom prst="rect">
            <a:avLst/>
          </a:prstGeom>
          <a:solidFill>
            <a:srgbClr val="9E6A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5" name="TextBox 4">
            <a:extLst>
              <a:ext uri="{FF2B5EF4-FFF2-40B4-BE49-F238E27FC236}">
                <a16:creationId xmlns:a16="http://schemas.microsoft.com/office/drawing/2014/main" id="{B24A21F6-566E-6B1A-6B8C-E5B8FF518E97}"/>
              </a:ext>
            </a:extLst>
          </p:cNvPr>
          <p:cNvSpPr txBox="1"/>
          <p:nvPr/>
        </p:nvSpPr>
        <p:spPr>
          <a:xfrm>
            <a:off x="1336410" y="5110118"/>
            <a:ext cx="1687527" cy="379591"/>
          </a:xfrm>
          <a:prstGeom prst="rect">
            <a:avLst/>
          </a:prstGeom>
          <a:noFill/>
        </p:spPr>
        <p:txBody>
          <a:bodyPr wrap="square" rtlCol="0">
            <a:spAutoFit/>
          </a:bodyPr>
          <a:lstStyle/>
          <a:p>
            <a:r>
              <a:rPr lang="en-US" sz="2800" baseline="30000" dirty="0"/>
              <a:t>Worker Node 1</a:t>
            </a:r>
          </a:p>
        </p:txBody>
      </p:sp>
      <p:sp>
        <p:nvSpPr>
          <p:cNvPr id="7" name="TextBox 6">
            <a:extLst>
              <a:ext uri="{FF2B5EF4-FFF2-40B4-BE49-F238E27FC236}">
                <a16:creationId xmlns:a16="http://schemas.microsoft.com/office/drawing/2014/main" id="{12471AB4-C424-A1EE-DB9E-2A6A00934A11}"/>
              </a:ext>
            </a:extLst>
          </p:cNvPr>
          <p:cNvSpPr txBox="1"/>
          <p:nvPr/>
        </p:nvSpPr>
        <p:spPr>
          <a:xfrm>
            <a:off x="4617021" y="5113796"/>
            <a:ext cx="1687527" cy="379591"/>
          </a:xfrm>
          <a:prstGeom prst="rect">
            <a:avLst/>
          </a:prstGeom>
          <a:noFill/>
        </p:spPr>
        <p:txBody>
          <a:bodyPr wrap="square" rtlCol="0">
            <a:spAutoFit/>
          </a:bodyPr>
          <a:lstStyle/>
          <a:p>
            <a:r>
              <a:rPr lang="en-US" sz="2800" baseline="30000" dirty="0"/>
              <a:t>Worker Node 2</a:t>
            </a:r>
          </a:p>
        </p:txBody>
      </p:sp>
      <p:sp>
        <p:nvSpPr>
          <p:cNvPr id="9" name="TextBox 8">
            <a:extLst>
              <a:ext uri="{FF2B5EF4-FFF2-40B4-BE49-F238E27FC236}">
                <a16:creationId xmlns:a16="http://schemas.microsoft.com/office/drawing/2014/main" id="{78409DB7-B80F-B0B0-54E0-4D7F78F2FCAA}"/>
              </a:ext>
            </a:extLst>
          </p:cNvPr>
          <p:cNvSpPr txBox="1"/>
          <p:nvPr/>
        </p:nvSpPr>
        <p:spPr>
          <a:xfrm>
            <a:off x="1380526" y="5365759"/>
            <a:ext cx="1210274" cy="235962"/>
          </a:xfrm>
          <a:prstGeom prst="rect">
            <a:avLst/>
          </a:prstGeom>
          <a:noFill/>
          <a:ln w="19050">
            <a:solidFill>
              <a:schemeClr val="tx1"/>
            </a:solidFill>
          </a:ln>
        </p:spPr>
        <p:txBody>
          <a:bodyPr wrap="square" rtlCol="0">
            <a:spAutoFit/>
          </a:bodyPr>
          <a:lstStyle/>
          <a:p>
            <a:r>
              <a:rPr lang="en-US" sz="1400" baseline="30000" dirty="0"/>
              <a:t>VM: 192.168.1.31</a:t>
            </a:r>
          </a:p>
        </p:txBody>
      </p:sp>
      <p:sp>
        <p:nvSpPr>
          <p:cNvPr id="10" name="TextBox 9">
            <a:extLst>
              <a:ext uri="{FF2B5EF4-FFF2-40B4-BE49-F238E27FC236}">
                <a16:creationId xmlns:a16="http://schemas.microsoft.com/office/drawing/2014/main" id="{6727D637-5DCE-14A7-E835-50096BF82232}"/>
              </a:ext>
            </a:extLst>
          </p:cNvPr>
          <p:cNvSpPr txBox="1"/>
          <p:nvPr/>
        </p:nvSpPr>
        <p:spPr>
          <a:xfrm>
            <a:off x="4625042" y="5366151"/>
            <a:ext cx="1334600" cy="235570"/>
          </a:xfrm>
          <a:prstGeom prst="rect">
            <a:avLst/>
          </a:prstGeom>
          <a:noFill/>
          <a:ln w="12700">
            <a:solidFill>
              <a:schemeClr val="tx1"/>
            </a:solidFill>
          </a:ln>
        </p:spPr>
        <p:txBody>
          <a:bodyPr wrap="square" rtlCol="0">
            <a:spAutoFit/>
          </a:bodyPr>
          <a:lstStyle/>
          <a:p>
            <a:r>
              <a:rPr lang="en-US" sz="1400" baseline="30000" dirty="0"/>
              <a:t>VM: 192.168.1.32</a:t>
            </a:r>
          </a:p>
        </p:txBody>
      </p:sp>
      <p:pic>
        <p:nvPicPr>
          <p:cNvPr id="12" name="Picture 11">
            <a:extLst>
              <a:ext uri="{FF2B5EF4-FFF2-40B4-BE49-F238E27FC236}">
                <a16:creationId xmlns:a16="http://schemas.microsoft.com/office/drawing/2014/main" id="{9B2640C6-D543-B55E-0367-21BF8BDCD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456" y="1368291"/>
            <a:ext cx="1166430" cy="1129984"/>
          </a:xfrm>
          <a:prstGeom prst="rect">
            <a:avLst/>
          </a:prstGeom>
        </p:spPr>
      </p:pic>
      <p:pic>
        <p:nvPicPr>
          <p:cNvPr id="14" name="Picture 13">
            <a:extLst>
              <a:ext uri="{FF2B5EF4-FFF2-40B4-BE49-F238E27FC236}">
                <a16:creationId xmlns:a16="http://schemas.microsoft.com/office/drawing/2014/main" id="{89D64846-494B-4498-3D86-A2948F1F2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991" y="2362076"/>
            <a:ext cx="1022406" cy="990460"/>
          </a:xfrm>
          <a:prstGeom prst="rect">
            <a:avLst/>
          </a:prstGeom>
        </p:spPr>
      </p:pic>
      <p:pic>
        <p:nvPicPr>
          <p:cNvPr id="16" name="Picture 15">
            <a:extLst>
              <a:ext uri="{FF2B5EF4-FFF2-40B4-BE49-F238E27FC236}">
                <a16:creationId xmlns:a16="http://schemas.microsoft.com/office/drawing/2014/main" id="{702F04D9-195E-2BAE-2E07-66D3300EC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435" y="2912937"/>
            <a:ext cx="1065419" cy="1032126"/>
          </a:xfrm>
          <a:prstGeom prst="rect">
            <a:avLst/>
          </a:prstGeom>
        </p:spPr>
      </p:pic>
      <p:pic>
        <p:nvPicPr>
          <p:cNvPr id="18" name="Picture 17">
            <a:extLst>
              <a:ext uri="{FF2B5EF4-FFF2-40B4-BE49-F238E27FC236}">
                <a16:creationId xmlns:a16="http://schemas.microsoft.com/office/drawing/2014/main" id="{66838191-61D5-4D02-A3C0-D0CAAB332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242" y="3449221"/>
            <a:ext cx="1060995" cy="1027851"/>
          </a:xfrm>
          <a:prstGeom prst="rect">
            <a:avLst/>
          </a:prstGeom>
        </p:spPr>
      </p:pic>
      <p:sp>
        <p:nvSpPr>
          <p:cNvPr id="8" name="Rectangle 7">
            <a:extLst>
              <a:ext uri="{FF2B5EF4-FFF2-40B4-BE49-F238E27FC236}">
                <a16:creationId xmlns:a16="http://schemas.microsoft.com/office/drawing/2014/main" id="{8FCA70D1-ACBC-EA4A-43C1-B9F3AC58B07F}"/>
              </a:ext>
            </a:extLst>
          </p:cNvPr>
          <p:cNvSpPr/>
          <p:nvPr/>
        </p:nvSpPr>
        <p:spPr>
          <a:xfrm>
            <a:off x="1985663" y="475421"/>
            <a:ext cx="4910437" cy="699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5923A89-AC0C-8E61-6259-2AC4B4A22A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239" y="484979"/>
            <a:ext cx="685961" cy="664525"/>
          </a:xfrm>
          <a:prstGeom prst="rect">
            <a:avLst/>
          </a:prstGeom>
        </p:spPr>
      </p:pic>
      <p:sp>
        <p:nvSpPr>
          <p:cNvPr id="11" name="Arrow: Up 10">
            <a:extLst>
              <a:ext uri="{FF2B5EF4-FFF2-40B4-BE49-F238E27FC236}">
                <a16:creationId xmlns:a16="http://schemas.microsoft.com/office/drawing/2014/main" id="{3AFD448B-7CC6-3A11-C077-43FB0603E7F5}"/>
              </a:ext>
            </a:extLst>
          </p:cNvPr>
          <p:cNvSpPr/>
          <p:nvPr/>
        </p:nvSpPr>
        <p:spPr>
          <a:xfrm rot="20365138">
            <a:off x="4769164" y="993661"/>
            <a:ext cx="324396" cy="27381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2025BB91-016F-CBAC-D5F8-A8D55DF92595}"/>
              </a:ext>
            </a:extLst>
          </p:cNvPr>
          <p:cNvSpPr/>
          <p:nvPr/>
        </p:nvSpPr>
        <p:spPr>
          <a:xfrm>
            <a:off x="6638602" y="3004452"/>
            <a:ext cx="2687538" cy="697038"/>
          </a:xfrm>
          <a:prstGeom prst="wedgeRoundRectCallout">
            <a:avLst>
              <a:gd name="adj1" fmla="val -79115"/>
              <a:gd name="adj2" fmla="val 52765"/>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mkdir</a:t>
            </a:r>
            <a:r>
              <a:rPr lang="en-US" b="1" dirty="0">
                <a:solidFill>
                  <a:schemeClr val="tx1"/>
                </a:solidFill>
              </a:rPr>
              <a:t> /</a:t>
            </a:r>
            <a:r>
              <a:rPr lang="en-US" b="1" dirty="0" err="1">
                <a:solidFill>
                  <a:schemeClr val="tx1"/>
                </a:solidFill>
              </a:rPr>
              <a:t>datatouch</a:t>
            </a:r>
            <a:r>
              <a:rPr lang="en-US" b="1" dirty="0">
                <a:solidFill>
                  <a:schemeClr val="tx1"/>
                </a:solidFill>
              </a:rPr>
              <a:t>  file1.txt  file2.txt</a:t>
            </a:r>
          </a:p>
        </p:txBody>
      </p:sp>
    </p:spTree>
    <p:extLst>
      <p:ext uri="{BB962C8B-B14F-4D97-AF65-F5344CB8AC3E}">
        <p14:creationId xmlns:p14="http://schemas.microsoft.com/office/powerpoint/2010/main" val="334992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DE66C5E-84E0-D52D-CD62-7FFB7E52D5E0}"/>
              </a:ext>
            </a:extLst>
          </p:cNvPr>
          <p:cNvSpPr txBox="1"/>
          <p:nvPr/>
        </p:nvSpPr>
        <p:spPr>
          <a:xfrm>
            <a:off x="-120932" y="447041"/>
            <a:ext cx="11982733" cy="3539430"/>
          </a:xfrm>
          <a:prstGeom prst="rect">
            <a:avLst/>
          </a:prstGeom>
          <a:noFill/>
        </p:spPr>
        <p:txBody>
          <a:bodyPr wrap="square" rtlCol="0">
            <a:spAutoFit/>
          </a:bodyPr>
          <a:lstStyle/>
          <a:p>
            <a:r>
              <a:rPr lang="en-US" sz="3200" dirty="0" err="1">
                <a:solidFill>
                  <a:schemeClr val="bg1"/>
                </a:solidFill>
              </a:rPr>
              <a:t>apiVersion</a:t>
            </a:r>
            <a:r>
              <a:rPr lang="en-US" sz="3200" dirty="0">
                <a:solidFill>
                  <a:schemeClr val="bg1"/>
                </a:solidFill>
              </a:rPr>
              <a:t>: storage.k8s.io/v1</a:t>
            </a:r>
          </a:p>
          <a:p>
            <a:r>
              <a:rPr lang="en-US" sz="3200" dirty="0">
                <a:solidFill>
                  <a:schemeClr val="bg1"/>
                </a:solidFill>
              </a:rPr>
              <a:t>kind: StorageClass</a:t>
            </a:r>
          </a:p>
          <a:p>
            <a:r>
              <a:rPr lang="en-US" sz="3200" dirty="0">
                <a:solidFill>
                  <a:schemeClr val="bg1"/>
                </a:solidFill>
              </a:rPr>
              <a:t>metadata:</a:t>
            </a:r>
          </a:p>
          <a:p>
            <a:r>
              <a:rPr lang="en-US" sz="3200" dirty="0">
                <a:solidFill>
                  <a:schemeClr val="bg1"/>
                </a:solidFill>
              </a:rPr>
              <a:t>  name: </a:t>
            </a:r>
            <a:r>
              <a:rPr lang="en-US" sz="3200" dirty="0" err="1">
                <a:solidFill>
                  <a:schemeClr val="bg1"/>
                </a:solidFill>
              </a:rPr>
              <a:t>nfs</a:t>
            </a:r>
            <a:r>
              <a:rPr lang="en-US" sz="3200" dirty="0">
                <a:solidFill>
                  <a:schemeClr val="bg1"/>
                </a:solidFill>
              </a:rPr>
              <a:t>-client</a:t>
            </a:r>
          </a:p>
          <a:p>
            <a:r>
              <a:rPr lang="en-US" sz="3200" dirty="0">
                <a:solidFill>
                  <a:schemeClr val="bg1"/>
                </a:solidFill>
              </a:rPr>
              <a:t>provisioner: k8s-sigs.io/</a:t>
            </a:r>
            <a:r>
              <a:rPr lang="en-US" sz="3200" dirty="0" err="1">
                <a:solidFill>
                  <a:schemeClr val="bg1"/>
                </a:solidFill>
              </a:rPr>
              <a:t>nfs</a:t>
            </a:r>
            <a:r>
              <a:rPr lang="en-US" sz="3200" dirty="0">
                <a:solidFill>
                  <a:schemeClr val="bg1"/>
                </a:solidFill>
              </a:rPr>
              <a:t>   </a:t>
            </a:r>
          </a:p>
          <a:p>
            <a:r>
              <a:rPr lang="en-US" sz="3200" dirty="0">
                <a:solidFill>
                  <a:schemeClr val="bg1"/>
                </a:solidFill>
              </a:rPr>
              <a:t>parameters:</a:t>
            </a:r>
          </a:p>
          <a:p>
            <a:r>
              <a:rPr lang="en-US" sz="3200" dirty="0">
                <a:solidFill>
                  <a:schemeClr val="bg1"/>
                </a:solidFill>
              </a:rPr>
              <a:t>  </a:t>
            </a:r>
            <a:r>
              <a:rPr lang="en-US" sz="3200" dirty="0" err="1">
                <a:solidFill>
                  <a:schemeClr val="bg1"/>
                </a:solidFill>
              </a:rPr>
              <a:t>archiveOnDelete</a:t>
            </a:r>
            <a:r>
              <a:rPr lang="en-US" sz="3200" dirty="0">
                <a:solidFill>
                  <a:schemeClr val="bg1"/>
                </a:solidFill>
              </a:rPr>
              <a:t>: "false"</a:t>
            </a:r>
          </a:p>
        </p:txBody>
      </p:sp>
      <p:sp>
        <p:nvSpPr>
          <p:cNvPr id="2" name="Rectangle 1">
            <a:extLst>
              <a:ext uri="{FF2B5EF4-FFF2-40B4-BE49-F238E27FC236}">
                <a16:creationId xmlns:a16="http://schemas.microsoft.com/office/drawing/2014/main" id="{DB97DA87-14B7-7ACD-D762-0D7C5F2FF9DA}"/>
              </a:ext>
            </a:extLst>
          </p:cNvPr>
          <p:cNvSpPr/>
          <p:nvPr/>
        </p:nvSpPr>
        <p:spPr>
          <a:xfrm>
            <a:off x="-1" y="973010"/>
            <a:ext cx="3234519" cy="5145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23BB685-546E-DE90-E947-D81FB5F7FE7D}"/>
              </a:ext>
            </a:extLst>
          </p:cNvPr>
          <p:cNvSpPr/>
          <p:nvPr/>
        </p:nvSpPr>
        <p:spPr>
          <a:xfrm>
            <a:off x="97808" y="1959458"/>
            <a:ext cx="3234519" cy="5145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FB42241-40B5-C207-D7C6-6C0BAE5B2E1F}"/>
              </a:ext>
            </a:extLst>
          </p:cNvPr>
          <p:cNvSpPr/>
          <p:nvPr/>
        </p:nvSpPr>
        <p:spPr>
          <a:xfrm>
            <a:off x="0" y="2460035"/>
            <a:ext cx="4490113" cy="53789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D42ADBB-E3F3-E17A-B0C2-F43279AE7866}"/>
              </a:ext>
            </a:extLst>
          </p:cNvPr>
          <p:cNvSpPr/>
          <p:nvPr/>
        </p:nvSpPr>
        <p:spPr>
          <a:xfrm>
            <a:off x="4325079" y="3139737"/>
            <a:ext cx="1469725" cy="7860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onDelete</a:t>
            </a:r>
            <a:endParaRPr lang="en-US" b="1" dirty="0"/>
          </a:p>
        </p:txBody>
      </p:sp>
      <p:sp>
        <p:nvSpPr>
          <p:cNvPr id="7" name="Rectangle 6">
            <a:extLst>
              <a:ext uri="{FF2B5EF4-FFF2-40B4-BE49-F238E27FC236}">
                <a16:creationId xmlns:a16="http://schemas.microsoft.com/office/drawing/2014/main" id="{8F959958-803D-2345-EA6A-6E60BFE294A8}"/>
              </a:ext>
            </a:extLst>
          </p:cNvPr>
          <p:cNvSpPr/>
          <p:nvPr/>
        </p:nvSpPr>
        <p:spPr>
          <a:xfrm>
            <a:off x="3307500" y="4153189"/>
            <a:ext cx="2386460" cy="7860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archiveOnDelete</a:t>
            </a:r>
            <a:endParaRPr lang="en-US" b="1" dirty="0"/>
          </a:p>
        </p:txBody>
      </p:sp>
      <p:sp>
        <p:nvSpPr>
          <p:cNvPr id="8" name="Rectangle 7">
            <a:extLst>
              <a:ext uri="{FF2B5EF4-FFF2-40B4-BE49-F238E27FC236}">
                <a16:creationId xmlns:a16="http://schemas.microsoft.com/office/drawing/2014/main" id="{0D7ACFA1-ADF3-A9CC-A32B-FE44F9206D0A}"/>
              </a:ext>
            </a:extLst>
          </p:cNvPr>
          <p:cNvSpPr/>
          <p:nvPr/>
        </p:nvSpPr>
        <p:spPr>
          <a:xfrm>
            <a:off x="4325079" y="5463085"/>
            <a:ext cx="1799924" cy="7860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pathPattern</a:t>
            </a:r>
            <a:endParaRPr lang="en-US" sz="2400" b="1" dirty="0"/>
          </a:p>
        </p:txBody>
      </p:sp>
      <p:sp>
        <p:nvSpPr>
          <p:cNvPr id="9" name="Rectangle 8">
            <a:extLst>
              <a:ext uri="{FF2B5EF4-FFF2-40B4-BE49-F238E27FC236}">
                <a16:creationId xmlns:a16="http://schemas.microsoft.com/office/drawing/2014/main" id="{5CB88C59-8587-D170-BFFD-F9073758EF6A}"/>
              </a:ext>
            </a:extLst>
          </p:cNvPr>
          <p:cNvSpPr/>
          <p:nvPr/>
        </p:nvSpPr>
        <p:spPr>
          <a:xfrm>
            <a:off x="5736799" y="2474055"/>
            <a:ext cx="6243471" cy="159577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t>onDelete</a:t>
            </a:r>
            <a:r>
              <a:rPr lang="en-US" sz="2400" dirty="0"/>
              <a:t>= Delete : Data will be removed from the storage server. </a:t>
            </a:r>
          </a:p>
          <a:p>
            <a:r>
              <a:rPr lang="en-US" sz="2400" dirty="0" err="1"/>
              <a:t>onDelete</a:t>
            </a:r>
            <a:r>
              <a:rPr lang="en-US" sz="2400" dirty="0"/>
              <a:t>= Retain : Data will be not removed. </a:t>
            </a:r>
          </a:p>
          <a:p>
            <a:pPr algn="ctr"/>
            <a:endParaRPr lang="en-US" dirty="0"/>
          </a:p>
        </p:txBody>
      </p:sp>
      <p:sp>
        <p:nvSpPr>
          <p:cNvPr id="11" name="Rectangle 10">
            <a:extLst>
              <a:ext uri="{FF2B5EF4-FFF2-40B4-BE49-F238E27FC236}">
                <a16:creationId xmlns:a16="http://schemas.microsoft.com/office/drawing/2014/main" id="{624F7221-A281-1579-937D-C0C1C1F6EF55}"/>
              </a:ext>
            </a:extLst>
          </p:cNvPr>
          <p:cNvSpPr/>
          <p:nvPr/>
        </p:nvSpPr>
        <p:spPr>
          <a:xfrm>
            <a:off x="5693961" y="4158496"/>
            <a:ext cx="6243471" cy="116258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t>If this parameter is set to false, then data will be removed.</a:t>
            </a:r>
          </a:p>
          <a:p>
            <a:r>
              <a:rPr lang="en-US" sz="2200" dirty="0"/>
              <a:t>If </a:t>
            </a:r>
            <a:r>
              <a:rPr lang="en-US" sz="2200" dirty="0" err="1"/>
              <a:t>onDelete</a:t>
            </a:r>
            <a:r>
              <a:rPr lang="en-US" sz="2200" dirty="0"/>
              <a:t> exists, </a:t>
            </a:r>
            <a:r>
              <a:rPr lang="en-US" sz="2200" dirty="0" err="1"/>
              <a:t>archiveOnDelete</a:t>
            </a:r>
            <a:r>
              <a:rPr lang="en-US" sz="2200" dirty="0"/>
              <a:t> will be ignored.</a:t>
            </a:r>
          </a:p>
          <a:p>
            <a:pPr algn="ctr"/>
            <a:endParaRPr lang="en-US" dirty="0"/>
          </a:p>
        </p:txBody>
      </p:sp>
      <p:sp>
        <p:nvSpPr>
          <p:cNvPr id="12" name="Rectangle 11">
            <a:extLst>
              <a:ext uri="{FF2B5EF4-FFF2-40B4-BE49-F238E27FC236}">
                <a16:creationId xmlns:a16="http://schemas.microsoft.com/office/drawing/2014/main" id="{FDD36A93-4B96-EAC6-085F-DFDAD2C6D33F}"/>
              </a:ext>
            </a:extLst>
          </p:cNvPr>
          <p:cNvSpPr/>
          <p:nvPr/>
        </p:nvSpPr>
        <p:spPr>
          <a:xfrm>
            <a:off x="6125003" y="5321080"/>
            <a:ext cx="5818176" cy="125788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t>Specifies a template for creating a directory path via PVC metadata's such as labels, annotations, name or namespace</a:t>
            </a:r>
            <a:r>
              <a:rPr lang="en-US" sz="1800" dirty="0"/>
              <a:t>.</a:t>
            </a:r>
          </a:p>
          <a:p>
            <a:pPr algn="ctr"/>
            <a:endParaRPr lang="en-US" dirty="0"/>
          </a:p>
        </p:txBody>
      </p:sp>
    </p:spTree>
    <p:extLst>
      <p:ext uri="{BB962C8B-B14F-4D97-AF65-F5344CB8AC3E}">
        <p14:creationId xmlns:p14="http://schemas.microsoft.com/office/powerpoint/2010/main" val="176681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iterate type="lt">
                                    <p:tmPct val="10000"/>
                                  </p:iterate>
                                  <p:childTnLst>
                                    <p:set>
                                      <p:cBhvr>
                                        <p:cTn id="28" dur="1" fill="hold">
                                          <p:stCondLst>
                                            <p:cond delay="0"/>
                                          </p:stCondLst>
                                        </p:cTn>
                                        <p:tgtEl>
                                          <p:spTgt spid="9">
                                            <p:txEl>
                                              <p:pRg st="0" end="0"/>
                                            </p:txEl>
                                          </p:spTgt>
                                        </p:tgtEl>
                                        <p:attrNameLst>
                                          <p:attrName>style.visibility</p:attrName>
                                        </p:attrNameLst>
                                      </p:cBhvr>
                                      <p:to>
                                        <p:strVal val="visible"/>
                                      </p:to>
                                    </p:set>
                                    <p:animEffect transition="in" filter="wipe(left)">
                                      <p:cBhvr>
                                        <p:cTn id="29" dur="500"/>
                                        <p:tgtEl>
                                          <p:spTgt spid="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iterate type="lt">
                                    <p:tmPct val="10000"/>
                                  </p:iterate>
                                  <p:childTnLst>
                                    <p:set>
                                      <p:cBhvr>
                                        <p:cTn id="33" dur="1" fill="hold">
                                          <p:stCondLst>
                                            <p:cond delay="0"/>
                                          </p:stCondLst>
                                        </p:cTn>
                                        <p:tgtEl>
                                          <p:spTgt spid="9">
                                            <p:txEl>
                                              <p:pRg st="1" end="1"/>
                                            </p:txEl>
                                          </p:spTgt>
                                        </p:tgtEl>
                                        <p:attrNameLst>
                                          <p:attrName>style.visibility</p:attrName>
                                        </p:attrNameLst>
                                      </p:cBhvr>
                                      <p:to>
                                        <p:strVal val="visible"/>
                                      </p:to>
                                    </p:set>
                                    <p:animEffect transition="in" filter="wipe(left)">
                                      <p:cBhvr>
                                        <p:cTn id="34" dur="500"/>
                                        <p:tgtEl>
                                          <p:spTgt spid="9">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iterate type="lt">
                                    <p:tmPct val="10000"/>
                                  </p:iterate>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wipe(left)">
                                      <p:cBhvr>
                                        <p:cTn id="46" dur="500"/>
                                        <p:tgtEl>
                                          <p:spTgt spid="1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iterate type="lt">
                                    <p:tmPct val="10000"/>
                                  </p:iterate>
                                  <p:childTnLst>
                                    <p:set>
                                      <p:cBhvr>
                                        <p:cTn id="50" dur="1" fill="hold">
                                          <p:stCondLst>
                                            <p:cond delay="0"/>
                                          </p:stCondLst>
                                        </p:cTn>
                                        <p:tgtEl>
                                          <p:spTgt spid="11">
                                            <p:txEl>
                                              <p:pRg st="1" end="1"/>
                                            </p:txEl>
                                          </p:spTgt>
                                        </p:tgtEl>
                                        <p:attrNameLst>
                                          <p:attrName>style.visibility</p:attrName>
                                        </p:attrNameLst>
                                      </p:cBhvr>
                                      <p:to>
                                        <p:strVal val="visible"/>
                                      </p:to>
                                    </p:set>
                                    <p:animEffect transition="in" filter="wipe(left)">
                                      <p:cBhvr>
                                        <p:cTn id="51" dur="500"/>
                                        <p:tgtEl>
                                          <p:spTgt spid="11">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iterate type="lt">
                                    <p:tmPct val="10000"/>
                                  </p:iterate>
                                  <p:childTnLst>
                                    <p:set>
                                      <p:cBhvr>
                                        <p:cTn id="62" dur="1" fill="hold">
                                          <p:stCondLst>
                                            <p:cond delay="0"/>
                                          </p:stCondLst>
                                        </p:cTn>
                                        <p:tgtEl>
                                          <p:spTgt spid="12">
                                            <p:txEl>
                                              <p:pRg st="0" end="0"/>
                                            </p:txEl>
                                          </p:spTgt>
                                        </p:tgtEl>
                                        <p:attrNameLst>
                                          <p:attrName>style.visibility</p:attrName>
                                        </p:attrNameLst>
                                      </p:cBhvr>
                                      <p:to>
                                        <p:strVal val="visible"/>
                                      </p:to>
                                    </p:set>
                                    <p:animEffect transition="in" filter="wipe(left)">
                                      <p:cBhvr>
                                        <p:cTn id="6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F0C786-1D1B-0D83-AE82-2CA84117F0EE}"/>
              </a:ext>
            </a:extLst>
          </p:cNvPr>
          <p:cNvPicPr>
            <a:picLocks noChangeAspect="1"/>
          </p:cNvPicPr>
          <p:nvPr/>
        </p:nvPicPr>
        <p:blipFill>
          <a:blip r:embed="rId3"/>
          <a:stretch>
            <a:fillRect/>
          </a:stretch>
        </p:blipFill>
        <p:spPr>
          <a:xfrm>
            <a:off x="2220575" y="0"/>
            <a:ext cx="7746385" cy="6854050"/>
          </a:xfrm>
          <a:prstGeom prst="rect">
            <a:avLst/>
          </a:prstGeom>
        </p:spPr>
      </p:pic>
    </p:spTree>
    <p:extLst>
      <p:ext uri="{BB962C8B-B14F-4D97-AF65-F5344CB8AC3E}">
        <p14:creationId xmlns:p14="http://schemas.microsoft.com/office/powerpoint/2010/main" val="2654127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10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3124315" y="2779287"/>
              <a:ext cx="6285339"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8800" dirty="0"/>
                <a:t>ConfigMap</a:t>
              </a:r>
              <a:endParaRPr lang="en-US" sz="8800" dirty="0">
                <a:solidFill>
                  <a:schemeClr val="accent3"/>
                </a:solidFill>
              </a:endParaRPr>
            </a:p>
          </p:txBody>
        </p:sp>
      </p:grpSp>
    </p:spTree>
    <p:extLst>
      <p:ext uri="{BB962C8B-B14F-4D97-AF65-F5344CB8AC3E}">
        <p14:creationId xmlns:p14="http://schemas.microsoft.com/office/powerpoint/2010/main" val="2214172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7DD85C-2A60-6CDD-AB35-B3D33A11A344}"/>
              </a:ext>
            </a:extLst>
          </p:cNvPr>
          <p:cNvSpPr txBox="1"/>
          <p:nvPr/>
        </p:nvSpPr>
        <p:spPr>
          <a:xfrm>
            <a:off x="552450" y="0"/>
            <a:ext cx="11087100" cy="6494085"/>
          </a:xfrm>
          <a:prstGeom prst="rect">
            <a:avLst/>
          </a:prstGeom>
          <a:noFill/>
        </p:spPr>
        <p:txBody>
          <a:bodyPr wrap="square">
            <a:spAutoFit/>
          </a:bodyPr>
          <a:lstStyle/>
          <a:p>
            <a:pPr marL="571500" indent="-571500">
              <a:buFont typeface="Arial" panose="020B0604020202020204" pitchFamily="34" charset="0"/>
              <a:buChar char="•"/>
            </a:pPr>
            <a:r>
              <a:rPr lang="en-US" sz="3200" dirty="0">
                <a:solidFill>
                  <a:schemeClr val="bg1"/>
                </a:solidFill>
              </a:rPr>
              <a:t>What is configMap?</a:t>
            </a:r>
          </a:p>
          <a:p>
            <a:pPr marL="571500" indent="-571500">
              <a:buFont typeface="Arial" panose="020B0604020202020204" pitchFamily="34" charset="0"/>
              <a:buChar char="•"/>
            </a:pPr>
            <a:r>
              <a:rPr lang="en-US" sz="3200" dirty="0">
                <a:solidFill>
                  <a:schemeClr val="bg1"/>
                </a:solidFill>
              </a:rPr>
              <a:t>How to create configMap?</a:t>
            </a:r>
          </a:p>
          <a:p>
            <a:pPr marL="1200150" lvl="1" indent="-742950">
              <a:buFont typeface="+mj-lt"/>
              <a:buAutoNum type="arabicPeriod"/>
            </a:pPr>
            <a:r>
              <a:rPr lang="en-US" sz="3200" dirty="0">
                <a:solidFill>
                  <a:schemeClr val="bg1"/>
                </a:solidFill>
              </a:rPr>
              <a:t>From Yaml file.</a:t>
            </a:r>
          </a:p>
          <a:p>
            <a:pPr marL="1200150" lvl="1" indent="-742950">
              <a:buFont typeface="+mj-lt"/>
              <a:buAutoNum type="arabicPeriod"/>
            </a:pPr>
            <a:r>
              <a:rPr lang="en-US" sz="3200" dirty="0">
                <a:solidFill>
                  <a:schemeClr val="bg1"/>
                </a:solidFill>
              </a:rPr>
              <a:t>From command line.</a:t>
            </a:r>
          </a:p>
          <a:p>
            <a:pPr marL="571500" indent="-571500">
              <a:buFont typeface="Arial" panose="020B0604020202020204" pitchFamily="34" charset="0"/>
              <a:buChar char="•"/>
            </a:pPr>
            <a:r>
              <a:rPr lang="en-US" sz="3200" dirty="0">
                <a:solidFill>
                  <a:schemeClr val="bg1"/>
                </a:solidFill>
              </a:rPr>
              <a:t>How to insert the variables into Container?</a:t>
            </a:r>
          </a:p>
          <a:p>
            <a:pPr marL="1028700" lvl="1" indent="-571500">
              <a:buFont typeface="Arial" panose="020B0604020202020204" pitchFamily="34" charset="0"/>
              <a:buChar char="•"/>
            </a:pPr>
            <a:r>
              <a:rPr lang="en-US" sz="3200" dirty="0">
                <a:solidFill>
                  <a:schemeClr val="bg1"/>
                </a:solidFill>
              </a:rPr>
              <a:t>Environment variables.</a:t>
            </a:r>
          </a:p>
          <a:p>
            <a:pPr marL="2114550" lvl="3" indent="-742950">
              <a:buFont typeface="+mj-lt"/>
              <a:buAutoNum type="arabicPeriod"/>
            </a:pPr>
            <a:r>
              <a:rPr lang="en-US" sz="3200" dirty="0">
                <a:solidFill>
                  <a:schemeClr val="bg1"/>
                </a:solidFill>
              </a:rPr>
              <a:t>From files or directory.</a:t>
            </a:r>
          </a:p>
          <a:p>
            <a:pPr marL="2114550" lvl="3" indent="-742950">
              <a:buFont typeface="+mj-lt"/>
              <a:buAutoNum type="arabicPeriod"/>
            </a:pPr>
            <a:r>
              <a:rPr lang="en-US" sz="3200" dirty="0">
                <a:solidFill>
                  <a:schemeClr val="bg1"/>
                </a:solidFill>
              </a:rPr>
              <a:t>From yaml file.</a:t>
            </a:r>
          </a:p>
          <a:p>
            <a:pPr marL="2400300" lvl="4" indent="-571500">
              <a:buFont typeface="Wingdings" panose="05000000000000000000" pitchFamily="2" charset="2"/>
              <a:buChar char="ü"/>
            </a:pPr>
            <a:r>
              <a:rPr lang="en-US" sz="3200" dirty="0">
                <a:solidFill>
                  <a:schemeClr val="bg1"/>
                </a:solidFill>
              </a:rPr>
              <a:t>	env</a:t>
            </a:r>
          </a:p>
          <a:p>
            <a:pPr marL="2400300" lvl="4" indent="-571500">
              <a:buFont typeface="Wingdings" panose="05000000000000000000" pitchFamily="2" charset="2"/>
              <a:buChar char="ü"/>
            </a:pPr>
            <a:r>
              <a:rPr lang="en-US" sz="3200" dirty="0">
                <a:solidFill>
                  <a:schemeClr val="bg1"/>
                </a:solidFill>
              </a:rPr>
              <a:t>	</a:t>
            </a:r>
            <a:r>
              <a:rPr lang="en-US" sz="3200" dirty="0" err="1">
                <a:solidFill>
                  <a:schemeClr val="bg1"/>
                </a:solidFill>
              </a:rPr>
              <a:t>envFrom</a:t>
            </a:r>
            <a:endParaRPr lang="en-US" sz="3200" dirty="0">
              <a:solidFill>
                <a:schemeClr val="bg1"/>
              </a:solidFill>
            </a:endParaRPr>
          </a:p>
          <a:p>
            <a:pPr marL="2400300" lvl="4" indent="-571500">
              <a:buFont typeface="Wingdings" panose="05000000000000000000" pitchFamily="2" charset="2"/>
              <a:buChar char="ü"/>
            </a:pPr>
            <a:r>
              <a:rPr lang="en-US" sz="3200" dirty="0">
                <a:solidFill>
                  <a:schemeClr val="bg1"/>
                </a:solidFill>
              </a:rPr>
              <a:t>   From command line.</a:t>
            </a:r>
          </a:p>
          <a:p>
            <a:pPr marL="1028700" lvl="1" indent="-571500">
              <a:buFont typeface="Arial" panose="020B0604020202020204" pitchFamily="34" charset="0"/>
              <a:buChar char="•"/>
            </a:pPr>
            <a:r>
              <a:rPr lang="en-US" sz="3200" dirty="0">
                <a:solidFill>
                  <a:schemeClr val="bg1"/>
                </a:solidFill>
              </a:rPr>
              <a:t>volume </a:t>
            </a:r>
          </a:p>
          <a:p>
            <a:pPr marL="2114550" lvl="3" indent="-742950">
              <a:buFont typeface="+mj-lt"/>
              <a:buAutoNum type="arabicPeriod"/>
            </a:pPr>
            <a:r>
              <a:rPr lang="en-US" sz="3200" dirty="0">
                <a:solidFill>
                  <a:schemeClr val="bg1"/>
                </a:solidFill>
              </a:rPr>
              <a:t>	Yaml file.</a:t>
            </a:r>
          </a:p>
        </p:txBody>
      </p:sp>
    </p:spTree>
    <p:extLst>
      <p:ext uri="{BB962C8B-B14F-4D97-AF65-F5344CB8AC3E}">
        <p14:creationId xmlns:p14="http://schemas.microsoft.com/office/powerpoint/2010/main" val="230565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wipe(left)">
                                      <p:cBhvr>
                                        <p:cTn id="37" dur="500"/>
                                        <p:tgtEl>
                                          <p:spTgt spid="3">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9"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additive="base">
                                        <p:cTn id="52" dur="1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3" dur="1500" fill="hold"/>
                                        <p:tgtEl>
                                          <p:spTgt spid="3">
                                            <p:txEl>
                                              <p:pRg st="8" end="8"/>
                                            </p:txEl>
                                          </p:spTgt>
                                        </p:tgtEl>
                                        <p:attrNameLst>
                                          <p:attrName>ppt_y</p:attrName>
                                        </p:attrNameLst>
                                      </p:cBhvr>
                                      <p:tavLst>
                                        <p:tav tm="0">
                                          <p:val>
                                            <p:strVal val="0-#ppt_h/2"/>
                                          </p:val>
                                        </p:tav>
                                        <p:tav tm="100000">
                                          <p:val>
                                            <p:strVal val="#ppt_y"/>
                                          </p:val>
                                        </p:tav>
                                      </p:tavLst>
                                    </p:anim>
                                  </p:childTnLst>
                                </p:cTn>
                              </p:par>
                              <p:par>
                                <p:cTn id="54" presetID="2" presetClass="entr" presetSubtype="9"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additive="base">
                                        <p:cTn id="56" dur="1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57" dur="1500" fill="hold"/>
                                        <p:tgtEl>
                                          <p:spTgt spid="3">
                                            <p:txEl>
                                              <p:pRg st="9" end="9"/>
                                            </p:txEl>
                                          </p:spTgt>
                                        </p:tgtEl>
                                        <p:attrNameLst>
                                          <p:attrName>ppt_y</p:attrName>
                                        </p:attrNameLst>
                                      </p:cBhvr>
                                      <p:tavLst>
                                        <p:tav tm="0">
                                          <p:val>
                                            <p:strVal val="0-#ppt_h/2"/>
                                          </p:val>
                                        </p:tav>
                                        <p:tav tm="100000">
                                          <p:val>
                                            <p:strVal val="#ppt_y"/>
                                          </p:val>
                                        </p:tav>
                                      </p:tavLst>
                                    </p:anim>
                                  </p:childTnLst>
                                </p:cTn>
                              </p:par>
                              <p:par>
                                <p:cTn id="58" presetID="2" presetClass="entr" presetSubtype="9" fill="hold"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 calcmode="lin" valueType="num">
                                      <p:cBhvr additive="base">
                                        <p:cTn id="60" dur="1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61" dur="1500" fill="hold"/>
                                        <p:tgtEl>
                                          <p:spTgt spid="3">
                                            <p:txEl>
                                              <p:pRg st="10" end="10"/>
                                            </p:txEl>
                                          </p:spTgt>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iterate type="lt">
                                    <p:tmPct val="10000"/>
                                  </p:iterate>
                                  <p:childTnLst>
                                    <p:set>
                                      <p:cBhvr>
                                        <p:cTn id="65" dur="1" fill="hold">
                                          <p:stCondLst>
                                            <p:cond delay="0"/>
                                          </p:stCondLst>
                                        </p:cTn>
                                        <p:tgtEl>
                                          <p:spTgt spid="3">
                                            <p:txEl>
                                              <p:pRg st="12" end="12"/>
                                            </p:txEl>
                                          </p:spTgt>
                                        </p:tgtEl>
                                        <p:attrNameLst>
                                          <p:attrName>style.visibility</p:attrName>
                                        </p:attrNameLst>
                                      </p:cBhvr>
                                      <p:to>
                                        <p:strVal val="visible"/>
                                      </p:to>
                                    </p:set>
                                    <p:animEffect transition="in" filter="wipe(left)">
                                      <p:cBhvr>
                                        <p:cTn id="6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11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What is ConfigMap?</a:t>
              </a:r>
              <a:endParaRPr lang="en-US" sz="5400" dirty="0">
                <a:solidFill>
                  <a:schemeClr val="accent3"/>
                </a:solidFill>
              </a:endParaRPr>
            </a:p>
          </p:txBody>
        </p:sp>
      </p:grpSp>
    </p:spTree>
    <p:extLst>
      <p:ext uri="{BB962C8B-B14F-4D97-AF65-F5344CB8AC3E}">
        <p14:creationId xmlns:p14="http://schemas.microsoft.com/office/powerpoint/2010/main" val="869494104"/>
      </p:ext>
    </p:extLst>
  </p:cSld>
  <p:clrMapOvr>
    <a:masterClrMapping/>
  </p:clrMapOvr>
  <p:transition spd="slow">
    <p:push dir="u"/>
    <p:sndAc>
      <p:stSnd>
        <p:snd r:embed="rId3" name="wind.wav"/>
      </p:stSnd>
    </p:sndAc>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661774-E540-54C0-4F6B-BA1FEA77C98D}"/>
              </a:ext>
            </a:extLst>
          </p:cNvPr>
          <p:cNvSpPr txBox="1"/>
          <p:nvPr/>
        </p:nvSpPr>
        <p:spPr>
          <a:xfrm>
            <a:off x="162560" y="213360"/>
            <a:ext cx="12029440" cy="6986528"/>
          </a:xfrm>
          <a:prstGeom prst="rect">
            <a:avLst/>
          </a:prstGeom>
          <a:noFill/>
        </p:spPr>
        <p:txBody>
          <a:bodyPr wrap="square" rtlCol="0">
            <a:spAutoFit/>
          </a:bodyPr>
          <a:lstStyle/>
          <a:p>
            <a:r>
              <a:rPr lang="en-US" sz="2800" dirty="0">
                <a:solidFill>
                  <a:schemeClr val="bg1"/>
                </a:solidFill>
              </a:rPr>
              <a:t>A ConfigMap is an </a:t>
            </a:r>
            <a:r>
              <a:rPr lang="en-US" sz="2800" dirty="0">
                <a:solidFill>
                  <a:schemeClr val="accent2"/>
                </a:solidFill>
              </a:rPr>
              <a:t>API object</a:t>
            </a:r>
            <a:r>
              <a:rPr lang="en-US" sz="2800" dirty="0">
                <a:solidFill>
                  <a:schemeClr val="bg1"/>
                </a:solidFill>
              </a:rPr>
              <a:t> used to store </a:t>
            </a:r>
            <a:r>
              <a:rPr lang="en-US" sz="2800" dirty="0">
                <a:solidFill>
                  <a:schemeClr val="accent2"/>
                </a:solidFill>
              </a:rPr>
              <a:t>non-confidential data </a:t>
            </a:r>
            <a:r>
              <a:rPr lang="en-US" sz="2800" dirty="0">
                <a:solidFill>
                  <a:schemeClr val="bg1"/>
                </a:solidFill>
              </a:rPr>
              <a:t>in </a:t>
            </a:r>
            <a:r>
              <a:rPr lang="en-US" sz="2800" dirty="0">
                <a:solidFill>
                  <a:schemeClr val="accent2"/>
                </a:solidFill>
              </a:rPr>
              <a:t>key-value pairs.</a:t>
            </a:r>
          </a:p>
          <a:p>
            <a:endParaRPr lang="en-US" sz="2800" dirty="0">
              <a:solidFill>
                <a:schemeClr val="accent2"/>
              </a:solidFill>
            </a:endParaRPr>
          </a:p>
          <a:p>
            <a:r>
              <a:rPr lang="en-US" sz="2800" dirty="0">
                <a:solidFill>
                  <a:schemeClr val="bg1"/>
                </a:solidFill>
              </a:rPr>
              <a:t>ConfigMap does not provide secrecy or encryption. </a:t>
            </a:r>
          </a:p>
          <a:p>
            <a:endParaRPr lang="en-US" sz="2800" dirty="0">
              <a:solidFill>
                <a:schemeClr val="bg1"/>
              </a:solidFill>
            </a:endParaRPr>
          </a:p>
          <a:p>
            <a:r>
              <a:rPr lang="en-US" sz="2800" dirty="0">
                <a:solidFill>
                  <a:schemeClr val="bg1"/>
                </a:solidFill>
              </a:rPr>
              <a:t>Kubernetes provides these values to your containers. </a:t>
            </a:r>
          </a:p>
          <a:p>
            <a:endParaRPr lang="en-US" sz="2800" dirty="0">
              <a:solidFill>
                <a:schemeClr val="accent2"/>
              </a:solidFill>
            </a:endParaRPr>
          </a:p>
          <a:p>
            <a:r>
              <a:rPr lang="en-US" sz="2800" dirty="0">
                <a:solidFill>
                  <a:schemeClr val="bg1"/>
                </a:solidFill>
              </a:rPr>
              <a:t>Pods can consume </a:t>
            </a:r>
            <a:r>
              <a:rPr lang="en-US" sz="2800" dirty="0" err="1">
                <a:solidFill>
                  <a:schemeClr val="bg1"/>
                </a:solidFill>
              </a:rPr>
              <a:t>ConfigMaps</a:t>
            </a:r>
            <a:r>
              <a:rPr lang="en-US" sz="2800" dirty="0">
                <a:solidFill>
                  <a:schemeClr val="bg1"/>
                </a:solidFill>
              </a:rPr>
              <a:t> </a:t>
            </a:r>
            <a:r>
              <a:rPr lang="en-US" sz="2800" dirty="0">
                <a:solidFill>
                  <a:schemeClr val="accent2"/>
                </a:solidFill>
              </a:rPr>
              <a:t>as environment variables</a:t>
            </a:r>
            <a:r>
              <a:rPr lang="en-US" sz="2800" dirty="0">
                <a:solidFill>
                  <a:schemeClr val="bg1"/>
                </a:solidFill>
              </a:rPr>
              <a:t>, </a:t>
            </a:r>
            <a:r>
              <a:rPr lang="en-US" sz="2800" dirty="0">
                <a:solidFill>
                  <a:schemeClr val="accent5"/>
                </a:solidFill>
              </a:rPr>
              <a:t>command-line arguments</a:t>
            </a:r>
            <a:r>
              <a:rPr lang="en-US" sz="2800" dirty="0">
                <a:solidFill>
                  <a:schemeClr val="bg1"/>
                </a:solidFill>
              </a:rPr>
              <a:t>, or as </a:t>
            </a:r>
            <a:r>
              <a:rPr lang="en-US" sz="2800" dirty="0">
                <a:solidFill>
                  <a:schemeClr val="accent4">
                    <a:lumMod val="60000"/>
                    <a:lumOff val="40000"/>
                  </a:schemeClr>
                </a:solidFill>
              </a:rPr>
              <a:t>configuration files </a:t>
            </a:r>
            <a:r>
              <a:rPr lang="en-US" sz="2800" dirty="0">
                <a:solidFill>
                  <a:schemeClr val="bg1"/>
                </a:solidFill>
              </a:rPr>
              <a:t>in a volume.</a:t>
            </a:r>
          </a:p>
          <a:p>
            <a:endParaRPr lang="en-US" sz="2800" dirty="0">
              <a:solidFill>
                <a:schemeClr val="bg1"/>
              </a:solidFill>
            </a:endParaRPr>
          </a:p>
          <a:p>
            <a:r>
              <a:rPr lang="en-US" sz="2800" dirty="0">
                <a:solidFill>
                  <a:schemeClr val="bg1"/>
                </a:solidFill>
              </a:rPr>
              <a:t>A ConfigMap allows you to decouple environment-specific configuration from your container images, so that your applications are easily portable.</a:t>
            </a:r>
          </a:p>
          <a:p>
            <a:endParaRPr lang="en-US" sz="2800" dirty="0">
              <a:solidFill>
                <a:schemeClr val="bg1"/>
              </a:solidFill>
            </a:endParaRPr>
          </a:p>
          <a:p>
            <a:r>
              <a:rPr lang="en-US" sz="2800" dirty="0">
                <a:solidFill>
                  <a:schemeClr val="bg1"/>
                </a:solidFill>
              </a:rPr>
              <a:t>A ConfigMap is not designed to hold large chunks of data. The data stored in a ConfigMap cannot exceed 1 MiB.</a:t>
            </a:r>
          </a:p>
          <a:p>
            <a:endParaRPr lang="en-US" sz="2800" dirty="0">
              <a:solidFill>
                <a:schemeClr val="bg1"/>
              </a:solidFill>
            </a:endParaRPr>
          </a:p>
        </p:txBody>
      </p:sp>
    </p:spTree>
    <p:extLst>
      <p:ext uri="{BB962C8B-B14F-4D97-AF65-F5344CB8AC3E}">
        <p14:creationId xmlns:p14="http://schemas.microsoft.com/office/powerpoint/2010/main" val="191876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left)">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left)">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wipe(left)">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wipe(left)">
                                      <p:cBhvr>
                                        <p:cTn id="3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41A871E0-2EF7-03F0-255A-6D7E232070B6}"/>
              </a:ext>
            </a:extLst>
          </p:cNvPr>
          <p:cNvSpPr txBox="1"/>
          <p:nvPr/>
        </p:nvSpPr>
        <p:spPr>
          <a:xfrm>
            <a:off x="1152393" y="1636857"/>
            <a:ext cx="8199837" cy="707886"/>
          </a:xfrm>
          <a:prstGeom prst="rect">
            <a:avLst/>
          </a:prstGeom>
          <a:noFill/>
        </p:spPr>
        <p:txBody>
          <a:bodyPr wrap="square" rtlCol="0">
            <a:spAutoFit/>
          </a:bodyPr>
          <a:lstStyle/>
          <a:p>
            <a:r>
              <a:rPr lang="en-US" sz="4000" dirty="0"/>
              <a:t>Create configMap through Yaml file.</a:t>
            </a:r>
          </a:p>
        </p:txBody>
      </p:sp>
      <p:sp>
        <p:nvSpPr>
          <p:cNvPr id="3" name="TextBox 2">
            <a:extLst>
              <a:ext uri="{FF2B5EF4-FFF2-40B4-BE49-F238E27FC236}">
                <a16:creationId xmlns:a16="http://schemas.microsoft.com/office/drawing/2014/main" id="{FFF73FEB-C40C-04DC-D680-75B5ECF0437B}"/>
              </a:ext>
            </a:extLst>
          </p:cNvPr>
          <p:cNvSpPr txBox="1"/>
          <p:nvPr/>
        </p:nvSpPr>
        <p:spPr>
          <a:xfrm>
            <a:off x="1152393" y="3075057"/>
            <a:ext cx="8617907" cy="707886"/>
          </a:xfrm>
          <a:prstGeom prst="rect">
            <a:avLst/>
          </a:prstGeom>
          <a:noFill/>
        </p:spPr>
        <p:txBody>
          <a:bodyPr wrap="square" rtlCol="0">
            <a:spAutoFit/>
          </a:bodyPr>
          <a:lstStyle/>
          <a:p>
            <a:r>
              <a:rPr lang="en-US" sz="4000" dirty="0"/>
              <a:t>Create a configMap from command line.</a:t>
            </a:r>
          </a:p>
        </p:txBody>
      </p:sp>
      <p:sp>
        <p:nvSpPr>
          <p:cNvPr id="4" name="TextBox 3">
            <a:extLst>
              <a:ext uri="{FF2B5EF4-FFF2-40B4-BE49-F238E27FC236}">
                <a16:creationId xmlns:a16="http://schemas.microsoft.com/office/drawing/2014/main" id="{E458F63B-FBB4-C54D-E7D3-A86F4CA8EBC7}"/>
              </a:ext>
            </a:extLst>
          </p:cNvPr>
          <p:cNvSpPr txBox="1"/>
          <p:nvPr/>
        </p:nvSpPr>
        <p:spPr>
          <a:xfrm>
            <a:off x="5152768" y="243296"/>
            <a:ext cx="6075405" cy="646331"/>
          </a:xfrm>
          <a:prstGeom prst="rect">
            <a:avLst/>
          </a:prstGeom>
          <a:solidFill>
            <a:schemeClr val="accent4"/>
          </a:solidFill>
        </p:spPr>
        <p:txBody>
          <a:bodyPr wrap="square" rtlCol="0">
            <a:spAutoFit/>
          </a:bodyPr>
          <a:lstStyle/>
          <a:p>
            <a:pPr marL="571500" indent="-571500">
              <a:buFont typeface="Arial" panose="020B0604020202020204" pitchFamily="34" charset="0"/>
              <a:buChar char="•"/>
            </a:pPr>
            <a:r>
              <a:rPr lang="en-US" sz="3600" dirty="0">
                <a:solidFill>
                  <a:schemeClr val="bg1"/>
                </a:solidFill>
              </a:rPr>
              <a:t>How to create configMap?</a:t>
            </a:r>
          </a:p>
        </p:txBody>
      </p:sp>
    </p:spTree>
    <p:extLst>
      <p:ext uri="{BB962C8B-B14F-4D97-AF65-F5344CB8AC3E}">
        <p14:creationId xmlns:p14="http://schemas.microsoft.com/office/powerpoint/2010/main" val="20660471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2000" fill="hold"/>
                                        <p:tgtEl>
                                          <p:spTgt spid="2"/>
                                        </p:tgtEl>
                                        <p:attrNameLst>
                                          <p:attrName>fillcolor</p:attrName>
                                        </p:attrNameLst>
                                      </p:cBhvr>
                                      <p:to>
                                        <a:schemeClr val="accent2"/>
                                      </p:to>
                                    </p:animClr>
                                    <p:set>
                                      <p:cBhvr>
                                        <p:cTn id="17" dur="2000" fill="hold"/>
                                        <p:tgtEl>
                                          <p:spTgt spid="2"/>
                                        </p:tgtEl>
                                        <p:attrNameLst>
                                          <p:attrName>fill.type</p:attrName>
                                        </p:attrNameLst>
                                      </p:cBhvr>
                                      <p:to>
                                        <p:strVal val="solid"/>
                                      </p:to>
                                    </p:set>
                                    <p:set>
                                      <p:cBhvr>
                                        <p:cTn id="18" dur="2000" fill="hold"/>
                                        <p:tgtEl>
                                          <p:spTgt spid="2"/>
                                        </p:tgtEl>
                                        <p:attrNameLst>
                                          <p:attrName>fill.on</p:attrName>
                                        </p:attrNameLst>
                                      </p:cBhvr>
                                      <p:to>
                                        <p:strVal val="true"/>
                                      </p:to>
                                    </p:set>
                                  </p:childTnLst>
                                </p:cTn>
                              </p:par>
                              <p:par>
                                <p:cTn id="19" presetID="1" presetClass="exit" presetSubtype="0" fill="hold" grpId="1" nodeType="withEffect">
                                  <p:stCondLst>
                                    <p:cond delay="0"/>
                                  </p:stCondLst>
                                  <p:iterate type="lt">
                                    <p:tmAbs val="0"/>
                                  </p:iterate>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0473E-79F4-F8BD-0732-BCB534B02934}"/>
              </a:ext>
            </a:extLst>
          </p:cNvPr>
          <p:cNvSpPr txBox="1"/>
          <p:nvPr/>
        </p:nvSpPr>
        <p:spPr>
          <a:xfrm>
            <a:off x="506185" y="408215"/>
            <a:ext cx="10804943" cy="5078313"/>
          </a:xfrm>
          <a:prstGeom prst="rect">
            <a:avLst/>
          </a:prstGeom>
          <a:noFill/>
        </p:spPr>
        <p:txBody>
          <a:bodyPr wrap="square" rtlCol="0">
            <a:spAutoFit/>
          </a:bodyPr>
          <a:lstStyle/>
          <a:p>
            <a:r>
              <a:rPr lang="en-US" sz="3600" dirty="0">
                <a:solidFill>
                  <a:srgbClr val="00CDCD"/>
                </a:solidFill>
                <a:latin typeface="D"/>
              </a:rPr>
              <a:t>kind</a:t>
            </a:r>
            <a:r>
              <a:rPr lang="en-US" sz="3600" dirty="0">
                <a:solidFill>
                  <a:srgbClr val="BB00BB"/>
                </a:solidFill>
                <a:latin typeface="D"/>
              </a:rPr>
              <a:t>:</a:t>
            </a:r>
            <a:r>
              <a:rPr lang="en-US" sz="3600" dirty="0">
                <a:solidFill>
                  <a:srgbClr val="E5E5E5"/>
                </a:solidFill>
                <a:latin typeface="D"/>
              </a:rPr>
              <a:t> ConfigMap</a:t>
            </a:r>
            <a:br>
              <a:rPr lang="en-US" sz="3600" dirty="0">
                <a:solidFill>
                  <a:srgbClr val="630300"/>
                </a:solidFill>
                <a:latin typeface="D"/>
              </a:rPr>
            </a:br>
            <a:r>
              <a:rPr lang="en-US" sz="3600" dirty="0" err="1">
                <a:solidFill>
                  <a:srgbClr val="00CDCD"/>
                </a:solidFill>
                <a:latin typeface="D"/>
              </a:rPr>
              <a:t>apiVersion</a:t>
            </a:r>
            <a:r>
              <a:rPr lang="en-US" sz="3600" dirty="0">
                <a:solidFill>
                  <a:srgbClr val="BB00BB"/>
                </a:solidFill>
                <a:latin typeface="D"/>
              </a:rPr>
              <a:t>:</a:t>
            </a:r>
            <a:r>
              <a:rPr lang="en-US" sz="3600" dirty="0">
                <a:solidFill>
                  <a:srgbClr val="E5E5E5"/>
                </a:solidFill>
                <a:latin typeface="D"/>
              </a:rPr>
              <a:t> v1 </a:t>
            </a:r>
            <a:br>
              <a:rPr lang="en-US" sz="3600" dirty="0">
                <a:solidFill>
                  <a:srgbClr val="630300"/>
                </a:solidFill>
                <a:latin typeface="D"/>
              </a:rPr>
            </a:br>
            <a:r>
              <a:rPr lang="en-US" sz="3600" dirty="0">
                <a:solidFill>
                  <a:srgbClr val="00CDCD"/>
                </a:solidFill>
                <a:latin typeface="D"/>
              </a:rPr>
              <a:t>metadata</a:t>
            </a:r>
            <a:r>
              <a:rPr lang="en-US" sz="3600" dirty="0">
                <a:solidFill>
                  <a:srgbClr val="BB00BB"/>
                </a:solidFill>
                <a:latin typeface="D"/>
              </a:rPr>
              <a:t>:</a:t>
            </a:r>
            <a:br>
              <a:rPr lang="en-US" sz="3600" dirty="0">
                <a:solidFill>
                  <a:srgbClr val="630300"/>
                </a:solidFill>
                <a:latin typeface="D"/>
              </a:rPr>
            </a:br>
            <a:r>
              <a:rPr lang="en-US" sz="3600" dirty="0">
                <a:solidFill>
                  <a:srgbClr val="E5E5E5"/>
                </a:solidFill>
                <a:latin typeface="D"/>
              </a:rPr>
              <a:t>  </a:t>
            </a:r>
            <a:r>
              <a:rPr lang="en-US" sz="3600" dirty="0">
                <a:solidFill>
                  <a:srgbClr val="00CDCD"/>
                </a:solidFill>
                <a:latin typeface="D"/>
              </a:rPr>
              <a:t>name</a:t>
            </a:r>
            <a:r>
              <a:rPr lang="en-US" sz="3600" dirty="0">
                <a:solidFill>
                  <a:srgbClr val="BB00BB"/>
                </a:solidFill>
                <a:latin typeface="D"/>
              </a:rPr>
              <a:t>:</a:t>
            </a:r>
            <a:r>
              <a:rPr lang="en-US" sz="3600" dirty="0">
                <a:solidFill>
                  <a:srgbClr val="E5E5E5"/>
                </a:solidFill>
                <a:latin typeface="D"/>
              </a:rPr>
              <a:t> example-configmap1</a:t>
            </a:r>
            <a:br>
              <a:rPr lang="en-US" sz="3600" dirty="0">
                <a:solidFill>
                  <a:srgbClr val="630300"/>
                </a:solidFill>
                <a:latin typeface="D"/>
              </a:rPr>
            </a:br>
            <a:r>
              <a:rPr lang="en-US" sz="3600" dirty="0">
                <a:solidFill>
                  <a:srgbClr val="E5E5E5"/>
                </a:solidFill>
                <a:latin typeface="D"/>
              </a:rPr>
              <a:t>  </a:t>
            </a:r>
            <a:r>
              <a:rPr lang="en-US" sz="3600" dirty="0">
                <a:solidFill>
                  <a:srgbClr val="00CDCD"/>
                </a:solidFill>
                <a:latin typeface="D"/>
              </a:rPr>
              <a:t>namespace</a:t>
            </a:r>
            <a:r>
              <a:rPr lang="en-US" sz="3600" dirty="0">
                <a:solidFill>
                  <a:srgbClr val="BB00BB"/>
                </a:solidFill>
                <a:latin typeface="D"/>
              </a:rPr>
              <a:t>:</a:t>
            </a:r>
            <a:r>
              <a:rPr lang="en-US" sz="3600" dirty="0">
                <a:solidFill>
                  <a:srgbClr val="E5E5E5"/>
                </a:solidFill>
                <a:latin typeface="D"/>
              </a:rPr>
              <a:t> core</a:t>
            </a:r>
            <a:br>
              <a:rPr lang="en-US" sz="3600" dirty="0">
                <a:solidFill>
                  <a:srgbClr val="630300"/>
                </a:solidFill>
                <a:latin typeface="D"/>
              </a:rPr>
            </a:br>
            <a:r>
              <a:rPr lang="en-US" sz="3600" dirty="0">
                <a:solidFill>
                  <a:srgbClr val="00CDCD"/>
                </a:solidFill>
                <a:latin typeface="D"/>
              </a:rPr>
              <a:t>data</a:t>
            </a:r>
            <a:r>
              <a:rPr lang="en-US" sz="3600" dirty="0">
                <a:solidFill>
                  <a:srgbClr val="BB00BB"/>
                </a:solidFill>
                <a:latin typeface="D"/>
              </a:rPr>
              <a:t>:</a:t>
            </a:r>
            <a:br>
              <a:rPr lang="en-US" sz="3600" dirty="0">
                <a:solidFill>
                  <a:srgbClr val="630300"/>
                </a:solidFill>
                <a:latin typeface="D"/>
              </a:rPr>
            </a:br>
            <a:r>
              <a:rPr lang="en-US" sz="3600" dirty="0">
                <a:solidFill>
                  <a:srgbClr val="E5E5E5"/>
                </a:solidFill>
                <a:latin typeface="D"/>
              </a:rPr>
              <a:t>  </a:t>
            </a:r>
            <a:r>
              <a:rPr lang="en-US" sz="3600" dirty="0">
                <a:solidFill>
                  <a:srgbClr val="00CDCD"/>
                </a:solidFill>
                <a:latin typeface="D"/>
              </a:rPr>
              <a:t>NGINX_PORT</a:t>
            </a:r>
            <a:r>
              <a:rPr lang="en-US" sz="3600" dirty="0">
                <a:solidFill>
                  <a:srgbClr val="BB00BB"/>
                </a:solidFill>
                <a:latin typeface="D"/>
              </a:rPr>
              <a:t>:</a:t>
            </a:r>
            <a:r>
              <a:rPr lang="en-US" sz="3600" dirty="0">
                <a:solidFill>
                  <a:srgbClr val="E5E5E5"/>
                </a:solidFill>
                <a:latin typeface="D"/>
              </a:rPr>
              <a:t> </a:t>
            </a:r>
            <a:r>
              <a:rPr lang="en-US" sz="3600" dirty="0">
                <a:solidFill>
                  <a:srgbClr val="BB0000"/>
                </a:solidFill>
                <a:latin typeface="D"/>
              </a:rPr>
              <a:t>"8080"</a:t>
            </a:r>
            <a:br>
              <a:rPr lang="en-US" sz="3600" dirty="0">
                <a:solidFill>
                  <a:srgbClr val="630300"/>
                </a:solidFill>
                <a:latin typeface="D"/>
              </a:rPr>
            </a:br>
            <a:r>
              <a:rPr lang="en-US" sz="3600" dirty="0">
                <a:solidFill>
                  <a:srgbClr val="E5E5E5"/>
                </a:solidFill>
                <a:latin typeface="D"/>
              </a:rPr>
              <a:t>  </a:t>
            </a:r>
            <a:r>
              <a:rPr lang="en-US" sz="3600" dirty="0">
                <a:solidFill>
                  <a:srgbClr val="00CDCD"/>
                </a:solidFill>
                <a:latin typeface="D"/>
              </a:rPr>
              <a:t>language</a:t>
            </a:r>
            <a:r>
              <a:rPr lang="en-US" sz="3600" dirty="0">
                <a:solidFill>
                  <a:srgbClr val="BB00BB"/>
                </a:solidFill>
                <a:latin typeface="D"/>
              </a:rPr>
              <a:t>:</a:t>
            </a:r>
            <a:r>
              <a:rPr lang="en-US" sz="3600" dirty="0">
                <a:solidFill>
                  <a:srgbClr val="E5E5E5"/>
                </a:solidFill>
                <a:latin typeface="D"/>
              </a:rPr>
              <a:t> </a:t>
            </a:r>
            <a:r>
              <a:rPr lang="en-US" sz="3600" dirty="0">
                <a:solidFill>
                  <a:srgbClr val="BB0000"/>
                </a:solidFill>
                <a:latin typeface="D"/>
              </a:rPr>
              <a:t>“English"</a:t>
            </a:r>
            <a:br>
              <a:rPr lang="en-US" sz="3600" dirty="0">
                <a:solidFill>
                  <a:srgbClr val="630300"/>
                </a:solidFill>
                <a:latin typeface="D"/>
              </a:rPr>
            </a:br>
            <a:r>
              <a:rPr lang="en-US" sz="3600" dirty="0">
                <a:solidFill>
                  <a:srgbClr val="E5E5E5"/>
                </a:solidFill>
                <a:latin typeface="D"/>
              </a:rPr>
              <a:t>  </a:t>
            </a:r>
            <a:r>
              <a:rPr lang="en-US" sz="3600" dirty="0">
                <a:solidFill>
                  <a:srgbClr val="00CDCD"/>
                </a:solidFill>
                <a:latin typeface="D"/>
              </a:rPr>
              <a:t>environments</a:t>
            </a:r>
            <a:r>
              <a:rPr lang="en-US" sz="3600" dirty="0">
                <a:solidFill>
                  <a:srgbClr val="BB00BB"/>
                </a:solidFill>
                <a:latin typeface="D"/>
              </a:rPr>
              <a:t>:</a:t>
            </a:r>
            <a:r>
              <a:rPr lang="en-US" sz="3600" dirty="0">
                <a:solidFill>
                  <a:srgbClr val="E5E5E5"/>
                </a:solidFill>
                <a:latin typeface="D"/>
              </a:rPr>
              <a:t> production, development, test</a:t>
            </a:r>
            <a:endParaRPr lang="en-US" sz="6000" dirty="0">
              <a:solidFill>
                <a:schemeClr val="bg1"/>
              </a:solidFill>
            </a:endParaRPr>
          </a:p>
        </p:txBody>
      </p:sp>
      <p:sp>
        <p:nvSpPr>
          <p:cNvPr id="3" name="Rectangle 2">
            <a:extLst>
              <a:ext uri="{FF2B5EF4-FFF2-40B4-BE49-F238E27FC236}">
                <a16:creationId xmlns:a16="http://schemas.microsoft.com/office/drawing/2014/main" id="{C8C144B0-4581-A1DC-C196-DB8EEBC5C3BD}"/>
              </a:ext>
            </a:extLst>
          </p:cNvPr>
          <p:cNvSpPr/>
          <p:nvPr/>
        </p:nvSpPr>
        <p:spPr>
          <a:xfrm>
            <a:off x="506185" y="515810"/>
            <a:ext cx="3234519" cy="5145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C76DBB7-7506-FEC2-2DA1-7C6DB3AC093E}"/>
              </a:ext>
            </a:extLst>
          </p:cNvPr>
          <p:cNvSpPr/>
          <p:nvPr/>
        </p:nvSpPr>
        <p:spPr>
          <a:xfrm>
            <a:off x="506184" y="1030406"/>
            <a:ext cx="3234519" cy="51459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15C771-2A66-F1A5-7822-8D056DE143E4}"/>
              </a:ext>
            </a:extLst>
          </p:cNvPr>
          <p:cNvSpPr/>
          <p:nvPr/>
        </p:nvSpPr>
        <p:spPr>
          <a:xfrm>
            <a:off x="722593" y="2167193"/>
            <a:ext cx="5373407" cy="51459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788817-112B-1560-8F13-05A3CD4C8600}"/>
              </a:ext>
            </a:extLst>
          </p:cNvPr>
          <p:cNvSpPr/>
          <p:nvPr/>
        </p:nvSpPr>
        <p:spPr>
          <a:xfrm>
            <a:off x="646393" y="2705379"/>
            <a:ext cx="3504983" cy="51459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0AD0D57-1028-E7B1-8E8F-13DEC3C102CC}"/>
              </a:ext>
            </a:extLst>
          </p:cNvPr>
          <p:cNvSpPr/>
          <p:nvPr/>
        </p:nvSpPr>
        <p:spPr>
          <a:xfrm>
            <a:off x="506185" y="3327571"/>
            <a:ext cx="1286040" cy="40318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42C998A-A572-293A-0B85-D6F089F3B60C}"/>
              </a:ext>
            </a:extLst>
          </p:cNvPr>
          <p:cNvSpPr/>
          <p:nvPr/>
        </p:nvSpPr>
        <p:spPr>
          <a:xfrm>
            <a:off x="722592" y="3818575"/>
            <a:ext cx="10058184" cy="1775548"/>
          </a:xfrm>
          <a:custGeom>
            <a:avLst/>
            <a:gdLst>
              <a:gd name="connsiteX0" fmla="*/ 0 w 10058184"/>
              <a:gd name="connsiteY0" fmla="*/ 0 h 1775548"/>
              <a:gd name="connsiteX1" fmla="*/ 792822 w 10058184"/>
              <a:gd name="connsiteY1" fmla="*/ 0 h 1775548"/>
              <a:gd name="connsiteX2" fmla="*/ 1485061 w 10058184"/>
              <a:gd name="connsiteY2" fmla="*/ 0 h 1775548"/>
              <a:gd name="connsiteX3" fmla="*/ 2177301 w 10058184"/>
              <a:gd name="connsiteY3" fmla="*/ 0 h 1775548"/>
              <a:gd name="connsiteX4" fmla="*/ 2567795 w 10058184"/>
              <a:gd name="connsiteY4" fmla="*/ 0 h 1775548"/>
              <a:gd name="connsiteX5" fmla="*/ 3058871 w 10058184"/>
              <a:gd name="connsiteY5" fmla="*/ 0 h 1775548"/>
              <a:gd name="connsiteX6" fmla="*/ 3851693 w 10058184"/>
              <a:gd name="connsiteY6" fmla="*/ 0 h 1775548"/>
              <a:gd name="connsiteX7" fmla="*/ 4543933 w 10058184"/>
              <a:gd name="connsiteY7" fmla="*/ 0 h 1775548"/>
              <a:gd name="connsiteX8" fmla="*/ 5336754 w 10058184"/>
              <a:gd name="connsiteY8" fmla="*/ 0 h 1775548"/>
              <a:gd name="connsiteX9" fmla="*/ 5928412 w 10058184"/>
              <a:gd name="connsiteY9" fmla="*/ 0 h 1775548"/>
              <a:gd name="connsiteX10" fmla="*/ 6419488 w 10058184"/>
              <a:gd name="connsiteY10" fmla="*/ 0 h 1775548"/>
              <a:gd name="connsiteX11" fmla="*/ 6709400 w 10058184"/>
              <a:gd name="connsiteY11" fmla="*/ 0 h 1775548"/>
              <a:gd name="connsiteX12" fmla="*/ 7301058 w 10058184"/>
              <a:gd name="connsiteY12" fmla="*/ 0 h 1775548"/>
              <a:gd name="connsiteX13" fmla="*/ 7590971 w 10058184"/>
              <a:gd name="connsiteY13" fmla="*/ 0 h 1775548"/>
              <a:gd name="connsiteX14" fmla="*/ 8182629 w 10058184"/>
              <a:gd name="connsiteY14" fmla="*/ 0 h 1775548"/>
              <a:gd name="connsiteX15" fmla="*/ 8472541 w 10058184"/>
              <a:gd name="connsiteY15" fmla="*/ 0 h 1775548"/>
              <a:gd name="connsiteX16" fmla="*/ 9265362 w 10058184"/>
              <a:gd name="connsiteY16" fmla="*/ 0 h 1775548"/>
              <a:gd name="connsiteX17" fmla="*/ 10058184 w 10058184"/>
              <a:gd name="connsiteY17" fmla="*/ 0 h 1775548"/>
              <a:gd name="connsiteX18" fmla="*/ 10058184 w 10058184"/>
              <a:gd name="connsiteY18" fmla="*/ 538583 h 1775548"/>
              <a:gd name="connsiteX19" fmla="*/ 10058184 w 10058184"/>
              <a:gd name="connsiteY19" fmla="*/ 1148188 h 1775548"/>
              <a:gd name="connsiteX20" fmla="*/ 10058184 w 10058184"/>
              <a:gd name="connsiteY20" fmla="*/ 1775548 h 1775548"/>
              <a:gd name="connsiteX21" fmla="*/ 9667690 w 10058184"/>
              <a:gd name="connsiteY21" fmla="*/ 1775548 h 1775548"/>
              <a:gd name="connsiteX22" fmla="*/ 9377777 w 10058184"/>
              <a:gd name="connsiteY22" fmla="*/ 1775548 h 1775548"/>
              <a:gd name="connsiteX23" fmla="*/ 9087865 w 10058184"/>
              <a:gd name="connsiteY23" fmla="*/ 1775548 h 1775548"/>
              <a:gd name="connsiteX24" fmla="*/ 8395625 w 10058184"/>
              <a:gd name="connsiteY24" fmla="*/ 1775548 h 1775548"/>
              <a:gd name="connsiteX25" fmla="*/ 8105713 w 10058184"/>
              <a:gd name="connsiteY25" fmla="*/ 1775548 h 1775548"/>
              <a:gd name="connsiteX26" fmla="*/ 7815801 w 10058184"/>
              <a:gd name="connsiteY26" fmla="*/ 1775548 h 1775548"/>
              <a:gd name="connsiteX27" fmla="*/ 7022979 w 10058184"/>
              <a:gd name="connsiteY27" fmla="*/ 1775548 h 1775548"/>
              <a:gd name="connsiteX28" fmla="*/ 6330739 w 10058184"/>
              <a:gd name="connsiteY28" fmla="*/ 1775548 h 1775548"/>
              <a:gd name="connsiteX29" fmla="*/ 5638500 w 10058184"/>
              <a:gd name="connsiteY29" fmla="*/ 1775548 h 1775548"/>
              <a:gd name="connsiteX30" fmla="*/ 5046842 w 10058184"/>
              <a:gd name="connsiteY30" fmla="*/ 1775548 h 1775548"/>
              <a:gd name="connsiteX31" fmla="*/ 4254020 w 10058184"/>
              <a:gd name="connsiteY31" fmla="*/ 1775548 h 1775548"/>
              <a:gd name="connsiteX32" fmla="*/ 3461199 w 10058184"/>
              <a:gd name="connsiteY32" fmla="*/ 1775548 h 1775548"/>
              <a:gd name="connsiteX33" fmla="*/ 3070704 w 10058184"/>
              <a:gd name="connsiteY33" fmla="*/ 1775548 h 1775548"/>
              <a:gd name="connsiteX34" fmla="*/ 2479047 w 10058184"/>
              <a:gd name="connsiteY34" fmla="*/ 1775548 h 1775548"/>
              <a:gd name="connsiteX35" fmla="*/ 2088552 w 10058184"/>
              <a:gd name="connsiteY35" fmla="*/ 1775548 h 1775548"/>
              <a:gd name="connsiteX36" fmla="*/ 1597476 w 10058184"/>
              <a:gd name="connsiteY36" fmla="*/ 1775548 h 1775548"/>
              <a:gd name="connsiteX37" fmla="*/ 905237 w 10058184"/>
              <a:gd name="connsiteY37" fmla="*/ 1775548 h 1775548"/>
              <a:gd name="connsiteX38" fmla="*/ 0 w 10058184"/>
              <a:gd name="connsiteY38" fmla="*/ 1775548 h 1775548"/>
              <a:gd name="connsiteX39" fmla="*/ 0 w 10058184"/>
              <a:gd name="connsiteY39" fmla="*/ 1201454 h 1775548"/>
              <a:gd name="connsiteX40" fmla="*/ 0 w 10058184"/>
              <a:gd name="connsiteY40" fmla="*/ 627360 h 1775548"/>
              <a:gd name="connsiteX41" fmla="*/ 0 w 10058184"/>
              <a:gd name="connsiteY41" fmla="*/ 0 h 177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058184" h="1775548" extrusionOk="0">
                <a:moveTo>
                  <a:pt x="0" y="0"/>
                </a:moveTo>
                <a:cubicBezTo>
                  <a:pt x="194187" y="-93900"/>
                  <a:pt x="425764" y="93912"/>
                  <a:pt x="792822" y="0"/>
                </a:cubicBezTo>
                <a:cubicBezTo>
                  <a:pt x="1159880" y="-93912"/>
                  <a:pt x="1149134" y="49614"/>
                  <a:pt x="1485061" y="0"/>
                </a:cubicBezTo>
                <a:cubicBezTo>
                  <a:pt x="1820988" y="-49614"/>
                  <a:pt x="2029207" y="46202"/>
                  <a:pt x="2177301" y="0"/>
                </a:cubicBezTo>
                <a:cubicBezTo>
                  <a:pt x="2325395" y="-46202"/>
                  <a:pt x="2386898" y="41794"/>
                  <a:pt x="2567795" y="0"/>
                </a:cubicBezTo>
                <a:cubicBezTo>
                  <a:pt x="2748692" y="-41794"/>
                  <a:pt x="2846015" y="22189"/>
                  <a:pt x="3058871" y="0"/>
                </a:cubicBezTo>
                <a:cubicBezTo>
                  <a:pt x="3271727" y="-22189"/>
                  <a:pt x="3630728" y="93725"/>
                  <a:pt x="3851693" y="0"/>
                </a:cubicBezTo>
                <a:cubicBezTo>
                  <a:pt x="4072658" y="-93725"/>
                  <a:pt x="4217022" y="6430"/>
                  <a:pt x="4543933" y="0"/>
                </a:cubicBezTo>
                <a:cubicBezTo>
                  <a:pt x="4870844" y="-6430"/>
                  <a:pt x="5097968" y="19374"/>
                  <a:pt x="5336754" y="0"/>
                </a:cubicBezTo>
                <a:cubicBezTo>
                  <a:pt x="5575540" y="-19374"/>
                  <a:pt x="5705760" y="16293"/>
                  <a:pt x="5928412" y="0"/>
                </a:cubicBezTo>
                <a:cubicBezTo>
                  <a:pt x="6151064" y="-16293"/>
                  <a:pt x="6209764" y="7774"/>
                  <a:pt x="6419488" y="0"/>
                </a:cubicBezTo>
                <a:cubicBezTo>
                  <a:pt x="6629212" y="-7774"/>
                  <a:pt x="6609168" y="29708"/>
                  <a:pt x="6709400" y="0"/>
                </a:cubicBezTo>
                <a:cubicBezTo>
                  <a:pt x="6809632" y="-29708"/>
                  <a:pt x="7148891" y="47104"/>
                  <a:pt x="7301058" y="0"/>
                </a:cubicBezTo>
                <a:cubicBezTo>
                  <a:pt x="7453225" y="-47104"/>
                  <a:pt x="7490178" y="31414"/>
                  <a:pt x="7590971" y="0"/>
                </a:cubicBezTo>
                <a:cubicBezTo>
                  <a:pt x="7691764" y="-31414"/>
                  <a:pt x="7959777" y="12175"/>
                  <a:pt x="8182629" y="0"/>
                </a:cubicBezTo>
                <a:cubicBezTo>
                  <a:pt x="8405481" y="-12175"/>
                  <a:pt x="8366066" y="4413"/>
                  <a:pt x="8472541" y="0"/>
                </a:cubicBezTo>
                <a:cubicBezTo>
                  <a:pt x="8579016" y="-4413"/>
                  <a:pt x="9004039" y="22671"/>
                  <a:pt x="9265362" y="0"/>
                </a:cubicBezTo>
                <a:cubicBezTo>
                  <a:pt x="9526685" y="-22671"/>
                  <a:pt x="9743789" y="27476"/>
                  <a:pt x="10058184" y="0"/>
                </a:cubicBezTo>
                <a:cubicBezTo>
                  <a:pt x="10088263" y="210539"/>
                  <a:pt x="10006345" y="301188"/>
                  <a:pt x="10058184" y="538583"/>
                </a:cubicBezTo>
                <a:cubicBezTo>
                  <a:pt x="10110023" y="775978"/>
                  <a:pt x="9993679" y="914547"/>
                  <a:pt x="10058184" y="1148188"/>
                </a:cubicBezTo>
                <a:cubicBezTo>
                  <a:pt x="10122689" y="1381829"/>
                  <a:pt x="10010396" y="1626411"/>
                  <a:pt x="10058184" y="1775548"/>
                </a:cubicBezTo>
                <a:cubicBezTo>
                  <a:pt x="9910354" y="1815422"/>
                  <a:pt x="9790267" y="1736031"/>
                  <a:pt x="9667690" y="1775548"/>
                </a:cubicBezTo>
                <a:cubicBezTo>
                  <a:pt x="9545113" y="1815065"/>
                  <a:pt x="9488415" y="1744359"/>
                  <a:pt x="9377777" y="1775548"/>
                </a:cubicBezTo>
                <a:cubicBezTo>
                  <a:pt x="9267139" y="1806737"/>
                  <a:pt x="9184362" y="1768092"/>
                  <a:pt x="9087865" y="1775548"/>
                </a:cubicBezTo>
                <a:cubicBezTo>
                  <a:pt x="8991368" y="1783004"/>
                  <a:pt x="8630835" y="1721322"/>
                  <a:pt x="8395625" y="1775548"/>
                </a:cubicBezTo>
                <a:cubicBezTo>
                  <a:pt x="8160415" y="1829774"/>
                  <a:pt x="8233599" y="1771951"/>
                  <a:pt x="8105713" y="1775548"/>
                </a:cubicBezTo>
                <a:cubicBezTo>
                  <a:pt x="7977827" y="1779145"/>
                  <a:pt x="7903977" y="1768118"/>
                  <a:pt x="7815801" y="1775548"/>
                </a:cubicBezTo>
                <a:cubicBezTo>
                  <a:pt x="7727625" y="1782978"/>
                  <a:pt x="7372252" y="1754977"/>
                  <a:pt x="7022979" y="1775548"/>
                </a:cubicBezTo>
                <a:cubicBezTo>
                  <a:pt x="6673706" y="1796119"/>
                  <a:pt x="6613975" y="1741085"/>
                  <a:pt x="6330739" y="1775548"/>
                </a:cubicBezTo>
                <a:cubicBezTo>
                  <a:pt x="6047503" y="1810011"/>
                  <a:pt x="5970585" y="1753181"/>
                  <a:pt x="5638500" y="1775548"/>
                </a:cubicBezTo>
                <a:cubicBezTo>
                  <a:pt x="5306415" y="1797915"/>
                  <a:pt x="5213173" y="1706621"/>
                  <a:pt x="5046842" y="1775548"/>
                </a:cubicBezTo>
                <a:cubicBezTo>
                  <a:pt x="4880511" y="1844475"/>
                  <a:pt x="4482128" y="1772525"/>
                  <a:pt x="4254020" y="1775548"/>
                </a:cubicBezTo>
                <a:cubicBezTo>
                  <a:pt x="4025912" y="1778571"/>
                  <a:pt x="3840610" y="1693497"/>
                  <a:pt x="3461199" y="1775548"/>
                </a:cubicBezTo>
                <a:cubicBezTo>
                  <a:pt x="3081788" y="1857599"/>
                  <a:pt x="3177061" y="1757337"/>
                  <a:pt x="3070704" y="1775548"/>
                </a:cubicBezTo>
                <a:cubicBezTo>
                  <a:pt x="2964347" y="1793759"/>
                  <a:pt x="2597400" y="1714229"/>
                  <a:pt x="2479047" y="1775548"/>
                </a:cubicBezTo>
                <a:cubicBezTo>
                  <a:pt x="2360694" y="1836867"/>
                  <a:pt x="2169435" y="1733302"/>
                  <a:pt x="2088552" y="1775548"/>
                </a:cubicBezTo>
                <a:cubicBezTo>
                  <a:pt x="2007670" y="1817794"/>
                  <a:pt x="1757872" y="1750535"/>
                  <a:pt x="1597476" y="1775548"/>
                </a:cubicBezTo>
                <a:cubicBezTo>
                  <a:pt x="1437080" y="1800561"/>
                  <a:pt x="1112543" y="1739387"/>
                  <a:pt x="905237" y="1775548"/>
                </a:cubicBezTo>
                <a:cubicBezTo>
                  <a:pt x="697931" y="1811709"/>
                  <a:pt x="328748" y="1686281"/>
                  <a:pt x="0" y="1775548"/>
                </a:cubicBezTo>
                <a:cubicBezTo>
                  <a:pt x="-68796" y="1594325"/>
                  <a:pt x="8347" y="1380087"/>
                  <a:pt x="0" y="1201454"/>
                </a:cubicBezTo>
                <a:cubicBezTo>
                  <a:pt x="-8347" y="1022821"/>
                  <a:pt x="65761" y="806651"/>
                  <a:pt x="0" y="627360"/>
                </a:cubicBezTo>
                <a:cubicBezTo>
                  <a:pt x="-65761" y="448069"/>
                  <a:pt x="48595" y="207097"/>
                  <a:pt x="0" y="0"/>
                </a:cubicBezTo>
                <a:close/>
              </a:path>
            </a:pathLst>
          </a:custGeom>
          <a:noFill/>
          <a:ln w="38100">
            <a:solidFill>
              <a:schemeClr val="accent1"/>
            </a:solidFill>
            <a:extLst>
              <a:ext uri="{C807C97D-BFC1-408E-A445-0C87EB9F89A2}">
                <ask:lineSketchStyleProps xmlns:ask="http://schemas.microsoft.com/office/drawing/2018/sketchyshapes" sd="230092338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684BED8-447F-FFD8-A2D3-48889F6B7E41}"/>
              </a:ext>
            </a:extLst>
          </p:cNvPr>
          <p:cNvSpPr txBox="1"/>
          <p:nvPr/>
        </p:nvSpPr>
        <p:spPr>
          <a:xfrm>
            <a:off x="8720919" y="403776"/>
            <a:ext cx="3471081" cy="646331"/>
          </a:xfrm>
          <a:prstGeom prst="rect">
            <a:avLst/>
          </a:prstGeom>
          <a:solidFill>
            <a:schemeClr val="accent4"/>
          </a:solidFill>
        </p:spPr>
        <p:txBody>
          <a:bodyPr wrap="square" rtlCol="0">
            <a:spAutoFit/>
          </a:bodyPr>
          <a:lstStyle/>
          <a:p>
            <a:r>
              <a:rPr lang="en-US" sz="3600" dirty="0"/>
              <a:t>ConfigMap yaml</a:t>
            </a:r>
          </a:p>
        </p:txBody>
      </p:sp>
    </p:spTree>
    <p:extLst>
      <p:ext uri="{BB962C8B-B14F-4D97-AF65-F5344CB8AC3E}">
        <p14:creationId xmlns:p14="http://schemas.microsoft.com/office/powerpoint/2010/main" val="302536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2000"/>
                                        <p:tgtEl>
                                          <p:spTgt spid="5"/>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heel(1)">
                                      <p:cBhvr>
                                        <p:cTn id="33" dur="2000"/>
                                        <p:tgtEl>
                                          <p:spTgt spid="6"/>
                                        </p:tgtEl>
                                      </p:cBhvr>
                                    </p:animEffect>
                                  </p:childTnLst>
                                </p:cTn>
                              </p:par>
                              <p:par>
                                <p:cTn id="34" presetID="1" presetClass="exit" presetSubtype="0" fill="hold" grpId="1" nodeType="withEffect">
                                  <p:stCondLst>
                                    <p:cond delay="0"/>
                                  </p:stCondLst>
                                  <p:childTnLst>
                                    <p:set>
                                      <p:cBhvr>
                                        <p:cTn id="35" dur="1" fill="hold">
                                          <p:stCondLst>
                                            <p:cond delay="0"/>
                                          </p:stCondLst>
                                        </p:cTn>
                                        <p:tgtEl>
                                          <p:spTgt spid="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heel(1)">
                                      <p:cBhvr>
                                        <p:cTn id="40" dur="2000"/>
                                        <p:tgtEl>
                                          <p:spTgt spid="7"/>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1)">
                                      <p:cBhvr>
                                        <p:cTn id="47" dur="2000"/>
                                        <p:tgtEl>
                                          <p:spTgt spid="8"/>
                                        </p:tgtEl>
                                      </p:cBhvr>
                                    </p:animEffect>
                                  </p:childTnLst>
                                </p:cTn>
                              </p:par>
                              <p:par>
                                <p:cTn id="48" presetID="1" presetClass="exit" presetSubtype="0" fill="hold" grpId="1" nodeType="withEffect">
                                  <p:stCondLst>
                                    <p:cond delay="0"/>
                                  </p:stCondLst>
                                  <p:childTnLst>
                                    <p:set>
                                      <p:cBhvr>
                                        <p:cTn id="49"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41A871E0-2EF7-03F0-255A-6D7E232070B6}"/>
              </a:ext>
            </a:extLst>
          </p:cNvPr>
          <p:cNvSpPr txBox="1"/>
          <p:nvPr/>
        </p:nvSpPr>
        <p:spPr>
          <a:xfrm>
            <a:off x="1152392" y="1132922"/>
            <a:ext cx="8199837" cy="707886"/>
          </a:xfrm>
          <a:prstGeom prst="rect">
            <a:avLst/>
          </a:prstGeom>
          <a:noFill/>
        </p:spPr>
        <p:txBody>
          <a:bodyPr wrap="square" rtlCol="0">
            <a:spAutoFit/>
          </a:bodyPr>
          <a:lstStyle/>
          <a:p>
            <a:r>
              <a:rPr lang="en-US" sz="4000" dirty="0"/>
              <a:t>Create configMap through Yaml file.</a:t>
            </a:r>
          </a:p>
        </p:txBody>
      </p:sp>
      <p:sp>
        <p:nvSpPr>
          <p:cNvPr id="3" name="TextBox 2">
            <a:extLst>
              <a:ext uri="{FF2B5EF4-FFF2-40B4-BE49-F238E27FC236}">
                <a16:creationId xmlns:a16="http://schemas.microsoft.com/office/drawing/2014/main" id="{FFF73FEB-C40C-04DC-D680-75B5ECF0437B}"/>
              </a:ext>
            </a:extLst>
          </p:cNvPr>
          <p:cNvSpPr txBox="1"/>
          <p:nvPr/>
        </p:nvSpPr>
        <p:spPr>
          <a:xfrm>
            <a:off x="1152393" y="3075057"/>
            <a:ext cx="8617907" cy="707886"/>
          </a:xfrm>
          <a:prstGeom prst="rect">
            <a:avLst/>
          </a:prstGeom>
          <a:noFill/>
        </p:spPr>
        <p:txBody>
          <a:bodyPr wrap="square" rtlCol="0">
            <a:spAutoFit/>
          </a:bodyPr>
          <a:lstStyle/>
          <a:p>
            <a:r>
              <a:rPr lang="en-US" sz="4000" dirty="0"/>
              <a:t>Create a configMap from command line.</a:t>
            </a:r>
          </a:p>
        </p:txBody>
      </p:sp>
    </p:spTree>
    <p:extLst>
      <p:ext uri="{BB962C8B-B14F-4D97-AF65-F5344CB8AC3E}">
        <p14:creationId xmlns:p14="http://schemas.microsoft.com/office/powerpoint/2010/main" val="1570627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2000" fill="hold"/>
                                        <p:tgtEl>
                                          <p:spTgt spid="2"/>
                                        </p:tgtEl>
                                        <p:attrNameLst>
                                          <p:attrName>fillcolor</p:attrName>
                                        </p:attrNameLst>
                                      </p:cBhvr>
                                      <p:to>
                                        <a:schemeClr val="accent2"/>
                                      </p:to>
                                    </p:animClr>
                                    <p:set>
                                      <p:cBhvr>
                                        <p:cTn id="17" dur="2000" fill="hold"/>
                                        <p:tgtEl>
                                          <p:spTgt spid="2"/>
                                        </p:tgtEl>
                                        <p:attrNameLst>
                                          <p:attrName>fill.type</p:attrName>
                                        </p:attrNameLst>
                                      </p:cBhvr>
                                      <p:to>
                                        <p:strVal val="solid"/>
                                      </p:to>
                                    </p:set>
                                    <p:set>
                                      <p:cBhvr>
                                        <p:cTn id="18" dur="2000" fill="hold"/>
                                        <p:tgtEl>
                                          <p:spTgt spid="2"/>
                                        </p:tgtEl>
                                        <p:attrNameLst>
                                          <p:attrName>fill.on</p:attrName>
                                        </p:attrNameLst>
                                      </p:cBhvr>
                                      <p:to>
                                        <p:strVal val="true"/>
                                      </p:to>
                                    </p:set>
                                  </p:childTnLst>
                                </p:cTn>
                              </p:par>
                              <p:par>
                                <p:cTn id="19" presetID="1" presetClass="exit" presetSubtype="0" fill="hold" grpId="1" nodeType="withEffect">
                                  <p:stCondLst>
                                    <p:cond delay="0"/>
                                  </p:stCondLst>
                                  <p:iterate type="lt">
                                    <p:tmAbs val="0"/>
                                  </p:iterate>
                                  <p:childTnLst>
                                    <p:set>
                                      <p:cBhvr>
                                        <p:cTn id="20" dur="1" fill="hold">
                                          <p:stCondLst>
                                            <p:cond delay="0"/>
                                          </p:stCondLst>
                                        </p:cTn>
                                        <p:tgtEl>
                                          <p:spTgt spid="2"/>
                                        </p:tgtEl>
                                        <p:attrNameLst>
                                          <p:attrName>style.visibility</p:attrName>
                                        </p:attrNameLst>
                                      </p:cBhvr>
                                      <p:to>
                                        <p:strVal val="hidden"/>
                                      </p:to>
                                    </p:set>
                                  </p:childTnLst>
                                </p:cTn>
                              </p:par>
                              <p:par>
                                <p:cTn id="21" presetID="1" presetClass="emph" presetSubtype="2" fill="hold" nodeType="withEffect">
                                  <p:stCondLst>
                                    <p:cond delay="0"/>
                                  </p:stCondLst>
                                  <p:childTnLst>
                                    <p:animClr clrSpc="rgb" dir="cw">
                                      <p:cBhvr>
                                        <p:cTn id="22" dur="2000" fill="hold"/>
                                        <p:tgtEl>
                                          <p:spTgt spid="3"/>
                                        </p:tgtEl>
                                        <p:attrNameLst>
                                          <p:attrName>fillcolor</p:attrName>
                                        </p:attrNameLst>
                                      </p:cBhvr>
                                      <p:to>
                                        <a:schemeClr val="accent2"/>
                                      </p:to>
                                    </p:animClr>
                                    <p:set>
                                      <p:cBhvr>
                                        <p:cTn id="23" dur="2000" fill="hold"/>
                                        <p:tgtEl>
                                          <p:spTgt spid="3"/>
                                        </p:tgtEl>
                                        <p:attrNameLst>
                                          <p:attrName>fill.type</p:attrName>
                                        </p:attrNameLst>
                                      </p:cBhvr>
                                      <p:to>
                                        <p:strVal val="solid"/>
                                      </p:to>
                                    </p:set>
                                    <p:set>
                                      <p:cBhvr>
                                        <p:cTn id="24" dur="2000" fill="hold"/>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6F2F68-EAE9-ACB4-1BCF-B21FAB28F922}"/>
              </a:ext>
            </a:extLst>
          </p:cNvPr>
          <p:cNvSpPr txBox="1"/>
          <p:nvPr/>
        </p:nvSpPr>
        <p:spPr>
          <a:xfrm>
            <a:off x="7455528" y="1226969"/>
            <a:ext cx="4544840" cy="2399169"/>
          </a:xfrm>
          <a:prstGeom prst="rect">
            <a:avLst/>
          </a:prstGeom>
          <a:noFill/>
        </p:spPr>
        <p:txBody>
          <a:bodyPr wrap="square" rtlCol="0">
            <a:spAutoFit/>
          </a:bodyPr>
          <a:lstStyle/>
          <a:p>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ConfigMap</a:t>
            </a:r>
            <a:br>
              <a:rPr lang="en-US" sz="1800" dirty="0">
                <a:solidFill>
                  <a:srgbClr val="630300"/>
                </a:solidFill>
                <a:latin typeface="D"/>
              </a:rPr>
            </a:br>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 </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a:t>
            </a:r>
            <a:r>
              <a:rPr lang="en-US" b="1" dirty="0">
                <a:solidFill>
                  <a:schemeClr val="accent5"/>
                </a:solidFill>
              </a:rPr>
              <a:t>command-</a:t>
            </a:r>
            <a:r>
              <a:rPr lang="en-US" b="1" dirty="0" err="1">
                <a:solidFill>
                  <a:schemeClr val="accent5"/>
                </a:solidFill>
              </a:rPr>
              <a:t>configmap</a:t>
            </a:r>
            <a:br>
              <a:rPr lang="en-US" sz="1800" dirty="0">
                <a:solidFill>
                  <a:srgbClr val="630300"/>
                </a:solidFill>
                <a:latin typeface="D"/>
              </a:rPr>
            </a:br>
            <a:r>
              <a:rPr lang="en-US" sz="1800" dirty="0">
                <a:solidFill>
                  <a:srgbClr val="00CDCD"/>
                </a:solidFill>
                <a:latin typeface="D"/>
              </a:rPr>
              <a:t>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NGINX_PORT</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"8080"</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language</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a:t>
            </a:r>
            <a:r>
              <a:rPr lang="en-US" sz="1800" dirty="0" err="1">
                <a:solidFill>
                  <a:srgbClr val="BB0000"/>
                </a:solidFill>
                <a:latin typeface="D"/>
              </a:rPr>
              <a:t>english</a:t>
            </a:r>
            <a:r>
              <a:rPr lang="en-US" sz="1800" dirty="0">
                <a:solidFill>
                  <a:srgbClr val="BB0000"/>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environments</a:t>
            </a:r>
            <a:r>
              <a:rPr lang="en-US" sz="1800" dirty="0">
                <a:solidFill>
                  <a:srgbClr val="BB00BB"/>
                </a:solidFill>
                <a:latin typeface="D"/>
              </a:rPr>
              <a:t>:</a:t>
            </a:r>
            <a:r>
              <a:rPr lang="en-US" sz="1800" dirty="0">
                <a:solidFill>
                  <a:srgbClr val="E5E5E5"/>
                </a:solidFill>
                <a:latin typeface="D"/>
              </a:rPr>
              <a:t> production, development, test</a:t>
            </a:r>
            <a:endParaRPr lang="en-US" dirty="0"/>
          </a:p>
        </p:txBody>
      </p:sp>
      <p:sp>
        <p:nvSpPr>
          <p:cNvPr id="4" name="Rectangle 3">
            <a:extLst>
              <a:ext uri="{FF2B5EF4-FFF2-40B4-BE49-F238E27FC236}">
                <a16:creationId xmlns:a16="http://schemas.microsoft.com/office/drawing/2014/main" id="{C8751BFE-132E-0FFD-FB1B-396EB3994CF4}"/>
              </a:ext>
            </a:extLst>
          </p:cNvPr>
          <p:cNvSpPr/>
          <p:nvPr/>
        </p:nvSpPr>
        <p:spPr>
          <a:xfrm>
            <a:off x="190121" y="362139"/>
            <a:ext cx="4617269" cy="479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kubectl create </a:t>
            </a:r>
            <a:r>
              <a:rPr lang="en-US" b="1" dirty="0" err="1">
                <a:solidFill>
                  <a:schemeClr val="accent2"/>
                </a:solidFill>
              </a:rPr>
              <a:t>configmap</a:t>
            </a:r>
            <a:r>
              <a:rPr lang="en-US" dirty="0">
                <a:solidFill>
                  <a:schemeClr val="bg1"/>
                </a:solidFill>
              </a:rPr>
              <a:t> </a:t>
            </a:r>
            <a:r>
              <a:rPr lang="en-US" b="1" dirty="0">
                <a:solidFill>
                  <a:schemeClr val="accent5"/>
                </a:solidFill>
              </a:rPr>
              <a:t>command-</a:t>
            </a:r>
            <a:r>
              <a:rPr lang="en-US" b="1" dirty="0" err="1">
                <a:solidFill>
                  <a:schemeClr val="accent5"/>
                </a:solidFill>
              </a:rPr>
              <a:t>configmap</a:t>
            </a:r>
            <a:endParaRPr lang="en-US" dirty="0">
              <a:solidFill>
                <a:schemeClr val="bg1"/>
              </a:solidFill>
            </a:endParaRPr>
          </a:p>
        </p:txBody>
      </p:sp>
      <p:sp>
        <p:nvSpPr>
          <p:cNvPr id="5" name="Rectangle 4">
            <a:extLst>
              <a:ext uri="{FF2B5EF4-FFF2-40B4-BE49-F238E27FC236}">
                <a16:creationId xmlns:a16="http://schemas.microsoft.com/office/drawing/2014/main" id="{A3257026-C173-A557-CDB9-56A3E1257DAE}"/>
              </a:ext>
            </a:extLst>
          </p:cNvPr>
          <p:cNvSpPr/>
          <p:nvPr/>
        </p:nvSpPr>
        <p:spPr>
          <a:xfrm>
            <a:off x="4807390" y="362139"/>
            <a:ext cx="3340729" cy="479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--from-literal=</a:t>
            </a:r>
            <a:r>
              <a:rPr lang="en-US" dirty="0">
                <a:solidFill>
                  <a:schemeClr val="accent2"/>
                </a:solidFill>
              </a:rPr>
              <a:t>NGINX_PORT</a:t>
            </a:r>
            <a:r>
              <a:rPr lang="en-US" dirty="0">
                <a:solidFill>
                  <a:schemeClr val="bg1"/>
                </a:solidFill>
              </a:rPr>
              <a:t>=</a:t>
            </a:r>
            <a:r>
              <a:rPr lang="en-US" dirty="0">
                <a:solidFill>
                  <a:srgbClr val="FFFF00"/>
                </a:solidFill>
              </a:rPr>
              <a:t>8080</a:t>
            </a:r>
          </a:p>
        </p:txBody>
      </p:sp>
      <p:sp>
        <p:nvSpPr>
          <p:cNvPr id="6" name="Rectangle 5">
            <a:extLst>
              <a:ext uri="{FF2B5EF4-FFF2-40B4-BE49-F238E27FC236}">
                <a16:creationId xmlns:a16="http://schemas.microsoft.com/office/drawing/2014/main" id="{62C200C3-A2E3-498F-C49F-33009716F6F7}"/>
              </a:ext>
            </a:extLst>
          </p:cNvPr>
          <p:cNvSpPr/>
          <p:nvPr/>
        </p:nvSpPr>
        <p:spPr>
          <a:xfrm>
            <a:off x="8148119" y="362139"/>
            <a:ext cx="3159659" cy="479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--from-literal=</a:t>
            </a:r>
            <a:r>
              <a:rPr lang="en-US" dirty="0">
                <a:solidFill>
                  <a:schemeClr val="accent2"/>
                </a:solidFill>
              </a:rPr>
              <a:t>language</a:t>
            </a:r>
            <a:r>
              <a:rPr lang="en-US" dirty="0">
                <a:solidFill>
                  <a:schemeClr val="bg1"/>
                </a:solidFill>
              </a:rPr>
              <a:t>=</a:t>
            </a:r>
            <a:r>
              <a:rPr lang="en-US" dirty="0" err="1">
                <a:solidFill>
                  <a:srgbClr val="FFFF00"/>
                </a:solidFill>
              </a:rPr>
              <a:t>english</a:t>
            </a:r>
            <a:endParaRPr lang="en-US" dirty="0">
              <a:solidFill>
                <a:srgbClr val="FFFF00"/>
              </a:solidFill>
            </a:endParaRPr>
          </a:p>
        </p:txBody>
      </p:sp>
      <p:sp>
        <p:nvSpPr>
          <p:cNvPr id="7" name="Rectangle 6">
            <a:extLst>
              <a:ext uri="{FF2B5EF4-FFF2-40B4-BE49-F238E27FC236}">
                <a16:creationId xmlns:a16="http://schemas.microsoft.com/office/drawing/2014/main" id="{E340581B-3D4B-497C-4732-93E36D52147A}"/>
              </a:ext>
            </a:extLst>
          </p:cNvPr>
          <p:cNvSpPr/>
          <p:nvPr/>
        </p:nvSpPr>
        <p:spPr>
          <a:xfrm>
            <a:off x="190121" y="841973"/>
            <a:ext cx="5658419" cy="4798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--from-literal=</a:t>
            </a:r>
            <a:r>
              <a:rPr lang="en-US" dirty="0">
                <a:solidFill>
                  <a:schemeClr val="accent2"/>
                </a:solidFill>
              </a:rPr>
              <a:t>environments</a:t>
            </a:r>
            <a:r>
              <a:rPr lang="en-US" dirty="0">
                <a:solidFill>
                  <a:schemeClr val="bg1"/>
                </a:solidFill>
              </a:rPr>
              <a:t>=</a:t>
            </a:r>
            <a:r>
              <a:rPr lang="en-US" dirty="0" err="1">
                <a:solidFill>
                  <a:srgbClr val="FFFF00"/>
                </a:solidFill>
              </a:rPr>
              <a:t>production,development,test</a:t>
            </a:r>
            <a:endParaRPr lang="en-US" dirty="0">
              <a:solidFill>
                <a:srgbClr val="FFFF00"/>
              </a:solidFill>
            </a:endParaRPr>
          </a:p>
        </p:txBody>
      </p:sp>
      <p:cxnSp>
        <p:nvCxnSpPr>
          <p:cNvPr id="9" name="Connector: Curved 8">
            <a:extLst>
              <a:ext uri="{FF2B5EF4-FFF2-40B4-BE49-F238E27FC236}">
                <a16:creationId xmlns:a16="http://schemas.microsoft.com/office/drawing/2014/main" id="{B125EAFB-19BB-287D-E2FD-249C550BEDF0}"/>
              </a:ext>
            </a:extLst>
          </p:cNvPr>
          <p:cNvCxnSpPr>
            <a:cxnSpLocks/>
            <a:stCxn id="5" idx="2"/>
          </p:cNvCxnSpPr>
          <p:nvPr/>
        </p:nvCxnSpPr>
        <p:spPr>
          <a:xfrm rot="16200000" flipH="1">
            <a:off x="6031871" y="1287857"/>
            <a:ext cx="1991762" cy="1099994"/>
          </a:xfrm>
          <a:prstGeom prst="curvedConnector3">
            <a:avLst>
              <a:gd name="adj1" fmla="val 102727"/>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21" name="Rectangle 20">
            <a:extLst>
              <a:ext uri="{FF2B5EF4-FFF2-40B4-BE49-F238E27FC236}">
                <a16:creationId xmlns:a16="http://schemas.microsoft.com/office/drawing/2014/main" id="{4106BB7D-D9E6-4C93-E394-010E33129ED4}"/>
              </a:ext>
            </a:extLst>
          </p:cNvPr>
          <p:cNvSpPr/>
          <p:nvPr/>
        </p:nvSpPr>
        <p:spPr>
          <a:xfrm>
            <a:off x="7577750" y="2917577"/>
            <a:ext cx="1991763" cy="27687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Curved 21">
            <a:extLst>
              <a:ext uri="{FF2B5EF4-FFF2-40B4-BE49-F238E27FC236}">
                <a16:creationId xmlns:a16="http://schemas.microsoft.com/office/drawing/2014/main" id="{44750AB6-C852-9567-591C-05BF395F748D}"/>
              </a:ext>
            </a:extLst>
          </p:cNvPr>
          <p:cNvCxnSpPr>
            <a:cxnSpLocks/>
          </p:cNvCxnSpPr>
          <p:nvPr/>
        </p:nvCxnSpPr>
        <p:spPr>
          <a:xfrm>
            <a:off x="3496903" y="1202693"/>
            <a:ext cx="4012949" cy="2226307"/>
          </a:xfrm>
          <a:prstGeom prst="curvedConnector3">
            <a:avLst>
              <a:gd name="adj1" fmla="val 50000"/>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24" name="Rectangle 23">
            <a:extLst>
              <a:ext uri="{FF2B5EF4-FFF2-40B4-BE49-F238E27FC236}">
                <a16:creationId xmlns:a16="http://schemas.microsoft.com/office/drawing/2014/main" id="{60F56DFF-CF8A-5465-0D44-8B38C35AAEDC}"/>
              </a:ext>
            </a:extLst>
          </p:cNvPr>
          <p:cNvSpPr/>
          <p:nvPr/>
        </p:nvSpPr>
        <p:spPr>
          <a:xfrm>
            <a:off x="7577749" y="3249695"/>
            <a:ext cx="4422619" cy="27687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BE23354-59FB-C7BD-C21E-AA397988160D}"/>
              </a:ext>
            </a:extLst>
          </p:cNvPr>
          <p:cNvSpPr/>
          <p:nvPr/>
        </p:nvSpPr>
        <p:spPr>
          <a:xfrm>
            <a:off x="7577749" y="2100745"/>
            <a:ext cx="2912955" cy="27687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Curved 25">
            <a:extLst>
              <a:ext uri="{FF2B5EF4-FFF2-40B4-BE49-F238E27FC236}">
                <a16:creationId xmlns:a16="http://schemas.microsoft.com/office/drawing/2014/main" id="{6FBA03DE-8842-B64E-561C-341E2B9BA532}"/>
              </a:ext>
            </a:extLst>
          </p:cNvPr>
          <p:cNvCxnSpPr>
            <a:cxnSpLocks/>
          </p:cNvCxnSpPr>
          <p:nvPr/>
        </p:nvCxnSpPr>
        <p:spPr>
          <a:xfrm>
            <a:off x="4152146" y="713715"/>
            <a:ext cx="3391655" cy="1602131"/>
          </a:xfrm>
          <a:prstGeom prst="curvedConnector3">
            <a:avLst>
              <a:gd name="adj1" fmla="val -472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29" name="Rectangle 28">
            <a:extLst>
              <a:ext uri="{FF2B5EF4-FFF2-40B4-BE49-F238E27FC236}">
                <a16:creationId xmlns:a16="http://schemas.microsoft.com/office/drawing/2014/main" id="{6962026A-4B69-6569-BE7C-89BC803DD5BD}"/>
              </a:ext>
            </a:extLst>
          </p:cNvPr>
          <p:cNvSpPr/>
          <p:nvPr/>
        </p:nvSpPr>
        <p:spPr>
          <a:xfrm>
            <a:off x="7577750" y="2655144"/>
            <a:ext cx="2100404" cy="27687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D308C69-8A5C-7114-7CEB-51A72F69B2AF}"/>
              </a:ext>
            </a:extLst>
          </p:cNvPr>
          <p:cNvSpPr txBox="1"/>
          <p:nvPr/>
        </p:nvSpPr>
        <p:spPr>
          <a:xfrm>
            <a:off x="180619" y="1514780"/>
            <a:ext cx="5789122" cy="5232202"/>
          </a:xfrm>
          <a:prstGeom prst="rect">
            <a:avLst/>
          </a:prstGeom>
          <a:noFill/>
        </p:spPr>
        <p:txBody>
          <a:bodyPr wrap="square" rtlCol="0">
            <a:spAutoFit/>
          </a:bodyPr>
          <a:lstStyle/>
          <a:p>
            <a:r>
              <a:rPr lang="en-US" sz="1400" dirty="0">
                <a:solidFill>
                  <a:schemeClr val="bg1"/>
                </a:solidFill>
              </a:rPr>
              <a:t>[root@master1 volume]# kubectl </a:t>
            </a:r>
            <a:r>
              <a:rPr lang="en-US" sz="1400" dirty="0">
                <a:solidFill>
                  <a:schemeClr val="accent2"/>
                </a:solidFill>
              </a:rPr>
              <a:t>describe</a:t>
            </a:r>
            <a:r>
              <a:rPr lang="en-US" sz="1400" dirty="0">
                <a:solidFill>
                  <a:schemeClr val="bg1"/>
                </a:solidFill>
              </a:rPr>
              <a:t> </a:t>
            </a:r>
            <a:r>
              <a:rPr lang="en-US" sz="1400" dirty="0" err="1">
                <a:solidFill>
                  <a:schemeClr val="accent2"/>
                </a:solidFill>
              </a:rPr>
              <a:t>configmaps</a:t>
            </a:r>
            <a:r>
              <a:rPr lang="en-US" sz="1400" dirty="0">
                <a:solidFill>
                  <a:schemeClr val="bg1"/>
                </a:solidFill>
              </a:rPr>
              <a:t> command-</a:t>
            </a:r>
            <a:r>
              <a:rPr lang="en-US" sz="1400" dirty="0" err="1">
                <a:solidFill>
                  <a:schemeClr val="bg1"/>
                </a:solidFill>
              </a:rPr>
              <a:t>configmap</a:t>
            </a:r>
            <a:r>
              <a:rPr lang="en-US" sz="1400" dirty="0">
                <a:solidFill>
                  <a:schemeClr val="bg1"/>
                </a:solidFill>
              </a:rPr>
              <a:t> </a:t>
            </a:r>
          </a:p>
          <a:p>
            <a:r>
              <a:rPr lang="en-US" sz="1400" dirty="0">
                <a:solidFill>
                  <a:schemeClr val="bg1"/>
                </a:solidFill>
              </a:rPr>
              <a:t>Name:         command-</a:t>
            </a:r>
            <a:r>
              <a:rPr lang="en-US" sz="1400" dirty="0" err="1">
                <a:solidFill>
                  <a:schemeClr val="bg1"/>
                </a:solidFill>
              </a:rPr>
              <a:t>configmap</a:t>
            </a:r>
            <a:endParaRPr lang="en-US" sz="1400" dirty="0">
              <a:solidFill>
                <a:schemeClr val="bg1"/>
              </a:solidFill>
            </a:endParaRPr>
          </a:p>
          <a:p>
            <a:r>
              <a:rPr lang="en-US" sz="1400" dirty="0">
                <a:solidFill>
                  <a:schemeClr val="bg1"/>
                </a:solidFill>
              </a:rPr>
              <a:t>Namespace:    default</a:t>
            </a:r>
          </a:p>
          <a:p>
            <a:r>
              <a:rPr lang="en-US" sz="1400" dirty="0">
                <a:solidFill>
                  <a:schemeClr val="bg1"/>
                </a:solidFill>
              </a:rPr>
              <a:t>Labels:       &lt;none&gt;</a:t>
            </a:r>
          </a:p>
          <a:p>
            <a:r>
              <a:rPr lang="en-US" sz="1400" dirty="0">
                <a:solidFill>
                  <a:schemeClr val="bg1"/>
                </a:solidFill>
              </a:rPr>
              <a:t>Annotations:  &lt;none&gt;</a:t>
            </a:r>
          </a:p>
          <a:p>
            <a:endParaRPr lang="en-US" sz="1400" dirty="0">
              <a:solidFill>
                <a:schemeClr val="bg1"/>
              </a:solidFill>
            </a:endParaRPr>
          </a:p>
          <a:p>
            <a:r>
              <a:rPr lang="en-US" b="1" dirty="0">
                <a:solidFill>
                  <a:schemeClr val="bg1"/>
                </a:solidFill>
              </a:rPr>
              <a:t>Data</a:t>
            </a:r>
            <a:endParaRPr lang="en-US" sz="1400" b="1" dirty="0">
              <a:solidFill>
                <a:schemeClr val="bg1"/>
              </a:solidFill>
            </a:endParaRPr>
          </a:p>
          <a:p>
            <a:r>
              <a:rPr lang="en-US" sz="1400" dirty="0">
                <a:solidFill>
                  <a:schemeClr val="bg1"/>
                </a:solidFill>
              </a:rPr>
              <a:t>====</a:t>
            </a:r>
          </a:p>
          <a:p>
            <a:r>
              <a:rPr lang="en-US" sz="1600" b="1" dirty="0">
                <a:solidFill>
                  <a:schemeClr val="accent2"/>
                </a:solidFill>
              </a:rPr>
              <a:t>NGINX_PORT:</a:t>
            </a:r>
          </a:p>
          <a:p>
            <a:r>
              <a:rPr lang="en-US" sz="1600" b="1" dirty="0">
                <a:solidFill>
                  <a:schemeClr val="accent2"/>
                </a:solidFill>
              </a:rPr>
              <a:t>----</a:t>
            </a:r>
          </a:p>
          <a:p>
            <a:r>
              <a:rPr lang="en-US" dirty="0">
                <a:solidFill>
                  <a:srgbClr val="FFFF00"/>
                </a:solidFill>
              </a:rPr>
              <a:t>8080</a:t>
            </a:r>
          </a:p>
          <a:p>
            <a:r>
              <a:rPr lang="en-US" sz="1600" b="1" dirty="0">
                <a:solidFill>
                  <a:schemeClr val="accent2"/>
                </a:solidFill>
              </a:rPr>
              <a:t>environments:</a:t>
            </a:r>
          </a:p>
          <a:p>
            <a:r>
              <a:rPr lang="en-US" sz="1600" b="1" dirty="0">
                <a:solidFill>
                  <a:schemeClr val="accent2"/>
                </a:solidFill>
              </a:rPr>
              <a:t>----</a:t>
            </a:r>
          </a:p>
          <a:p>
            <a:r>
              <a:rPr lang="en-US" dirty="0" err="1">
                <a:solidFill>
                  <a:srgbClr val="FFFF00"/>
                </a:solidFill>
              </a:rPr>
              <a:t>production,development,test</a:t>
            </a:r>
            <a:endParaRPr lang="en-US" dirty="0">
              <a:solidFill>
                <a:srgbClr val="FFFF00"/>
              </a:solidFill>
            </a:endParaRPr>
          </a:p>
          <a:p>
            <a:r>
              <a:rPr lang="en-US" sz="1600" b="1" dirty="0">
                <a:solidFill>
                  <a:schemeClr val="accent2"/>
                </a:solidFill>
              </a:rPr>
              <a:t>language:</a:t>
            </a:r>
          </a:p>
          <a:p>
            <a:r>
              <a:rPr lang="en-US" sz="1400" dirty="0">
                <a:solidFill>
                  <a:schemeClr val="accent2"/>
                </a:solidFill>
              </a:rPr>
              <a:t>----</a:t>
            </a:r>
          </a:p>
          <a:p>
            <a:r>
              <a:rPr lang="en-US" dirty="0" err="1">
                <a:solidFill>
                  <a:srgbClr val="FFFF00"/>
                </a:solidFill>
              </a:rPr>
              <a:t>english</a:t>
            </a:r>
            <a:endParaRPr lang="en-US" dirty="0">
              <a:solidFill>
                <a:srgbClr val="FFFF00"/>
              </a:solidFill>
            </a:endParaRPr>
          </a:p>
          <a:p>
            <a:endParaRPr lang="en-US" sz="1400" dirty="0">
              <a:solidFill>
                <a:schemeClr val="bg1"/>
              </a:solidFill>
            </a:endParaRPr>
          </a:p>
          <a:p>
            <a:r>
              <a:rPr lang="en-US" sz="1400" dirty="0" err="1">
                <a:solidFill>
                  <a:schemeClr val="bg1"/>
                </a:solidFill>
              </a:rPr>
              <a:t>BinaryData</a:t>
            </a:r>
            <a:endParaRPr lang="en-US" sz="1400" dirty="0">
              <a:solidFill>
                <a:schemeClr val="bg1"/>
              </a:solidFill>
            </a:endParaRPr>
          </a:p>
          <a:p>
            <a:r>
              <a:rPr lang="en-US" sz="1400" dirty="0">
                <a:solidFill>
                  <a:schemeClr val="bg1"/>
                </a:solidFill>
              </a:rPr>
              <a:t>====</a:t>
            </a:r>
          </a:p>
          <a:p>
            <a:endParaRPr lang="en-US" sz="1400" dirty="0">
              <a:solidFill>
                <a:schemeClr val="bg1"/>
              </a:solidFill>
            </a:endParaRPr>
          </a:p>
          <a:p>
            <a:r>
              <a:rPr lang="en-US" sz="1400" dirty="0">
                <a:solidFill>
                  <a:schemeClr val="bg1"/>
                </a:solidFill>
              </a:rPr>
              <a:t>Events:  &lt;none&gt;</a:t>
            </a:r>
          </a:p>
        </p:txBody>
      </p:sp>
    </p:spTree>
    <p:extLst>
      <p:ext uri="{BB962C8B-B14F-4D97-AF65-F5344CB8AC3E}">
        <p14:creationId xmlns:p14="http://schemas.microsoft.com/office/powerpoint/2010/main" val="180348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heel(1)">
                                      <p:cBhvr>
                                        <p:cTn id="18" dur="2000"/>
                                        <p:tgtEl>
                                          <p:spTgt spid="25"/>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heel(1)">
                                      <p:cBhvr>
                                        <p:cTn id="34" dur="2000"/>
                                        <p:tgtEl>
                                          <p:spTgt spid="29"/>
                                        </p:tgtEl>
                                      </p:cBhvr>
                                    </p:animEffect>
                                  </p:childTnLst>
                                </p:cTn>
                              </p:par>
                              <p:par>
                                <p:cTn id="35" presetID="2" presetClass="exit" presetSubtype="4" fill="hold" nodeType="withEffect">
                                  <p:stCondLst>
                                    <p:cond delay="0"/>
                                  </p:stCondLst>
                                  <p:childTnLst>
                                    <p:anim calcmode="lin" valueType="num">
                                      <p:cBhvr additive="base">
                                        <p:cTn id="36" dur="500"/>
                                        <p:tgtEl>
                                          <p:spTgt spid="26"/>
                                        </p:tgtEl>
                                        <p:attrNameLst>
                                          <p:attrName>ppt_x</p:attrName>
                                        </p:attrNameLst>
                                      </p:cBhvr>
                                      <p:tavLst>
                                        <p:tav tm="0">
                                          <p:val>
                                            <p:strVal val="ppt_x"/>
                                          </p:val>
                                        </p:tav>
                                        <p:tav tm="100000">
                                          <p:val>
                                            <p:strVal val="ppt_x"/>
                                          </p:val>
                                        </p:tav>
                                      </p:tavLst>
                                    </p:anim>
                                    <p:anim calcmode="lin" valueType="num">
                                      <p:cBhvr additive="base">
                                        <p:cTn id="37" dur="500"/>
                                        <p:tgtEl>
                                          <p:spTgt spid="26"/>
                                        </p:tgtEl>
                                        <p:attrNameLst>
                                          <p:attrName>ppt_y</p:attrName>
                                        </p:attrNameLst>
                                      </p:cBhvr>
                                      <p:tavLst>
                                        <p:tav tm="0">
                                          <p:val>
                                            <p:strVal val="ppt_y"/>
                                          </p:val>
                                        </p:tav>
                                        <p:tav tm="100000">
                                          <p:val>
                                            <p:strVal val="1+ppt_h/2"/>
                                          </p:val>
                                        </p:tav>
                                      </p:tavLst>
                                    </p:anim>
                                    <p:set>
                                      <p:cBhvr>
                                        <p:cTn id="38" dur="1" fill="hold">
                                          <p:stCondLst>
                                            <p:cond delay="499"/>
                                          </p:stCondLst>
                                        </p:cTn>
                                        <p:tgtEl>
                                          <p:spTgt spid="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heel(1)">
                                      <p:cBhvr>
                                        <p:cTn id="48" dur="2000"/>
                                        <p:tgtEl>
                                          <p:spTgt spid="21"/>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9"/>
                                        </p:tgtEl>
                                        <p:attrNameLst>
                                          <p:attrName>ppt_x</p:attrName>
                                        </p:attrNameLst>
                                      </p:cBhvr>
                                      <p:tavLst>
                                        <p:tav tm="0">
                                          <p:val>
                                            <p:strVal val="ppt_x"/>
                                          </p:val>
                                        </p:tav>
                                        <p:tav tm="100000">
                                          <p:val>
                                            <p:strVal val="ppt_x"/>
                                          </p:val>
                                        </p:tav>
                                      </p:tavLst>
                                    </p:anim>
                                    <p:anim calcmode="lin" valueType="num">
                                      <p:cBhvr additive="base">
                                        <p:cTn id="53" dur="500"/>
                                        <p:tgtEl>
                                          <p:spTgt spid="9"/>
                                        </p:tgtEl>
                                        <p:attrNameLst>
                                          <p:attrName>ppt_y</p:attrName>
                                        </p:attrNameLst>
                                      </p:cBhvr>
                                      <p:tavLst>
                                        <p:tav tm="0">
                                          <p:val>
                                            <p:strVal val="ppt_y"/>
                                          </p:val>
                                        </p:tav>
                                        <p:tav tm="100000">
                                          <p:val>
                                            <p:strVal val="1+ppt_h/2"/>
                                          </p:val>
                                        </p:tav>
                                      </p:tavLst>
                                    </p:anim>
                                    <p:set>
                                      <p:cBhvr>
                                        <p:cTn id="54" dur="1" fill="hold">
                                          <p:stCondLst>
                                            <p:cond delay="499"/>
                                          </p:stCondLst>
                                        </p:cTn>
                                        <p:tgtEl>
                                          <p:spTgt spid="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21"/>
                                        </p:tgtEl>
                                        <p:attrNameLst>
                                          <p:attrName>style.visibility</p:attrName>
                                        </p:attrNameLst>
                                      </p:cBhvr>
                                      <p:to>
                                        <p:strVal val="hidden"/>
                                      </p:to>
                                    </p:set>
                                  </p:childTnLst>
                                </p:cTn>
                              </p:par>
                              <p:par>
                                <p:cTn id="62" presetID="21" presetClass="entr" presetSubtype="1"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heel(1)">
                                      <p:cBhvr>
                                        <p:cTn id="64" dur="2000"/>
                                        <p:tgtEl>
                                          <p:spTgt spid="24"/>
                                        </p:tgtEl>
                                      </p:cBhvr>
                                    </p:animEffect>
                                  </p:childTnLst>
                                </p:cTn>
                              </p:par>
                            </p:childTnLst>
                          </p:cTn>
                        </p:par>
                        <p:par>
                          <p:cTn id="65" fill="hold">
                            <p:stCondLst>
                              <p:cond delay="2000"/>
                            </p:stCondLst>
                            <p:childTnLst>
                              <p:par>
                                <p:cTn id="66" presetID="22" presetClass="entr" presetSubtype="8" fill="hold"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iterate type="lt">
                                    <p:tmPct val="10000"/>
                                  </p:iterate>
                                  <p:childTnLst>
                                    <p:set>
                                      <p:cBhvr>
                                        <p:cTn id="72" dur="1" fill="hold">
                                          <p:stCondLst>
                                            <p:cond delay="0"/>
                                          </p:stCondLst>
                                        </p:cTn>
                                        <p:tgtEl>
                                          <p:spTgt spid="30">
                                            <p:txEl>
                                              <p:pRg st="0" end="0"/>
                                            </p:txEl>
                                          </p:spTgt>
                                        </p:tgtEl>
                                        <p:attrNameLst>
                                          <p:attrName>style.visibility</p:attrName>
                                        </p:attrNameLst>
                                      </p:cBhvr>
                                      <p:to>
                                        <p:strVal val="visible"/>
                                      </p:to>
                                    </p:set>
                                    <p:animEffect transition="in" filter="wipe(left)">
                                      <p:cBhvr>
                                        <p:cTn id="73" dur="500"/>
                                        <p:tgtEl>
                                          <p:spTgt spid="30">
                                            <p:txEl>
                                              <p:pRg st="0" end="0"/>
                                            </p:txEl>
                                          </p:spTgt>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24"/>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0">
                                            <p:txEl>
                                              <p:pRg st="1" end="1"/>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0">
                                            <p:txEl>
                                              <p:pRg st="2" end="2"/>
                                            </p:txEl>
                                          </p:spTgt>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0">
                                            <p:txEl>
                                              <p:pRg st="3" end="3"/>
                                            </p:txEl>
                                          </p:spTgt>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30">
                                            <p:txEl>
                                              <p:pRg st="4" end="4"/>
                                            </p:txEl>
                                          </p:spTgt>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0">
                                            <p:txEl>
                                              <p:pRg st="6" end="6"/>
                                            </p:txEl>
                                          </p:spTgt>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0">
                                            <p:txEl>
                                              <p:pRg st="7" end="7"/>
                                            </p:txEl>
                                          </p:spTgt>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0">
                                            <p:txEl>
                                              <p:pRg st="8" end="8"/>
                                            </p:txEl>
                                          </p:spTgt>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30">
                                            <p:txEl>
                                              <p:pRg st="9" end="9"/>
                                            </p:txEl>
                                          </p:spTgt>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30">
                                            <p:txEl>
                                              <p:pRg st="10" end="10"/>
                                            </p:txEl>
                                          </p:spTgt>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30">
                                            <p:txEl>
                                              <p:pRg st="11" end="11"/>
                                            </p:txEl>
                                          </p:spTgt>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30">
                                            <p:txEl>
                                              <p:pRg st="12" end="12"/>
                                            </p:txEl>
                                          </p:spTgt>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30">
                                            <p:txEl>
                                              <p:pRg st="13" end="13"/>
                                            </p:txEl>
                                          </p:spTgt>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0">
                                            <p:txEl>
                                              <p:pRg st="14" end="14"/>
                                            </p:txEl>
                                          </p:spTgt>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30">
                                            <p:txEl>
                                              <p:pRg st="15" end="15"/>
                                            </p:txEl>
                                          </p:spTgt>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0">
                                            <p:txEl>
                                              <p:pRg st="16" end="16"/>
                                            </p:txEl>
                                          </p:spTgt>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30">
                                            <p:txEl>
                                              <p:pRg st="18" end="18"/>
                                            </p:txEl>
                                          </p:spTgt>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30">
                                            <p:txEl>
                                              <p:pRg st="19" end="19"/>
                                            </p:txEl>
                                          </p:spTgt>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30">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21" grpId="0" animBg="1"/>
      <p:bldP spid="21" grpId="1" animBg="1"/>
      <p:bldP spid="24" grpId="0" animBg="1"/>
      <p:bldP spid="24" grpId="1" animBg="1"/>
      <p:bldP spid="25" grpId="0" animBg="1"/>
      <p:bldP spid="25" grpId="1" animBg="1"/>
      <p:bldP spid="29" grpId="0" animBg="1"/>
      <p:bldP spid="2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2E5033F1-84AF-FAAF-FA06-3AE57C23CFC4}"/>
              </a:ext>
            </a:extLst>
          </p:cNvPr>
          <p:cNvSpPr/>
          <p:nvPr/>
        </p:nvSpPr>
        <p:spPr>
          <a:xfrm>
            <a:off x="1380526" y="304801"/>
            <a:ext cx="2701284" cy="50452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3" name="Rectangle: Diagonal Corners Rounded 2">
            <a:extLst>
              <a:ext uri="{FF2B5EF4-FFF2-40B4-BE49-F238E27FC236}">
                <a16:creationId xmlns:a16="http://schemas.microsoft.com/office/drawing/2014/main" id="{09E1DAE4-1634-4074-D89F-FE135CB40CE2}"/>
              </a:ext>
            </a:extLst>
          </p:cNvPr>
          <p:cNvSpPr/>
          <p:nvPr/>
        </p:nvSpPr>
        <p:spPr>
          <a:xfrm>
            <a:off x="4625042" y="304801"/>
            <a:ext cx="2701284" cy="504522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4" name="Rectangle 3">
            <a:extLst>
              <a:ext uri="{FF2B5EF4-FFF2-40B4-BE49-F238E27FC236}">
                <a16:creationId xmlns:a16="http://schemas.microsoft.com/office/drawing/2014/main" id="{AC4BB8B6-2521-6C13-D851-241094A72E26}"/>
              </a:ext>
            </a:extLst>
          </p:cNvPr>
          <p:cNvSpPr/>
          <p:nvPr/>
        </p:nvSpPr>
        <p:spPr>
          <a:xfrm>
            <a:off x="802162" y="1329682"/>
            <a:ext cx="7119578" cy="3302284"/>
          </a:xfrm>
          <a:prstGeom prst="rect">
            <a:avLst/>
          </a:prstGeom>
          <a:solidFill>
            <a:srgbClr val="9E6A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5" name="TextBox 4">
            <a:extLst>
              <a:ext uri="{FF2B5EF4-FFF2-40B4-BE49-F238E27FC236}">
                <a16:creationId xmlns:a16="http://schemas.microsoft.com/office/drawing/2014/main" id="{B24A21F6-566E-6B1A-6B8C-E5B8FF518E97}"/>
              </a:ext>
            </a:extLst>
          </p:cNvPr>
          <p:cNvSpPr txBox="1"/>
          <p:nvPr/>
        </p:nvSpPr>
        <p:spPr>
          <a:xfrm>
            <a:off x="1336410" y="5110118"/>
            <a:ext cx="1687527" cy="379591"/>
          </a:xfrm>
          <a:prstGeom prst="rect">
            <a:avLst/>
          </a:prstGeom>
          <a:noFill/>
        </p:spPr>
        <p:txBody>
          <a:bodyPr wrap="square" rtlCol="0">
            <a:spAutoFit/>
          </a:bodyPr>
          <a:lstStyle/>
          <a:p>
            <a:r>
              <a:rPr lang="en-US" sz="2800" baseline="30000" dirty="0"/>
              <a:t>Worker Node 1</a:t>
            </a:r>
          </a:p>
        </p:txBody>
      </p:sp>
      <p:sp>
        <p:nvSpPr>
          <p:cNvPr id="7" name="TextBox 6">
            <a:extLst>
              <a:ext uri="{FF2B5EF4-FFF2-40B4-BE49-F238E27FC236}">
                <a16:creationId xmlns:a16="http://schemas.microsoft.com/office/drawing/2014/main" id="{12471AB4-C424-A1EE-DB9E-2A6A00934A11}"/>
              </a:ext>
            </a:extLst>
          </p:cNvPr>
          <p:cNvSpPr txBox="1"/>
          <p:nvPr/>
        </p:nvSpPr>
        <p:spPr>
          <a:xfrm>
            <a:off x="4617021" y="5113796"/>
            <a:ext cx="1687527" cy="379591"/>
          </a:xfrm>
          <a:prstGeom prst="rect">
            <a:avLst/>
          </a:prstGeom>
          <a:noFill/>
        </p:spPr>
        <p:txBody>
          <a:bodyPr wrap="square" rtlCol="0">
            <a:spAutoFit/>
          </a:bodyPr>
          <a:lstStyle/>
          <a:p>
            <a:r>
              <a:rPr lang="en-US" sz="2800" baseline="30000" dirty="0"/>
              <a:t>Worker Node 2</a:t>
            </a:r>
          </a:p>
        </p:txBody>
      </p:sp>
      <p:sp>
        <p:nvSpPr>
          <p:cNvPr id="9" name="TextBox 8">
            <a:extLst>
              <a:ext uri="{FF2B5EF4-FFF2-40B4-BE49-F238E27FC236}">
                <a16:creationId xmlns:a16="http://schemas.microsoft.com/office/drawing/2014/main" id="{78409DB7-B80F-B0B0-54E0-4D7F78F2FCAA}"/>
              </a:ext>
            </a:extLst>
          </p:cNvPr>
          <p:cNvSpPr txBox="1"/>
          <p:nvPr/>
        </p:nvSpPr>
        <p:spPr>
          <a:xfrm>
            <a:off x="1380526" y="5365759"/>
            <a:ext cx="1210274" cy="235962"/>
          </a:xfrm>
          <a:prstGeom prst="rect">
            <a:avLst/>
          </a:prstGeom>
          <a:noFill/>
          <a:ln w="19050">
            <a:solidFill>
              <a:schemeClr val="tx1"/>
            </a:solidFill>
          </a:ln>
        </p:spPr>
        <p:txBody>
          <a:bodyPr wrap="square" rtlCol="0">
            <a:spAutoFit/>
          </a:bodyPr>
          <a:lstStyle/>
          <a:p>
            <a:r>
              <a:rPr lang="en-US" sz="1400" baseline="30000" dirty="0"/>
              <a:t>VM: 192.168.1.31</a:t>
            </a:r>
          </a:p>
        </p:txBody>
      </p:sp>
      <p:sp>
        <p:nvSpPr>
          <p:cNvPr id="10" name="TextBox 9">
            <a:extLst>
              <a:ext uri="{FF2B5EF4-FFF2-40B4-BE49-F238E27FC236}">
                <a16:creationId xmlns:a16="http://schemas.microsoft.com/office/drawing/2014/main" id="{6727D637-5DCE-14A7-E835-50096BF82232}"/>
              </a:ext>
            </a:extLst>
          </p:cNvPr>
          <p:cNvSpPr txBox="1"/>
          <p:nvPr/>
        </p:nvSpPr>
        <p:spPr>
          <a:xfrm>
            <a:off x="4625042" y="5366151"/>
            <a:ext cx="1334600" cy="235570"/>
          </a:xfrm>
          <a:prstGeom prst="rect">
            <a:avLst/>
          </a:prstGeom>
          <a:noFill/>
          <a:ln w="12700">
            <a:solidFill>
              <a:schemeClr val="tx1"/>
            </a:solidFill>
          </a:ln>
        </p:spPr>
        <p:txBody>
          <a:bodyPr wrap="square" rtlCol="0">
            <a:spAutoFit/>
          </a:bodyPr>
          <a:lstStyle/>
          <a:p>
            <a:r>
              <a:rPr lang="en-US" sz="1400" baseline="30000" dirty="0"/>
              <a:t>VM: 192.168.1.32</a:t>
            </a:r>
          </a:p>
        </p:txBody>
      </p:sp>
      <p:pic>
        <p:nvPicPr>
          <p:cNvPr id="12" name="Picture 11">
            <a:extLst>
              <a:ext uri="{FF2B5EF4-FFF2-40B4-BE49-F238E27FC236}">
                <a16:creationId xmlns:a16="http://schemas.microsoft.com/office/drawing/2014/main" id="{9B2640C6-D543-B55E-0367-21BF8BDCD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456" y="1368291"/>
            <a:ext cx="1166430" cy="1129984"/>
          </a:xfrm>
          <a:prstGeom prst="rect">
            <a:avLst/>
          </a:prstGeom>
        </p:spPr>
      </p:pic>
      <p:pic>
        <p:nvPicPr>
          <p:cNvPr id="14" name="Picture 13">
            <a:extLst>
              <a:ext uri="{FF2B5EF4-FFF2-40B4-BE49-F238E27FC236}">
                <a16:creationId xmlns:a16="http://schemas.microsoft.com/office/drawing/2014/main" id="{89D64846-494B-4498-3D86-A2948F1F2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991" y="2362076"/>
            <a:ext cx="1022406" cy="990460"/>
          </a:xfrm>
          <a:prstGeom prst="rect">
            <a:avLst/>
          </a:prstGeom>
        </p:spPr>
      </p:pic>
      <p:pic>
        <p:nvPicPr>
          <p:cNvPr id="16" name="Picture 15">
            <a:extLst>
              <a:ext uri="{FF2B5EF4-FFF2-40B4-BE49-F238E27FC236}">
                <a16:creationId xmlns:a16="http://schemas.microsoft.com/office/drawing/2014/main" id="{702F04D9-195E-2BAE-2E07-66D3300EC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435" y="2912937"/>
            <a:ext cx="1065419" cy="1032126"/>
          </a:xfrm>
          <a:prstGeom prst="rect">
            <a:avLst/>
          </a:prstGeom>
        </p:spPr>
      </p:pic>
      <p:pic>
        <p:nvPicPr>
          <p:cNvPr id="18" name="Picture 17">
            <a:extLst>
              <a:ext uri="{FF2B5EF4-FFF2-40B4-BE49-F238E27FC236}">
                <a16:creationId xmlns:a16="http://schemas.microsoft.com/office/drawing/2014/main" id="{66838191-61D5-4D02-A3C0-D0CAAB332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242" y="3449221"/>
            <a:ext cx="1060995" cy="1027851"/>
          </a:xfrm>
          <a:prstGeom prst="rect">
            <a:avLst/>
          </a:prstGeom>
        </p:spPr>
      </p:pic>
      <p:sp>
        <p:nvSpPr>
          <p:cNvPr id="8" name="Rectangle 7">
            <a:extLst>
              <a:ext uri="{FF2B5EF4-FFF2-40B4-BE49-F238E27FC236}">
                <a16:creationId xmlns:a16="http://schemas.microsoft.com/office/drawing/2014/main" id="{8FCA70D1-ACBC-EA4A-43C1-B9F3AC58B07F}"/>
              </a:ext>
            </a:extLst>
          </p:cNvPr>
          <p:cNvSpPr/>
          <p:nvPr/>
        </p:nvSpPr>
        <p:spPr>
          <a:xfrm>
            <a:off x="1985663" y="475421"/>
            <a:ext cx="4910437" cy="699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2025BB91-016F-CBAC-D5F8-A8D55DF92595}"/>
              </a:ext>
            </a:extLst>
          </p:cNvPr>
          <p:cNvSpPr/>
          <p:nvPr/>
        </p:nvSpPr>
        <p:spPr>
          <a:xfrm>
            <a:off x="6638602" y="3004452"/>
            <a:ext cx="2687538" cy="697038"/>
          </a:xfrm>
          <a:prstGeom prst="wedgeRoundRectCallout">
            <a:avLst>
              <a:gd name="adj1" fmla="val -79115"/>
              <a:gd name="adj2" fmla="val 52765"/>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mkdir</a:t>
            </a:r>
            <a:r>
              <a:rPr lang="en-US" b="1" dirty="0">
                <a:solidFill>
                  <a:schemeClr val="tx1"/>
                </a:solidFill>
              </a:rPr>
              <a:t> /</a:t>
            </a:r>
            <a:r>
              <a:rPr lang="en-US" b="1" dirty="0" err="1">
                <a:solidFill>
                  <a:schemeClr val="tx1"/>
                </a:solidFill>
              </a:rPr>
              <a:t>datatouch</a:t>
            </a:r>
            <a:r>
              <a:rPr lang="en-US" b="1" dirty="0">
                <a:solidFill>
                  <a:schemeClr val="tx1"/>
                </a:solidFill>
              </a:rPr>
              <a:t>  file1.txt  file2.txt</a:t>
            </a:r>
          </a:p>
        </p:txBody>
      </p:sp>
      <p:pic>
        <p:nvPicPr>
          <p:cNvPr id="17" name="Picture 16">
            <a:extLst>
              <a:ext uri="{FF2B5EF4-FFF2-40B4-BE49-F238E27FC236}">
                <a16:creationId xmlns:a16="http://schemas.microsoft.com/office/drawing/2014/main" id="{66C3FE2D-B013-6990-2F2F-B5C4364F7D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6990" y="793086"/>
            <a:ext cx="3179453" cy="2211366"/>
          </a:xfrm>
          <a:prstGeom prst="rect">
            <a:avLst/>
          </a:prstGeom>
        </p:spPr>
      </p:pic>
      <p:pic>
        <p:nvPicPr>
          <p:cNvPr id="20" name="Picture 19">
            <a:extLst>
              <a:ext uri="{FF2B5EF4-FFF2-40B4-BE49-F238E27FC236}">
                <a16:creationId xmlns:a16="http://schemas.microsoft.com/office/drawing/2014/main" id="{C5923A89-AC0C-8E61-6259-2AC4B4A22A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48807" y="1941874"/>
            <a:ext cx="682062" cy="720990"/>
          </a:xfrm>
          <a:prstGeom prst="rect">
            <a:avLst/>
          </a:prstGeom>
        </p:spPr>
      </p:pic>
      <p:sp>
        <p:nvSpPr>
          <p:cNvPr id="11" name="Arrow: Up 10">
            <a:extLst>
              <a:ext uri="{FF2B5EF4-FFF2-40B4-BE49-F238E27FC236}">
                <a16:creationId xmlns:a16="http://schemas.microsoft.com/office/drawing/2014/main" id="{3AFD448B-7CC6-3A11-C077-43FB0603E7F5}"/>
              </a:ext>
            </a:extLst>
          </p:cNvPr>
          <p:cNvSpPr/>
          <p:nvPr/>
        </p:nvSpPr>
        <p:spPr>
          <a:xfrm rot="3631743">
            <a:off x="10002655" y="1813675"/>
            <a:ext cx="324396" cy="20160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636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4000" dirty="0"/>
                <a:t> 12   NOW WE WILL TALK ABOUT</a:t>
              </a:r>
              <a:endParaRPr lang="en-US" sz="40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2628816"/>
              <a:ext cx="9889876" cy="2423984"/>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bg1"/>
                  </a:solidFill>
                </a:rPr>
                <a:t>How to insert the variables into </a:t>
              </a:r>
              <a:r>
                <a:rPr lang="en-US" sz="4000" dirty="0">
                  <a:solidFill>
                    <a:schemeClr val="bg1"/>
                  </a:solidFill>
                </a:rPr>
                <a:t>Container</a:t>
              </a:r>
              <a:r>
                <a:rPr lang="en-US" sz="4400" dirty="0">
                  <a:solidFill>
                    <a:schemeClr val="bg1"/>
                  </a:solidFill>
                </a:rPr>
                <a:t>?</a:t>
              </a:r>
            </a:p>
            <a:p>
              <a:pPr lvl="1"/>
              <a:r>
                <a:rPr lang="en-US" sz="2800" dirty="0">
                  <a:solidFill>
                    <a:schemeClr val="bg1"/>
                  </a:solidFill>
                </a:rPr>
                <a:t>Environment variables.</a:t>
              </a:r>
            </a:p>
            <a:p>
              <a:pPr lvl="1"/>
              <a:r>
                <a:rPr lang="en-US" sz="2800" dirty="0">
                  <a:solidFill>
                    <a:schemeClr val="bg1"/>
                  </a:solidFill>
                </a:rPr>
                <a:t>volume</a:t>
              </a:r>
            </a:p>
          </p:txBody>
        </p:sp>
      </p:grpSp>
    </p:spTree>
    <p:extLst>
      <p:ext uri="{BB962C8B-B14F-4D97-AF65-F5344CB8AC3E}">
        <p14:creationId xmlns:p14="http://schemas.microsoft.com/office/powerpoint/2010/main" val="541740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A224AC-01EB-97E7-4A2A-77CB7BFBCDF3}"/>
              </a:ext>
            </a:extLst>
          </p:cNvPr>
          <p:cNvSpPr txBox="1"/>
          <p:nvPr/>
        </p:nvSpPr>
        <p:spPr>
          <a:xfrm>
            <a:off x="0" y="644425"/>
            <a:ext cx="11027991" cy="4031873"/>
          </a:xfrm>
          <a:prstGeom prst="rect">
            <a:avLst/>
          </a:prstGeom>
          <a:noFill/>
        </p:spPr>
        <p:txBody>
          <a:bodyPr wrap="square">
            <a:spAutoFit/>
          </a:bodyPr>
          <a:lstStyle/>
          <a:p>
            <a:pPr marL="1028700" lvl="1" indent="-571500">
              <a:buFont typeface="Arial" panose="020B0604020202020204" pitchFamily="34" charset="0"/>
              <a:buChar char="•"/>
            </a:pPr>
            <a:r>
              <a:rPr lang="en-US" sz="3200" dirty="0">
                <a:solidFill>
                  <a:schemeClr val="bg1"/>
                </a:solidFill>
              </a:rPr>
              <a:t>Environment variables.</a:t>
            </a:r>
          </a:p>
          <a:p>
            <a:pPr marL="2114550" lvl="3" indent="-742950">
              <a:buFont typeface="+mj-lt"/>
              <a:buAutoNum type="arabicPeriod"/>
            </a:pPr>
            <a:r>
              <a:rPr lang="en-US" sz="3200" dirty="0">
                <a:solidFill>
                  <a:schemeClr val="bg1"/>
                </a:solidFill>
              </a:rPr>
              <a:t>From files or directory.</a:t>
            </a:r>
          </a:p>
          <a:p>
            <a:pPr marL="2114550" lvl="3" indent="-742950">
              <a:buFont typeface="+mj-lt"/>
              <a:buAutoNum type="arabicPeriod"/>
            </a:pPr>
            <a:r>
              <a:rPr lang="en-US" sz="3200" dirty="0">
                <a:solidFill>
                  <a:schemeClr val="bg1"/>
                </a:solidFill>
              </a:rPr>
              <a:t>From yaml file.</a:t>
            </a:r>
          </a:p>
          <a:p>
            <a:pPr marL="2400300" lvl="4" indent="-571500">
              <a:buFont typeface="Wingdings" panose="05000000000000000000" pitchFamily="2" charset="2"/>
              <a:buChar char="ü"/>
            </a:pPr>
            <a:r>
              <a:rPr lang="en-US" sz="3200" dirty="0">
                <a:solidFill>
                  <a:schemeClr val="bg1"/>
                </a:solidFill>
              </a:rPr>
              <a:t>	env</a:t>
            </a:r>
          </a:p>
          <a:p>
            <a:pPr marL="2400300" lvl="4" indent="-571500">
              <a:buFont typeface="Wingdings" panose="05000000000000000000" pitchFamily="2" charset="2"/>
              <a:buChar char="ü"/>
            </a:pPr>
            <a:r>
              <a:rPr lang="en-US" sz="3200" dirty="0">
                <a:solidFill>
                  <a:schemeClr val="bg1"/>
                </a:solidFill>
              </a:rPr>
              <a:t>	</a:t>
            </a:r>
            <a:r>
              <a:rPr lang="en-US" sz="3200" dirty="0" err="1">
                <a:solidFill>
                  <a:schemeClr val="bg1"/>
                </a:solidFill>
              </a:rPr>
              <a:t>envFrom</a:t>
            </a:r>
            <a:endParaRPr lang="en-US" sz="3200" dirty="0">
              <a:solidFill>
                <a:schemeClr val="bg1"/>
              </a:solidFill>
            </a:endParaRPr>
          </a:p>
          <a:p>
            <a:pPr marL="2400300" lvl="4" indent="-571500">
              <a:buFont typeface="Wingdings" panose="05000000000000000000" pitchFamily="2" charset="2"/>
              <a:buChar char="ü"/>
            </a:pPr>
            <a:r>
              <a:rPr lang="en-US" sz="3200" dirty="0">
                <a:solidFill>
                  <a:schemeClr val="bg1"/>
                </a:solidFill>
              </a:rPr>
              <a:t>   From command line.</a:t>
            </a:r>
          </a:p>
          <a:p>
            <a:pPr marL="1028700" lvl="1" indent="-571500">
              <a:buFont typeface="Arial" panose="020B0604020202020204" pitchFamily="34" charset="0"/>
              <a:buChar char="•"/>
            </a:pPr>
            <a:r>
              <a:rPr lang="en-US" sz="3200" dirty="0">
                <a:solidFill>
                  <a:schemeClr val="bg1"/>
                </a:solidFill>
              </a:rPr>
              <a:t>volume </a:t>
            </a:r>
          </a:p>
          <a:p>
            <a:pPr marL="2114550" lvl="3" indent="-742950">
              <a:buFont typeface="+mj-lt"/>
              <a:buAutoNum type="arabicPeriod"/>
            </a:pPr>
            <a:r>
              <a:rPr lang="en-US" sz="3200" dirty="0">
                <a:solidFill>
                  <a:schemeClr val="bg1"/>
                </a:solidFill>
              </a:rPr>
              <a:t>	Yaml file.</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E851DCE9-7282-1A95-BDA2-18B685AE45FF}"/>
                  </a:ext>
                </a:extLst>
              </p:cNvPr>
              <p:cNvGraphicFramePr>
                <a:graphicFrameLocks noChangeAspect="1"/>
              </p:cNvGraphicFramePr>
              <p:nvPr>
                <p:extLst>
                  <p:ext uri="{D42A27DB-BD31-4B8C-83A1-F6EECF244321}">
                    <p14:modId xmlns:p14="http://schemas.microsoft.com/office/powerpoint/2010/main" val="1344915256"/>
                  </p:ext>
                </p:extLst>
              </p:nvPr>
            </p:nvGraphicFramePr>
            <p:xfrm>
              <a:off x="6096000" y="1083974"/>
              <a:ext cx="1298917" cy="730641"/>
            </p:xfrm>
            <a:graphic>
              <a:graphicData uri="http://schemas.microsoft.com/office/powerpoint/2016/slidezoom">
                <pslz:sldZm>
                  <pslz:sldZmObj sldId="497" cId="3234057647">
                    <pslz:zmPr id="{5C6FABCE-9DA1-4D60-A9EC-BF1D8EA4B8F1}" returnToParent="0" transitionDur="1000" showBg="0">
                      <p166:blipFill xmlns:p166="http://schemas.microsoft.com/office/powerpoint/2016/6/main">
                        <a:blip r:embed="rId3"/>
                        <a:stretch>
                          <a:fillRect/>
                        </a:stretch>
                      </p166:blipFill>
                      <p166:spPr xmlns:p166="http://schemas.microsoft.com/office/powerpoint/2016/6/main">
                        <a:xfrm>
                          <a:off x="0" y="0"/>
                          <a:ext cx="1298917" cy="730641"/>
                        </a:xfrm>
                        <a:prstGeom prst="rect">
                          <a:avLst/>
                        </a:prstGeom>
                      </p166:spPr>
                    </pslz:zmPr>
                  </pslz:sldZmObj>
                </pslz:sldZm>
              </a:graphicData>
            </a:graphic>
          </p:graphicFrame>
        </mc:Choice>
        <mc:Fallback xmlns="">
          <p:pic>
            <p:nvPicPr>
              <p:cNvPr id="9" name="Slide Zoom 8">
                <a:hlinkClick r:id="rId4" action="ppaction://hlinksldjump"/>
                <a:extLst>
                  <a:ext uri="{FF2B5EF4-FFF2-40B4-BE49-F238E27FC236}">
                    <a16:creationId xmlns:a16="http://schemas.microsoft.com/office/drawing/2014/main" id="{E851DCE9-7282-1A95-BDA2-18B685AE45FF}"/>
                  </a:ext>
                </a:extLst>
              </p:cNvPr>
              <p:cNvPicPr>
                <a:picLocks noGrp="1" noRot="1" noChangeAspect="1" noMove="1" noResize="1" noEditPoints="1" noAdjustHandles="1" noChangeArrowheads="1" noChangeShapeType="1"/>
              </p:cNvPicPr>
              <p:nvPr/>
            </p:nvPicPr>
            <p:blipFill>
              <a:blip r:embed="rId5"/>
              <a:stretch>
                <a:fillRect/>
              </a:stretch>
            </p:blipFill>
            <p:spPr>
              <a:xfrm>
                <a:off x="6096000" y="1083974"/>
                <a:ext cx="1298917" cy="730641"/>
              </a:xfrm>
              <a:prstGeom prst="rect">
                <a:avLst/>
              </a:prstGeom>
            </p:spPr>
          </p:pic>
        </mc:Fallback>
      </mc:AlternateContent>
    </p:spTree>
    <p:extLst>
      <p:ext uri="{BB962C8B-B14F-4D97-AF65-F5344CB8AC3E}">
        <p14:creationId xmlns:p14="http://schemas.microsoft.com/office/powerpoint/2010/main" val="2349460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E36FF4-C0F3-E0EC-7C97-6F1596426AFF}"/>
              </a:ext>
            </a:extLst>
          </p:cNvPr>
          <p:cNvSpPr txBox="1"/>
          <p:nvPr/>
        </p:nvSpPr>
        <p:spPr>
          <a:xfrm>
            <a:off x="-1" y="556054"/>
            <a:ext cx="10589741" cy="3970318"/>
          </a:xfrm>
          <a:prstGeom prst="rect">
            <a:avLst/>
          </a:prstGeom>
          <a:noFill/>
        </p:spPr>
        <p:txBody>
          <a:bodyPr wrap="square" rtlCol="0">
            <a:spAutoFit/>
          </a:bodyPr>
          <a:lstStyle/>
          <a:p>
            <a:r>
              <a:rPr lang="en-US" sz="2800" dirty="0">
                <a:solidFill>
                  <a:schemeClr val="bg1"/>
                </a:solidFill>
              </a:rPr>
              <a:t>We can use directly files or directories with the command option.  </a:t>
            </a:r>
          </a:p>
          <a:p>
            <a:endParaRPr lang="en-US" sz="2800" dirty="0">
              <a:solidFill>
                <a:schemeClr val="bg1"/>
              </a:solidFill>
            </a:endParaRPr>
          </a:p>
          <a:p>
            <a:r>
              <a:rPr lang="fr-FR" sz="2800" dirty="0">
                <a:solidFill>
                  <a:schemeClr val="bg1"/>
                </a:solidFill>
              </a:rPr>
              <a:t>[root@master1 volume]#  </a:t>
            </a:r>
            <a:r>
              <a:rPr lang="fr-FR" sz="2800" b="1" dirty="0">
                <a:solidFill>
                  <a:schemeClr val="accent2"/>
                </a:solidFill>
              </a:rPr>
              <a:t>cat NGINX_PORT</a:t>
            </a:r>
          </a:p>
          <a:p>
            <a:r>
              <a:rPr lang="fr-FR" sz="2800" dirty="0">
                <a:solidFill>
                  <a:schemeClr val="bg1"/>
                </a:solidFill>
              </a:rPr>
              <a:t>8080</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r>
              <a:rPr lang="en-US" sz="2800" dirty="0">
                <a:solidFill>
                  <a:schemeClr val="bg1"/>
                </a:solidFill>
              </a:rPr>
              <a:t>We will cover it in the LAB section. </a:t>
            </a:r>
          </a:p>
          <a:p>
            <a:endParaRPr lang="en-US" sz="2800" dirty="0">
              <a:solidFill>
                <a:schemeClr val="bg1"/>
              </a:solidFill>
            </a:endParaRPr>
          </a:p>
        </p:txBody>
      </p:sp>
      <p:sp>
        <p:nvSpPr>
          <p:cNvPr id="3" name="Speech Bubble: Oval 2">
            <a:extLst>
              <a:ext uri="{FF2B5EF4-FFF2-40B4-BE49-F238E27FC236}">
                <a16:creationId xmlns:a16="http://schemas.microsoft.com/office/drawing/2014/main" id="{E2D7A5E1-2800-859C-D325-8DAED468553A}"/>
              </a:ext>
            </a:extLst>
          </p:cNvPr>
          <p:cNvSpPr/>
          <p:nvPr/>
        </p:nvSpPr>
        <p:spPr>
          <a:xfrm>
            <a:off x="6958213" y="1354973"/>
            <a:ext cx="2315497" cy="648929"/>
          </a:xfrm>
          <a:prstGeom prst="wedgeEllipseCallout">
            <a:avLst>
              <a:gd name="adj1" fmla="val -70515"/>
              <a:gd name="adj2" fmla="val 5682"/>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Key</a:t>
            </a:r>
            <a:endParaRPr lang="en-US" dirty="0"/>
          </a:p>
        </p:txBody>
      </p:sp>
      <p:sp>
        <p:nvSpPr>
          <p:cNvPr id="4" name="Speech Bubble: Oval 3">
            <a:extLst>
              <a:ext uri="{FF2B5EF4-FFF2-40B4-BE49-F238E27FC236}">
                <a16:creationId xmlns:a16="http://schemas.microsoft.com/office/drawing/2014/main" id="{17EB5BFA-6C52-CC87-7AB6-129651311CAD}"/>
              </a:ext>
            </a:extLst>
          </p:cNvPr>
          <p:cNvSpPr/>
          <p:nvPr/>
        </p:nvSpPr>
        <p:spPr>
          <a:xfrm>
            <a:off x="1602260" y="2240810"/>
            <a:ext cx="2315497" cy="648929"/>
          </a:xfrm>
          <a:prstGeom prst="wedgeEllipseCallout">
            <a:avLst>
              <a:gd name="adj1" fmla="val -74337"/>
              <a:gd name="adj2" fmla="val -69318"/>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value</a:t>
            </a:r>
            <a:endParaRPr lang="en-US" dirty="0"/>
          </a:p>
        </p:txBody>
      </p:sp>
    </p:spTree>
    <p:extLst>
      <p:ext uri="{BB962C8B-B14F-4D97-AF65-F5344CB8AC3E}">
        <p14:creationId xmlns:p14="http://schemas.microsoft.com/office/powerpoint/2010/main" val="323405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par>
                          <p:cTn id="13" fill="hold">
                            <p:stCondLst>
                              <p:cond delay="2150"/>
                            </p:stCondLst>
                            <p:childTnLst>
                              <p:par>
                                <p:cTn id="14" presetID="22" presetClass="entr" presetSubtype="8" fill="hold" nodeType="afterEffect">
                                  <p:stCondLst>
                                    <p:cond delay="0"/>
                                  </p:stCondLst>
                                  <p:iterate type="lt">
                                    <p:tmPct val="10000"/>
                                  </p:iterate>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left)">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iterate type="lt">
                                    <p:tmPct val="10000"/>
                                  </p:iterate>
                                  <p:childTnLst>
                                    <p:set>
                                      <p:cBhvr>
                                        <p:cTn id="34" dur="1" fill="hold">
                                          <p:stCondLst>
                                            <p:cond delay="0"/>
                                          </p:stCondLst>
                                        </p:cTn>
                                        <p:tgtEl>
                                          <p:spTgt spid="2">
                                            <p:txEl>
                                              <p:pRg st="7" end="7"/>
                                            </p:txEl>
                                          </p:spTgt>
                                        </p:tgtEl>
                                        <p:attrNameLst>
                                          <p:attrName>style.visibility</p:attrName>
                                        </p:attrNameLst>
                                      </p:cBhvr>
                                      <p:to>
                                        <p:strVal val="visible"/>
                                      </p:to>
                                    </p:set>
                                    <p:animEffect transition="in" filter="wipe(left)">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A224AC-01EB-97E7-4A2A-77CB7BFBCDF3}"/>
              </a:ext>
            </a:extLst>
          </p:cNvPr>
          <p:cNvSpPr txBox="1"/>
          <p:nvPr/>
        </p:nvSpPr>
        <p:spPr>
          <a:xfrm>
            <a:off x="0" y="644425"/>
            <a:ext cx="11027991" cy="4031873"/>
          </a:xfrm>
          <a:prstGeom prst="rect">
            <a:avLst/>
          </a:prstGeom>
          <a:noFill/>
        </p:spPr>
        <p:txBody>
          <a:bodyPr wrap="square">
            <a:spAutoFit/>
          </a:bodyPr>
          <a:lstStyle/>
          <a:p>
            <a:pPr marL="1028700" lvl="1" indent="-571500">
              <a:buFont typeface="Arial" panose="020B0604020202020204" pitchFamily="34" charset="0"/>
              <a:buChar char="•"/>
            </a:pPr>
            <a:r>
              <a:rPr lang="en-US" sz="3200" dirty="0">
                <a:solidFill>
                  <a:schemeClr val="bg1"/>
                </a:solidFill>
              </a:rPr>
              <a:t>Environment variables.</a:t>
            </a:r>
          </a:p>
          <a:p>
            <a:pPr marL="2114550" lvl="3" indent="-742950">
              <a:buFont typeface="+mj-lt"/>
              <a:buAutoNum type="arabicPeriod"/>
            </a:pPr>
            <a:r>
              <a:rPr lang="en-US" sz="3200" dirty="0">
                <a:solidFill>
                  <a:schemeClr val="bg1"/>
                </a:solidFill>
              </a:rPr>
              <a:t>From files or directory.</a:t>
            </a:r>
          </a:p>
          <a:p>
            <a:pPr marL="2114550" lvl="3" indent="-742950">
              <a:buFont typeface="+mj-lt"/>
              <a:buAutoNum type="arabicPeriod"/>
            </a:pPr>
            <a:r>
              <a:rPr lang="en-US" sz="3200" dirty="0">
                <a:solidFill>
                  <a:schemeClr val="bg1"/>
                </a:solidFill>
              </a:rPr>
              <a:t>From yaml file.</a:t>
            </a:r>
          </a:p>
          <a:p>
            <a:pPr marL="2400300" lvl="4" indent="-571500">
              <a:buFont typeface="Wingdings" panose="05000000000000000000" pitchFamily="2" charset="2"/>
              <a:buChar char="ü"/>
            </a:pPr>
            <a:r>
              <a:rPr lang="en-US" sz="3200" dirty="0">
                <a:solidFill>
                  <a:schemeClr val="bg1"/>
                </a:solidFill>
              </a:rPr>
              <a:t>	env</a:t>
            </a:r>
          </a:p>
          <a:p>
            <a:pPr marL="2400300" lvl="4" indent="-571500">
              <a:buFont typeface="Wingdings" panose="05000000000000000000" pitchFamily="2" charset="2"/>
              <a:buChar char="ü"/>
            </a:pPr>
            <a:r>
              <a:rPr lang="en-US" sz="3200" dirty="0">
                <a:solidFill>
                  <a:schemeClr val="bg1"/>
                </a:solidFill>
              </a:rPr>
              <a:t>	</a:t>
            </a:r>
            <a:r>
              <a:rPr lang="en-US" sz="3200" dirty="0" err="1">
                <a:solidFill>
                  <a:schemeClr val="bg1"/>
                </a:solidFill>
              </a:rPr>
              <a:t>envFrom</a:t>
            </a:r>
            <a:endParaRPr lang="en-US" sz="3200" dirty="0">
              <a:solidFill>
                <a:schemeClr val="bg1"/>
              </a:solidFill>
            </a:endParaRPr>
          </a:p>
          <a:p>
            <a:pPr marL="2400300" lvl="4" indent="-571500">
              <a:buFont typeface="Wingdings" panose="05000000000000000000" pitchFamily="2" charset="2"/>
              <a:buChar char="ü"/>
            </a:pPr>
            <a:r>
              <a:rPr lang="en-US" sz="3200" dirty="0">
                <a:solidFill>
                  <a:schemeClr val="bg1"/>
                </a:solidFill>
              </a:rPr>
              <a:t>   From command line.</a:t>
            </a:r>
          </a:p>
          <a:p>
            <a:pPr marL="1028700" lvl="1" indent="-571500">
              <a:buFont typeface="Arial" panose="020B0604020202020204" pitchFamily="34" charset="0"/>
              <a:buChar char="•"/>
            </a:pPr>
            <a:r>
              <a:rPr lang="en-US" sz="3200" dirty="0">
                <a:solidFill>
                  <a:schemeClr val="bg1"/>
                </a:solidFill>
              </a:rPr>
              <a:t>volume </a:t>
            </a:r>
          </a:p>
          <a:p>
            <a:pPr marL="2114550" lvl="3" indent="-742950">
              <a:buFont typeface="+mj-lt"/>
              <a:buAutoNum type="arabicPeriod"/>
            </a:pPr>
            <a:r>
              <a:rPr lang="en-US" sz="3200" dirty="0">
                <a:solidFill>
                  <a:schemeClr val="bg1"/>
                </a:solidFill>
              </a:rPr>
              <a:t>	Yaml file.</a:t>
            </a: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67CFDC1-C907-E471-5A2B-4C22FA2A453F}"/>
                  </a:ext>
                </a:extLst>
              </p:cNvPr>
              <p:cNvGraphicFramePr>
                <a:graphicFrameLocks noChangeAspect="1"/>
              </p:cNvGraphicFramePr>
              <p:nvPr>
                <p:extLst>
                  <p:ext uri="{D42A27DB-BD31-4B8C-83A1-F6EECF244321}">
                    <p14:modId xmlns:p14="http://schemas.microsoft.com/office/powerpoint/2010/main" val="434025293"/>
                  </p:ext>
                </p:extLst>
              </p:nvPr>
            </p:nvGraphicFramePr>
            <p:xfrm>
              <a:off x="4001717" y="2273427"/>
              <a:ext cx="586155" cy="329712"/>
            </p:xfrm>
            <a:graphic>
              <a:graphicData uri="http://schemas.microsoft.com/office/powerpoint/2016/slidezoom">
                <pslz:sldZm>
                  <pslz:sldZmObj sldId="495" cId="2938891505">
                    <pslz:zmPr id="{58EDE89F-DFE6-4AE0-9944-D6F0486D0C5C}" returnToParent="0" transitionDur="1000">
                      <p166:blipFill xmlns:p166="http://schemas.microsoft.com/office/powerpoint/2016/6/main">
                        <a:blip r:embed="rId3"/>
                        <a:stretch>
                          <a:fillRect/>
                        </a:stretch>
                      </p166:blipFill>
                      <p166:spPr xmlns:p166="http://schemas.microsoft.com/office/powerpoint/2016/6/main">
                        <a:xfrm>
                          <a:off x="0" y="0"/>
                          <a:ext cx="586155" cy="329712"/>
                        </a:xfrm>
                        <a:prstGeom prst="rect">
                          <a:avLst/>
                        </a:prstGeom>
                        <a:ln w="3175">
                          <a:solidFill>
                            <a:prstClr val="ltGray"/>
                          </a:solidFill>
                        </a:ln>
                      </p166:spPr>
                    </pslz:zmPr>
                  </pslz:sldZmObj>
                </pslz:sldZm>
              </a:graphicData>
            </a:graphic>
          </p:graphicFrame>
        </mc:Choice>
        <mc:Fallback xmlns="">
          <p:pic>
            <p:nvPicPr>
              <p:cNvPr id="11" name="Slide Zoom 10">
                <a:hlinkClick r:id="rId4" action="ppaction://hlinksldjump"/>
                <a:extLst>
                  <a:ext uri="{FF2B5EF4-FFF2-40B4-BE49-F238E27FC236}">
                    <a16:creationId xmlns:a16="http://schemas.microsoft.com/office/drawing/2014/main" id="{B67CFDC1-C907-E471-5A2B-4C22FA2A453F}"/>
                  </a:ext>
                </a:extLst>
              </p:cNvPr>
              <p:cNvPicPr>
                <a:picLocks noGrp="1" noRot="1" noChangeAspect="1" noMove="1" noResize="1" noEditPoints="1" noAdjustHandles="1" noChangeArrowheads="1" noChangeShapeType="1"/>
              </p:cNvPicPr>
              <p:nvPr/>
            </p:nvPicPr>
            <p:blipFill>
              <a:blip r:embed="rId5"/>
              <a:stretch>
                <a:fillRect/>
              </a:stretch>
            </p:blipFill>
            <p:spPr>
              <a:xfrm>
                <a:off x="4001717" y="2273427"/>
                <a:ext cx="586155" cy="329712"/>
              </a:xfrm>
              <a:prstGeom prst="rect">
                <a:avLst/>
              </a:prstGeom>
              <a:ln w="3175">
                <a:solidFill>
                  <a:prstClr val="ltGray"/>
                </a:solidFill>
              </a:ln>
            </p:spPr>
          </p:pic>
        </mc:Fallback>
      </mc:AlternateContent>
    </p:spTree>
    <p:extLst>
      <p:ext uri="{BB962C8B-B14F-4D97-AF65-F5344CB8AC3E}">
        <p14:creationId xmlns:p14="http://schemas.microsoft.com/office/powerpoint/2010/main" val="226885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B7E4B-1907-FC39-0822-A4FDD1DC33A0}"/>
              </a:ext>
            </a:extLst>
          </p:cNvPr>
          <p:cNvSpPr txBox="1"/>
          <p:nvPr/>
        </p:nvSpPr>
        <p:spPr>
          <a:xfrm>
            <a:off x="265471" y="147484"/>
            <a:ext cx="7366252" cy="6001643"/>
          </a:xfrm>
          <a:prstGeom prst="rect">
            <a:avLst/>
          </a:prstGeom>
          <a:noFill/>
        </p:spPr>
        <p:txBody>
          <a:bodyPr wrap="square" rtlCol="0">
            <a:spAutoFit/>
          </a:bodyPr>
          <a:lstStyle/>
          <a:p>
            <a:r>
              <a:rPr lang="en-US" sz="2400" dirty="0" err="1">
                <a:solidFill>
                  <a:schemeClr val="bg1"/>
                </a:solidFill>
              </a:rPr>
              <a:t>apiVersion</a:t>
            </a:r>
            <a:r>
              <a:rPr lang="en-US" sz="2400" dirty="0">
                <a:solidFill>
                  <a:schemeClr val="bg1"/>
                </a:solidFill>
              </a:rPr>
              <a:t>: apps/v1</a:t>
            </a:r>
          </a:p>
          <a:p>
            <a:r>
              <a:rPr lang="en-US" sz="2400" dirty="0">
                <a:solidFill>
                  <a:schemeClr val="bg1"/>
                </a:solidFill>
              </a:rPr>
              <a:t>kind: Deployment</a:t>
            </a:r>
          </a:p>
          <a:p>
            <a:r>
              <a:rPr lang="en-US" sz="2400" dirty="0">
                <a:solidFill>
                  <a:schemeClr val="bg1"/>
                </a:solidFill>
              </a:rPr>
              <a:t>metadata:</a:t>
            </a:r>
          </a:p>
          <a:p>
            <a:r>
              <a:rPr lang="en-US" sz="2400" dirty="0">
                <a:solidFill>
                  <a:schemeClr val="bg1"/>
                </a:solidFill>
              </a:rPr>
              <a:t>  name: env-deploy</a:t>
            </a:r>
          </a:p>
          <a:p>
            <a:r>
              <a:rPr lang="en-US" sz="2400" dirty="0">
                <a:solidFill>
                  <a:schemeClr val="bg1"/>
                </a:solidFill>
              </a:rPr>
              <a:t>spec:</a:t>
            </a:r>
          </a:p>
          <a:p>
            <a:r>
              <a:rPr lang="en-US" sz="2400" dirty="0">
                <a:solidFill>
                  <a:schemeClr val="bg1"/>
                </a:solidFill>
              </a:rPr>
              <a:t>selector:</a:t>
            </a:r>
          </a:p>
          <a:p>
            <a:r>
              <a:rPr lang="en-US" sz="2400" dirty="0">
                <a:solidFill>
                  <a:schemeClr val="bg1"/>
                </a:solidFill>
              </a:rPr>
              <a:t>    </a:t>
            </a:r>
            <a:r>
              <a:rPr lang="en-US" sz="2400" dirty="0" err="1">
                <a:solidFill>
                  <a:schemeClr val="bg1"/>
                </a:solidFill>
              </a:rPr>
              <a:t>matchLabels</a:t>
            </a:r>
            <a:r>
              <a:rPr lang="en-US" sz="2400" dirty="0">
                <a:solidFill>
                  <a:schemeClr val="bg1"/>
                </a:solidFill>
              </a:rPr>
              <a:t>:</a:t>
            </a:r>
          </a:p>
          <a:p>
            <a:r>
              <a:rPr lang="en-US" sz="2400" dirty="0">
                <a:solidFill>
                  <a:schemeClr val="bg1"/>
                </a:solidFill>
              </a:rPr>
              <a:t>      app: env-deploy</a:t>
            </a:r>
          </a:p>
          <a:p>
            <a:r>
              <a:rPr lang="en-US" sz="2400" dirty="0">
                <a:solidFill>
                  <a:schemeClr val="bg1"/>
                </a:solidFill>
              </a:rPr>
              <a:t>  template:</a:t>
            </a:r>
          </a:p>
          <a:p>
            <a:r>
              <a:rPr lang="en-US" sz="2400" dirty="0">
                <a:solidFill>
                  <a:schemeClr val="bg1"/>
                </a:solidFill>
              </a:rPr>
              <a:t>    metadata:</a:t>
            </a:r>
          </a:p>
          <a:p>
            <a:r>
              <a:rPr lang="en-US" sz="2400" dirty="0">
                <a:solidFill>
                  <a:schemeClr val="bg1"/>
                </a:solidFill>
              </a:rPr>
              <a:t>      labels:</a:t>
            </a:r>
          </a:p>
          <a:p>
            <a:r>
              <a:rPr lang="en-US" sz="2400" dirty="0">
                <a:solidFill>
                  <a:schemeClr val="bg1"/>
                </a:solidFill>
              </a:rPr>
              <a:t>        app: env-deploy</a:t>
            </a:r>
          </a:p>
          <a:p>
            <a:r>
              <a:rPr lang="en-US" sz="2400" dirty="0">
                <a:solidFill>
                  <a:schemeClr val="bg1"/>
                </a:solidFill>
              </a:rPr>
              <a:t>    spec:</a:t>
            </a:r>
          </a:p>
          <a:p>
            <a:r>
              <a:rPr lang="en-US" sz="2400" dirty="0">
                <a:solidFill>
                  <a:schemeClr val="bg1"/>
                </a:solidFill>
              </a:rPr>
              <a:t>      containers:</a:t>
            </a:r>
          </a:p>
          <a:p>
            <a:r>
              <a:rPr lang="en-US" sz="2400" dirty="0">
                <a:solidFill>
                  <a:schemeClr val="bg1"/>
                </a:solidFill>
              </a:rPr>
              <a:t>      - name: env-</a:t>
            </a:r>
            <a:r>
              <a:rPr lang="en-US" sz="2400" dirty="0" err="1">
                <a:solidFill>
                  <a:schemeClr val="bg1"/>
                </a:solidFill>
              </a:rPr>
              <a:t>cont</a:t>
            </a:r>
            <a:endParaRPr lang="en-US" sz="2400" dirty="0">
              <a:solidFill>
                <a:schemeClr val="bg1"/>
              </a:solidFill>
            </a:endParaRPr>
          </a:p>
          <a:p>
            <a:r>
              <a:rPr lang="en-US" sz="2400" dirty="0">
                <a:solidFill>
                  <a:schemeClr val="bg1"/>
                </a:solidFill>
              </a:rPr>
              <a:t>        image: nginx</a:t>
            </a:r>
          </a:p>
        </p:txBody>
      </p:sp>
      <p:sp>
        <p:nvSpPr>
          <p:cNvPr id="4" name="Rectangle 3">
            <a:extLst>
              <a:ext uri="{FF2B5EF4-FFF2-40B4-BE49-F238E27FC236}">
                <a16:creationId xmlns:a16="http://schemas.microsoft.com/office/drawing/2014/main" id="{D7DA269F-6261-BC8C-8A78-012CE9A3E9A6}"/>
              </a:ext>
            </a:extLst>
          </p:cNvPr>
          <p:cNvSpPr/>
          <p:nvPr/>
        </p:nvSpPr>
        <p:spPr>
          <a:xfrm>
            <a:off x="560244" y="4592693"/>
            <a:ext cx="2769110" cy="1556433"/>
          </a:xfrm>
          <a:custGeom>
            <a:avLst/>
            <a:gdLst>
              <a:gd name="connsiteX0" fmla="*/ 0 w 2769110"/>
              <a:gd name="connsiteY0" fmla="*/ 0 h 1556433"/>
              <a:gd name="connsiteX1" fmla="*/ 609204 w 2769110"/>
              <a:gd name="connsiteY1" fmla="*/ 0 h 1556433"/>
              <a:gd name="connsiteX2" fmla="*/ 1190717 w 2769110"/>
              <a:gd name="connsiteY2" fmla="*/ 0 h 1556433"/>
              <a:gd name="connsiteX3" fmla="*/ 1772230 w 2769110"/>
              <a:gd name="connsiteY3" fmla="*/ 0 h 1556433"/>
              <a:gd name="connsiteX4" fmla="*/ 2270670 w 2769110"/>
              <a:gd name="connsiteY4" fmla="*/ 0 h 1556433"/>
              <a:gd name="connsiteX5" fmla="*/ 2769110 w 2769110"/>
              <a:gd name="connsiteY5" fmla="*/ 0 h 1556433"/>
              <a:gd name="connsiteX6" fmla="*/ 2769110 w 2769110"/>
              <a:gd name="connsiteY6" fmla="*/ 549940 h 1556433"/>
              <a:gd name="connsiteX7" fmla="*/ 2769110 w 2769110"/>
              <a:gd name="connsiteY7" fmla="*/ 1053186 h 1556433"/>
              <a:gd name="connsiteX8" fmla="*/ 2769110 w 2769110"/>
              <a:gd name="connsiteY8" fmla="*/ 1556433 h 1556433"/>
              <a:gd name="connsiteX9" fmla="*/ 2215288 w 2769110"/>
              <a:gd name="connsiteY9" fmla="*/ 1556433 h 1556433"/>
              <a:gd name="connsiteX10" fmla="*/ 1633775 w 2769110"/>
              <a:gd name="connsiteY10" fmla="*/ 1556433 h 1556433"/>
              <a:gd name="connsiteX11" fmla="*/ 1107644 w 2769110"/>
              <a:gd name="connsiteY11" fmla="*/ 1556433 h 1556433"/>
              <a:gd name="connsiteX12" fmla="*/ 498440 w 2769110"/>
              <a:gd name="connsiteY12" fmla="*/ 1556433 h 1556433"/>
              <a:gd name="connsiteX13" fmla="*/ 0 w 2769110"/>
              <a:gd name="connsiteY13" fmla="*/ 1556433 h 1556433"/>
              <a:gd name="connsiteX14" fmla="*/ 0 w 2769110"/>
              <a:gd name="connsiteY14" fmla="*/ 1006493 h 1556433"/>
              <a:gd name="connsiteX15" fmla="*/ 0 w 2769110"/>
              <a:gd name="connsiteY15" fmla="*/ 518811 h 1556433"/>
              <a:gd name="connsiteX16" fmla="*/ 0 w 2769110"/>
              <a:gd name="connsiteY16" fmla="*/ 0 h 155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69110" h="1556433" extrusionOk="0">
                <a:moveTo>
                  <a:pt x="0" y="0"/>
                </a:moveTo>
                <a:cubicBezTo>
                  <a:pt x="248489" y="-45024"/>
                  <a:pt x="397066" y="4303"/>
                  <a:pt x="609204" y="0"/>
                </a:cubicBezTo>
                <a:cubicBezTo>
                  <a:pt x="821342" y="-4303"/>
                  <a:pt x="1041899" y="28541"/>
                  <a:pt x="1190717" y="0"/>
                </a:cubicBezTo>
                <a:cubicBezTo>
                  <a:pt x="1339535" y="-28541"/>
                  <a:pt x="1637428" y="9144"/>
                  <a:pt x="1772230" y="0"/>
                </a:cubicBezTo>
                <a:cubicBezTo>
                  <a:pt x="1907032" y="-9144"/>
                  <a:pt x="2121857" y="35172"/>
                  <a:pt x="2270670" y="0"/>
                </a:cubicBezTo>
                <a:cubicBezTo>
                  <a:pt x="2419483" y="-35172"/>
                  <a:pt x="2630075" y="3714"/>
                  <a:pt x="2769110" y="0"/>
                </a:cubicBezTo>
                <a:cubicBezTo>
                  <a:pt x="2792001" y="212947"/>
                  <a:pt x="2767256" y="302336"/>
                  <a:pt x="2769110" y="549940"/>
                </a:cubicBezTo>
                <a:cubicBezTo>
                  <a:pt x="2770964" y="797544"/>
                  <a:pt x="2730579" y="902190"/>
                  <a:pt x="2769110" y="1053186"/>
                </a:cubicBezTo>
                <a:cubicBezTo>
                  <a:pt x="2807641" y="1204182"/>
                  <a:pt x="2740730" y="1436336"/>
                  <a:pt x="2769110" y="1556433"/>
                </a:cubicBezTo>
                <a:cubicBezTo>
                  <a:pt x="2515327" y="1611552"/>
                  <a:pt x="2474132" y="1538901"/>
                  <a:pt x="2215288" y="1556433"/>
                </a:cubicBezTo>
                <a:cubicBezTo>
                  <a:pt x="1956444" y="1573965"/>
                  <a:pt x="1889679" y="1490501"/>
                  <a:pt x="1633775" y="1556433"/>
                </a:cubicBezTo>
                <a:cubicBezTo>
                  <a:pt x="1377871" y="1622365"/>
                  <a:pt x="1250427" y="1511307"/>
                  <a:pt x="1107644" y="1556433"/>
                </a:cubicBezTo>
                <a:cubicBezTo>
                  <a:pt x="964861" y="1601559"/>
                  <a:pt x="676069" y="1504175"/>
                  <a:pt x="498440" y="1556433"/>
                </a:cubicBezTo>
                <a:cubicBezTo>
                  <a:pt x="320811" y="1608691"/>
                  <a:pt x="148343" y="1530177"/>
                  <a:pt x="0" y="1556433"/>
                </a:cubicBezTo>
                <a:cubicBezTo>
                  <a:pt x="-28055" y="1354141"/>
                  <a:pt x="55238" y="1235202"/>
                  <a:pt x="0" y="1006493"/>
                </a:cubicBezTo>
                <a:cubicBezTo>
                  <a:pt x="-55238" y="777784"/>
                  <a:pt x="386" y="696694"/>
                  <a:pt x="0" y="518811"/>
                </a:cubicBezTo>
                <a:cubicBezTo>
                  <a:pt x="-386" y="340928"/>
                  <a:pt x="9861" y="162181"/>
                  <a:pt x="0" y="0"/>
                </a:cubicBezTo>
                <a:close/>
              </a:path>
            </a:pathLst>
          </a:custGeom>
          <a:noFill/>
          <a:ln w="38100">
            <a:solidFill>
              <a:schemeClr val="accent1"/>
            </a:solidFill>
            <a:extLst>
              <a:ext uri="{C807C97D-BFC1-408E-A445-0C87EB9F89A2}">
                <ask:lineSketchStyleProps xmlns:ask="http://schemas.microsoft.com/office/drawing/2018/sketchyshapes" sd="230092338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180B370-12AC-5A53-55DD-EBC613A35745}"/>
              </a:ext>
            </a:extLst>
          </p:cNvPr>
          <p:cNvSpPr txBox="1"/>
          <p:nvPr/>
        </p:nvSpPr>
        <p:spPr>
          <a:xfrm>
            <a:off x="6389078" y="147484"/>
            <a:ext cx="4958862" cy="646331"/>
          </a:xfrm>
          <a:prstGeom prst="rect">
            <a:avLst/>
          </a:prstGeom>
          <a:solidFill>
            <a:schemeClr val="accent4"/>
          </a:solidFill>
        </p:spPr>
        <p:txBody>
          <a:bodyPr wrap="square" rtlCol="0">
            <a:spAutoFit/>
          </a:bodyPr>
          <a:lstStyle/>
          <a:p>
            <a:r>
              <a:rPr lang="en-US" sz="3600" dirty="0"/>
              <a:t>From yaml file with </a:t>
            </a:r>
            <a:r>
              <a:rPr lang="en-US" sz="3600" b="1" dirty="0"/>
              <a:t>env </a:t>
            </a:r>
          </a:p>
        </p:txBody>
      </p:sp>
      <p:sp>
        <p:nvSpPr>
          <p:cNvPr id="5" name="Rectangle 4">
            <a:extLst>
              <a:ext uri="{FF2B5EF4-FFF2-40B4-BE49-F238E27FC236}">
                <a16:creationId xmlns:a16="http://schemas.microsoft.com/office/drawing/2014/main" id="{64913F7C-8CAD-715F-D002-9454BD2BCE93}"/>
              </a:ext>
            </a:extLst>
          </p:cNvPr>
          <p:cNvSpPr/>
          <p:nvPr/>
        </p:nvSpPr>
        <p:spPr>
          <a:xfrm>
            <a:off x="265471" y="570434"/>
            <a:ext cx="2407390" cy="367412"/>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891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B7E4B-1907-FC39-0822-A4FDD1DC33A0}"/>
              </a:ext>
            </a:extLst>
          </p:cNvPr>
          <p:cNvSpPr txBox="1"/>
          <p:nvPr/>
        </p:nvSpPr>
        <p:spPr>
          <a:xfrm>
            <a:off x="265471" y="147484"/>
            <a:ext cx="7403690" cy="6771084"/>
          </a:xfrm>
          <a:prstGeom prst="rect">
            <a:avLst/>
          </a:prstGeom>
          <a:noFill/>
        </p:spPr>
        <p:txBody>
          <a:bodyPr wrap="square" rtlCol="0">
            <a:spAutoFit/>
          </a:bodyPr>
          <a:lstStyle/>
          <a:p>
            <a:r>
              <a:rPr lang="en-US" sz="1600" dirty="0" err="1">
                <a:solidFill>
                  <a:schemeClr val="bg1"/>
                </a:solidFill>
              </a:rPr>
              <a:t>apiVersion</a:t>
            </a:r>
            <a:r>
              <a:rPr lang="en-US" sz="1600" dirty="0">
                <a:solidFill>
                  <a:schemeClr val="bg1"/>
                </a:solidFill>
              </a:rPr>
              <a:t>: apps/v1</a:t>
            </a:r>
          </a:p>
          <a:p>
            <a:r>
              <a:rPr lang="en-US" sz="1600" dirty="0">
                <a:solidFill>
                  <a:schemeClr val="bg1"/>
                </a:solidFill>
              </a:rPr>
              <a:t>kind: Deployment</a:t>
            </a:r>
          </a:p>
          <a:p>
            <a:r>
              <a:rPr lang="en-US" sz="1600" dirty="0">
                <a:solidFill>
                  <a:schemeClr val="bg1"/>
                </a:solidFill>
              </a:rPr>
              <a:t>metadata:</a:t>
            </a:r>
          </a:p>
          <a:p>
            <a:r>
              <a:rPr lang="en-US" sz="1600" dirty="0">
                <a:solidFill>
                  <a:schemeClr val="bg1"/>
                </a:solidFill>
              </a:rPr>
              <a:t>  name: env-deploy</a:t>
            </a:r>
          </a:p>
          <a:p>
            <a:r>
              <a:rPr lang="en-US" sz="1600" dirty="0">
                <a:solidFill>
                  <a:schemeClr val="bg1"/>
                </a:solidFill>
              </a:rPr>
              <a:t>spec:</a:t>
            </a:r>
          </a:p>
          <a:p>
            <a:r>
              <a:rPr lang="en-US" sz="1400" dirty="0">
                <a:solidFill>
                  <a:schemeClr val="bg1"/>
                </a:solidFill>
              </a:rPr>
              <a:t>selector:</a:t>
            </a:r>
          </a:p>
          <a:p>
            <a:r>
              <a:rPr lang="en-US" sz="1400" dirty="0">
                <a:solidFill>
                  <a:schemeClr val="bg1"/>
                </a:solidFill>
              </a:rPr>
              <a:t>    </a:t>
            </a:r>
            <a:r>
              <a:rPr lang="en-US" sz="1400" dirty="0" err="1">
                <a:solidFill>
                  <a:schemeClr val="bg1"/>
                </a:solidFill>
              </a:rPr>
              <a:t>matchLabels</a:t>
            </a:r>
            <a:r>
              <a:rPr lang="en-US" sz="1400" dirty="0">
                <a:solidFill>
                  <a:schemeClr val="bg1"/>
                </a:solidFill>
              </a:rPr>
              <a:t>:</a:t>
            </a:r>
          </a:p>
          <a:p>
            <a:r>
              <a:rPr lang="en-US" sz="1400" dirty="0">
                <a:solidFill>
                  <a:schemeClr val="bg1"/>
                </a:solidFill>
              </a:rPr>
              <a:t>      app: env-deploy</a:t>
            </a:r>
          </a:p>
          <a:p>
            <a:r>
              <a:rPr lang="en-US" sz="1400" dirty="0">
                <a:solidFill>
                  <a:schemeClr val="bg1"/>
                </a:solidFill>
              </a:rPr>
              <a:t>  template:</a:t>
            </a:r>
          </a:p>
          <a:p>
            <a:r>
              <a:rPr lang="en-US" sz="1400" dirty="0">
                <a:solidFill>
                  <a:schemeClr val="bg1"/>
                </a:solidFill>
              </a:rPr>
              <a:t>    metadata:</a:t>
            </a:r>
          </a:p>
          <a:p>
            <a:r>
              <a:rPr lang="en-US" sz="1400" dirty="0">
                <a:solidFill>
                  <a:schemeClr val="bg1"/>
                </a:solidFill>
              </a:rPr>
              <a:t>      labels:</a:t>
            </a:r>
          </a:p>
          <a:p>
            <a:r>
              <a:rPr lang="en-US" sz="1400" dirty="0">
                <a:solidFill>
                  <a:schemeClr val="bg1"/>
                </a:solidFill>
              </a:rPr>
              <a:t>        app: env-deploy</a:t>
            </a:r>
          </a:p>
          <a:p>
            <a:r>
              <a:rPr lang="en-US" sz="1600" dirty="0">
                <a:solidFill>
                  <a:schemeClr val="bg1"/>
                </a:solidFill>
              </a:rPr>
              <a:t>    spec:</a:t>
            </a:r>
          </a:p>
          <a:p>
            <a:r>
              <a:rPr lang="en-US" sz="1600" dirty="0">
                <a:solidFill>
                  <a:schemeClr val="bg1"/>
                </a:solidFill>
              </a:rPr>
              <a:t>      containers:</a:t>
            </a:r>
          </a:p>
          <a:p>
            <a:r>
              <a:rPr lang="en-US" sz="1600" dirty="0">
                <a:solidFill>
                  <a:schemeClr val="bg1"/>
                </a:solidFill>
              </a:rPr>
              <a:t>      - name: env-</a:t>
            </a:r>
            <a:r>
              <a:rPr lang="en-US" sz="1600" dirty="0" err="1">
                <a:solidFill>
                  <a:schemeClr val="bg1"/>
                </a:solidFill>
              </a:rPr>
              <a:t>cont</a:t>
            </a:r>
            <a:endParaRPr lang="en-US" sz="1600" dirty="0">
              <a:solidFill>
                <a:schemeClr val="bg1"/>
              </a:solidFill>
            </a:endParaRPr>
          </a:p>
          <a:p>
            <a:r>
              <a:rPr lang="en-US" sz="1600" dirty="0">
                <a:solidFill>
                  <a:schemeClr val="bg1"/>
                </a:solidFill>
              </a:rPr>
              <a:t>        image: nginx</a:t>
            </a:r>
          </a:p>
          <a:p>
            <a:r>
              <a:rPr lang="en-US" sz="1600" dirty="0">
                <a:solidFill>
                  <a:schemeClr val="bg1"/>
                </a:solidFill>
              </a:rPr>
              <a:t>        env:</a:t>
            </a:r>
          </a:p>
          <a:p>
            <a:r>
              <a:rPr lang="en-US" sz="1600" dirty="0">
                <a:solidFill>
                  <a:schemeClr val="bg1"/>
                </a:solidFill>
              </a:rPr>
              <a:t>        - name: NGINX-PORT</a:t>
            </a:r>
          </a:p>
          <a:p>
            <a:r>
              <a:rPr lang="en-US" sz="1600" dirty="0">
                <a:solidFill>
                  <a:schemeClr val="bg1"/>
                </a:solidFill>
              </a:rPr>
              <a:t>          </a:t>
            </a:r>
            <a:r>
              <a:rPr lang="en-US" sz="1600" dirty="0" err="1">
                <a:solidFill>
                  <a:schemeClr val="bg1"/>
                </a:solidFill>
              </a:rPr>
              <a:t>valueFrom</a:t>
            </a:r>
            <a:r>
              <a:rPr lang="en-US" sz="1600" dirty="0">
                <a:solidFill>
                  <a:schemeClr val="bg1"/>
                </a:solidFill>
              </a:rPr>
              <a:t>:</a:t>
            </a:r>
          </a:p>
          <a:p>
            <a:r>
              <a:rPr lang="en-US" sz="1600" dirty="0">
                <a:solidFill>
                  <a:schemeClr val="bg1"/>
                </a:solidFill>
              </a:rPr>
              <a:t>            </a:t>
            </a:r>
            <a:r>
              <a:rPr lang="en-US" sz="1600" dirty="0" err="1">
                <a:solidFill>
                  <a:schemeClr val="bg1"/>
                </a:solidFill>
              </a:rPr>
              <a:t>configMapKeyRef</a:t>
            </a:r>
            <a:r>
              <a:rPr lang="en-US" sz="1600" dirty="0">
                <a:solidFill>
                  <a:schemeClr val="bg1"/>
                </a:solidFill>
              </a:rPr>
              <a:t>:</a:t>
            </a:r>
          </a:p>
          <a:p>
            <a:r>
              <a:rPr lang="en-US" sz="1600" dirty="0">
                <a:solidFill>
                  <a:schemeClr val="bg1"/>
                </a:solidFill>
              </a:rPr>
              <a:t>              name: </a:t>
            </a:r>
            <a:r>
              <a:rPr lang="en-US" sz="1600" dirty="0">
                <a:solidFill>
                  <a:srgbClr val="E5E5E5"/>
                </a:solidFill>
                <a:latin typeface="D"/>
              </a:rPr>
              <a:t>example-</a:t>
            </a:r>
            <a:r>
              <a:rPr lang="en-US" sz="1600" dirty="0" err="1">
                <a:solidFill>
                  <a:srgbClr val="E5E5E5"/>
                </a:solidFill>
                <a:latin typeface="D"/>
              </a:rPr>
              <a:t>configmap</a:t>
            </a:r>
            <a:endParaRPr lang="en-US" sz="1600" dirty="0">
              <a:solidFill>
                <a:schemeClr val="bg1"/>
              </a:solidFill>
            </a:endParaRPr>
          </a:p>
          <a:p>
            <a:r>
              <a:rPr lang="en-US" sz="1600" dirty="0">
                <a:solidFill>
                  <a:schemeClr val="bg1"/>
                </a:solidFill>
              </a:rPr>
              <a:t>              key: NGINX_PORT</a:t>
            </a:r>
          </a:p>
          <a:p>
            <a:r>
              <a:rPr lang="en-US" sz="1600" dirty="0">
                <a:solidFill>
                  <a:schemeClr val="bg1"/>
                </a:solidFill>
              </a:rPr>
              <a:t>        - name: WEB-APP-LANG</a:t>
            </a:r>
          </a:p>
          <a:p>
            <a:r>
              <a:rPr lang="en-US" sz="1600" dirty="0">
                <a:solidFill>
                  <a:schemeClr val="bg1"/>
                </a:solidFill>
              </a:rPr>
              <a:t>          </a:t>
            </a:r>
            <a:r>
              <a:rPr lang="en-US" sz="1600" dirty="0" err="1">
                <a:solidFill>
                  <a:schemeClr val="bg1"/>
                </a:solidFill>
              </a:rPr>
              <a:t>valueFrom</a:t>
            </a:r>
            <a:r>
              <a:rPr lang="en-US" sz="1600" dirty="0">
                <a:solidFill>
                  <a:schemeClr val="bg1"/>
                </a:solidFill>
              </a:rPr>
              <a:t>:</a:t>
            </a:r>
          </a:p>
          <a:p>
            <a:r>
              <a:rPr lang="en-US" sz="1600" dirty="0">
                <a:solidFill>
                  <a:schemeClr val="bg1"/>
                </a:solidFill>
              </a:rPr>
              <a:t>            </a:t>
            </a:r>
            <a:r>
              <a:rPr lang="en-US" sz="1600" dirty="0" err="1">
                <a:solidFill>
                  <a:schemeClr val="bg1"/>
                </a:solidFill>
              </a:rPr>
              <a:t>configMapKeyRef</a:t>
            </a:r>
            <a:r>
              <a:rPr lang="en-US" sz="1600" dirty="0">
                <a:solidFill>
                  <a:schemeClr val="bg1"/>
                </a:solidFill>
              </a:rPr>
              <a:t>:</a:t>
            </a:r>
          </a:p>
          <a:p>
            <a:r>
              <a:rPr lang="en-US" sz="1600" dirty="0">
                <a:solidFill>
                  <a:schemeClr val="bg1"/>
                </a:solidFill>
              </a:rPr>
              <a:t>              name: </a:t>
            </a:r>
            <a:r>
              <a:rPr lang="en-US" sz="1600" dirty="0">
                <a:solidFill>
                  <a:srgbClr val="E5E5E5"/>
                </a:solidFill>
                <a:latin typeface="D"/>
              </a:rPr>
              <a:t>example-</a:t>
            </a:r>
            <a:r>
              <a:rPr lang="en-US" sz="1600" dirty="0" err="1">
                <a:solidFill>
                  <a:srgbClr val="E5E5E5"/>
                </a:solidFill>
                <a:latin typeface="D"/>
              </a:rPr>
              <a:t>configmap</a:t>
            </a:r>
            <a:endParaRPr lang="en-US" sz="1600" dirty="0">
              <a:solidFill>
                <a:schemeClr val="bg1"/>
              </a:solidFill>
            </a:endParaRPr>
          </a:p>
          <a:p>
            <a:r>
              <a:rPr lang="en-US" sz="1600" dirty="0">
                <a:solidFill>
                  <a:schemeClr val="bg1"/>
                </a:solidFill>
              </a:rPr>
              <a:t>              key: language</a:t>
            </a:r>
          </a:p>
        </p:txBody>
      </p:sp>
      <p:sp>
        <p:nvSpPr>
          <p:cNvPr id="2" name="Rectangle 1">
            <a:extLst>
              <a:ext uri="{FF2B5EF4-FFF2-40B4-BE49-F238E27FC236}">
                <a16:creationId xmlns:a16="http://schemas.microsoft.com/office/drawing/2014/main" id="{2F5DF068-8EE6-68AF-DD61-026F2AD73843}"/>
              </a:ext>
            </a:extLst>
          </p:cNvPr>
          <p:cNvSpPr/>
          <p:nvPr/>
        </p:nvSpPr>
        <p:spPr>
          <a:xfrm>
            <a:off x="265471" y="2953265"/>
            <a:ext cx="6728453" cy="3904735"/>
          </a:xfrm>
          <a:custGeom>
            <a:avLst/>
            <a:gdLst>
              <a:gd name="connsiteX0" fmla="*/ 0 w 6728453"/>
              <a:gd name="connsiteY0" fmla="*/ 0 h 3904735"/>
              <a:gd name="connsiteX1" fmla="*/ 695273 w 6728453"/>
              <a:gd name="connsiteY1" fmla="*/ 0 h 3904735"/>
              <a:gd name="connsiteX2" fmla="*/ 1323262 w 6728453"/>
              <a:gd name="connsiteY2" fmla="*/ 0 h 3904735"/>
              <a:gd name="connsiteX3" fmla="*/ 1951251 w 6728453"/>
              <a:gd name="connsiteY3" fmla="*/ 0 h 3904735"/>
              <a:gd name="connsiteX4" fmla="*/ 2377387 w 6728453"/>
              <a:gd name="connsiteY4" fmla="*/ 0 h 3904735"/>
              <a:gd name="connsiteX5" fmla="*/ 2870807 w 6728453"/>
              <a:gd name="connsiteY5" fmla="*/ 0 h 3904735"/>
              <a:gd name="connsiteX6" fmla="*/ 3566080 w 6728453"/>
              <a:gd name="connsiteY6" fmla="*/ 0 h 3904735"/>
              <a:gd name="connsiteX7" fmla="*/ 4194069 w 6728453"/>
              <a:gd name="connsiteY7" fmla="*/ 0 h 3904735"/>
              <a:gd name="connsiteX8" fmla="*/ 4889343 w 6728453"/>
              <a:gd name="connsiteY8" fmla="*/ 0 h 3904735"/>
              <a:gd name="connsiteX9" fmla="*/ 5450047 w 6728453"/>
              <a:gd name="connsiteY9" fmla="*/ 0 h 3904735"/>
              <a:gd name="connsiteX10" fmla="*/ 5943467 w 6728453"/>
              <a:gd name="connsiteY10" fmla="*/ 0 h 3904735"/>
              <a:gd name="connsiteX11" fmla="*/ 6728453 w 6728453"/>
              <a:gd name="connsiteY11" fmla="*/ 0 h 3904735"/>
              <a:gd name="connsiteX12" fmla="*/ 6728453 w 6728453"/>
              <a:gd name="connsiteY12" fmla="*/ 557819 h 3904735"/>
              <a:gd name="connsiteX13" fmla="*/ 6728453 w 6728453"/>
              <a:gd name="connsiteY13" fmla="*/ 1154686 h 3904735"/>
              <a:gd name="connsiteX14" fmla="*/ 6728453 w 6728453"/>
              <a:gd name="connsiteY14" fmla="*/ 1712505 h 3904735"/>
              <a:gd name="connsiteX15" fmla="*/ 6728453 w 6728453"/>
              <a:gd name="connsiteY15" fmla="*/ 2309372 h 3904735"/>
              <a:gd name="connsiteX16" fmla="*/ 6728453 w 6728453"/>
              <a:gd name="connsiteY16" fmla="*/ 2828144 h 3904735"/>
              <a:gd name="connsiteX17" fmla="*/ 6728453 w 6728453"/>
              <a:gd name="connsiteY17" fmla="*/ 3346916 h 3904735"/>
              <a:gd name="connsiteX18" fmla="*/ 6728453 w 6728453"/>
              <a:gd name="connsiteY18" fmla="*/ 3904735 h 3904735"/>
              <a:gd name="connsiteX19" fmla="*/ 6100464 w 6728453"/>
              <a:gd name="connsiteY19" fmla="*/ 3904735 h 3904735"/>
              <a:gd name="connsiteX20" fmla="*/ 5607044 w 6728453"/>
              <a:gd name="connsiteY20" fmla="*/ 3904735 h 3904735"/>
              <a:gd name="connsiteX21" fmla="*/ 4911771 w 6728453"/>
              <a:gd name="connsiteY21" fmla="*/ 3904735 h 3904735"/>
              <a:gd name="connsiteX22" fmla="*/ 4552920 w 6728453"/>
              <a:gd name="connsiteY22" fmla="*/ 3904735 h 3904735"/>
              <a:gd name="connsiteX23" fmla="*/ 4194069 w 6728453"/>
              <a:gd name="connsiteY23" fmla="*/ 3904735 h 3904735"/>
              <a:gd name="connsiteX24" fmla="*/ 3566080 w 6728453"/>
              <a:gd name="connsiteY24" fmla="*/ 3904735 h 3904735"/>
              <a:gd name="connsiteX25" fmla="*/ 3207229 w 6728453"/>
              <a:gd name="connsiteY25" fmla="*/ 3904735 h 3904735"/>
              <a:gd name="connsiteX26" fmla="*/ 2848378 w 6728453"/>
              <a:gd name="connsiteY26" fmla="*/ 3904735 h 3904735"/>
              <a:gd name="connsiteX27" fmla="*/ 2153105 w 6728453"/>
              <a:gd name="connsiteY27" fmla="*/ 3904735 h 3904735"/>
              <a:gd name="connsiteX28" fmla="*/ 1525116 w 6728453"/>
              <a:gd name="connsiteY28" fmla="*/ 3904735 h 3904735"/>
              <a:gd name="connsiteX29" fmla="*/ 897127 w 6728453"/>
              <a:gd name="connsiteY29" fmla="*/ 3904735 h 3904735"/>
              <a:gd name="connsiteX30" fmla="*/ 0 w 6728453"/>
              <a:gd name="connsiteY30" fmla="*/ 3904735 h 3904735"/>
              <a:gd name="connsiteX31" fmla="*/ 0 w 6728453"/>
              <a:gd name="connsiteY31" fmla="*/ 3268821 h 3904735"/>
              <a:gd name="connsiteX32" fmla="*/ 0 w 6728453"/>
              <a:gd name="connsiteY32" fmla="*/ 2671954 h 3904735"/>
              <a:gd name="connsiteX33" fmla="*/ 0 w 6728453"/>
              <a:gd name="connsiteY33" fmla="*/ 2192230 h 3904735"/>
              <a:gd name="connsiteX34" fmla="*/ 0 w 6728453"/>
              <a:gd name="connsiteY34" fmla="*/ 1673458 h 3904735"/>
              <a:gd name="connsiteX35" fmla="*/ 0 w 6728453"/>
              <a:gd name="connsiteY35" fmla="*/ 1115639 h 3904735"/>
              <a:gd name="connsiteX36" fmla="*/ 0 w 6728453"/>
              <a:gd name="connsiteY36" fmla="*/ 635914 h 3904735"/>
              <a:gd name="connsiteX37" fmla="*/ 0 w 6728453"/>
              <a:gd name="connsiteY37" fmla="*/ 0 h 390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728453" h="3904735" extrusionOk="0">
                <a:moveTo>
                  <a:pt x="0" y="0"/>
                </a:moveTo>
                <a:cubicBezTo>
                  <a:pt x="346954" y="-61653"/>
                  <a:pt x="529358" y="47057"/>
                  <a:pt x="695273" y="0"/>
                </a:cubicBezTo>
                <a:cubicBezTo>
                  <a:pt x="861188" y="-47057"/>
                  <a:pt x="1133761" y="54286"/>
                  <a:pt x="1323262" y="0"/>
                </a:cubicBezTo>
                <a:cubicBezTo>
                  <a:pt x="1512763" y="-54286"/>
                  <a:pt x="1641988" y="30642"/>
                  <a:pt x="1951251" y="0"/>
                </a:cubicBezTo>
                <a:cubicBezTo>
                  <a:pt x="2260514" y="-30642"/>
                  <a:pt x="2251474" y="22967"/>
                  <a:pt x="2377387" y="0"/>
                </a:cubicBezTo>
                <a:cubicBezTo>
                  <a:pt x="2503300" y="-22967"/>
                  <a:pt x="2716667" y="11929"/>
                  <a:pt x="2870807" y="0"/>
                </a:cubicBezTo>
                <a:cubicBezTo>
                  <a:pt x="3024947" y="-11929"/>
                  <a:pt x="3388207" y="43769"/>
                  <a:pt x="3566080" y="0"/>
                </a:cubicBezTo>
                <a:cubicBezTo>
                  <a:pt x="3743953" y="-43769"/>
                  <a:pt x="4060879" y="17436"/>
                  <a:pt x="4194069" y="0"/>
                </a:cubicBezTo>
                <a:cubicBezTo>
                  <a:pt x="4327259" y="-17436"/>
                  <a:pt x="4656977" y="6757"/>
                  <a:pt x="4889343" y="0"/>
                </a:cubicBezTo>
                <a:cubicBezTo>
                  <a:pt x="5121709" y="-6757"/>
                  <a:pt x="5174362" y="16173"/>
                  <a:pt x="5450047" y="0"/>
                </a:cubicBezTo>
                <a:cubicBezTo>
                  <a:pt x="5725732" y="-16173"/>
                  <a:pt x="5730193" y="51492"/>
                  <a:pt x="5943467" y="0"/>
                </a:cubicBezTo>
                <a:cubicBezTo>
                  <a:pt x="6156741" y="-51492"/>
                  <a:pt x="6472643" y="4960"/>
                  <a:pt x="6728453" y="0"/>
                </a:cubicBezTo>
                <a:cubicBezTo>
                  <a:pt x="6744493" y="267109"/>
                  <a:pt x="6681026" y="381820"/>
                  <a:pt x="6728453" y="557819"/>
                </a:cubicBezTo>
                <a:cubicBezTo>
                  <a:pt x="6775880" y="733818"/>
                  <a:pt x="6726849" y="1011506"/>
                  <a:pt x="6728453" y="1154686"/>
                </a:cubicBezTo>
                <a:cubicBezTo>
                  <a:pt x="6730057" y="1297866"/>
                  <a:pt x="6670763" y="1547087"/>
                  <a:pt x="6728453" y="1712505"/>
                </a:cubicBezTo>
                <a:cubicBezTo>
                  <a:pt x="6786143" y="1877923"/>
                  <a:pt x="6721442" y="2025982"/>
                  <a:pt x="6728453" y="2309372"/>
                </a:cubicBezTo>
                <a:cubicBezTo>
                  <a:pt x="6735464" y="2592762"/>
                  <a:pt x="6720815" y="2646767"/>
                  <a:pt x="6728453" y="2828144"/>
                </a:cubicBezTo>
                <a:cubicBezTo>
                  <a:pt x="6736091" y="3009521"/>
                  <a:pt x="6719023" y="3105748"/>
                  <a:pt x="6728453" y="3346916"/>
                </a:cubicBezTo>
                <a:cubicBezTo>
                  <a:pt x="6737883" y="3588084"/>
                  <a:pt x="6662565" y="3693652"/>
                  <a:pt x="6728453" y="3904735"/>
                </a:cubicBezTo>
                <a:cubicBezTo>
                  <a:pt x="6487534" y="3954909"/>
                  <a:pt x="6291712" y="3862844"/>
                  <a:pt x="6100464" y="3904735"/>
                </a:cubicBezTo>
                <a:cubicBezTo>
                  <a:pt x="5909216" y="3946626"/>
                  <a:pt x="5812203" y="3891577"/>
                  <a:pt x="5607044" y="3904735"/>
                </a:cubicBezTo>
                <a:cubicBezTo>
                  <a:pt x="5401885" y="3917893"/>
                  <a:pt x="5101345" y="3868661"/>
                  <a:pt x="4911771" y="3904735"/>
                </a:cubicBezTo>
                <a:cubicBezTo>
                  <a:pt x="4722197" y="3940809"/>
                  <a:pt x="4669018" y="3887939"/>
                  <a:pt x="4552920" y="3904735"/>
                </a:cubicBezTo>
                <a:cubicBezTo>
                  <a:pt x="4436822" y="3921531"/>
                  <a:pt x="4357502" y="3894979"/>
                  <a:pt x="4194069" y="3904735"/>
                </a:cubicBezTo>
                <a:cubicBezTo>
                  <a:pt x="4030636" y="3914491"/>
                  <a:pt x="3748370" y="3895697"/>
                  <a:pt x="3566080" y="3904735"/>
                </a:cubicBezTo>
                <a:cubicBezTo>
                  <a:pt x="3383790" y="3913773"/>
                  <a:pt x="3371454" y="3866363"/>
                  <a:pt x="3207229" y="3904735"/>
                </a:cubicBezTo>
                <a:cubicBezTo>
                  <a:pt x="3043004" y="3943107"/>
                  <a:pt x="2936705" y="3884028"/>
                  <a:pt x="2848378" y="3904735"/>
                </a:cubicBezTo>
                <a:cubicBezTo>
                  <a:pt x="2760051" y="3925442"/>
                  <a:pt x="2365866" y="3897067"/>
                  <a:pt x="2153105" y="3904735"/>
                </a:cubicBezTo>
                <a:cubicBezTo>
                  <a:pt x="1940344" y="3912403"/>
                  <a:pt x="1691158" y="3885338"/>
                  <a:pt x="1525116" y="3904735"/>
                </a:cubicBezTo>
                <a:cubicBezTo>
                  <a:pt x="1359074" y="3924132"/>
                  <a:pt x="1136236" y="3830856"/>
                  <a:pt x="897127" y="3904735"/>
                </a:cubicBezTo>
                <a:cubicBezTo>
                  <a:pt x="658018" y="3978614"/>
                  <a:pt x="363206" y="3814741"/>
                  <a:pt x="0" y="3904735"/>
                </a:cubicBezTo>
                <a:cubicBezTo>
                  <a:pt x="-25197" y="3609781"/>
                  <a:pt x="68878" y="3430711"/>
                  <a:pt x="0" y="3268821"/>
                </a:cubicBezTo>
                <a:cubicBezTo>
                  <a:pt x="-68878" y="3106931"/>
                  <a:pt x="22581" y="2916098"/>
                  <a:pt x="0" y="2671954"/>
                </a:cubicBezTo>
                <a:cubicBezTo>
                  <a:pt x="-22581" y="2427810"/>
                  <a:pt x="33994" y="2329201"/>
                  <a:pt x="0" y="2192230"/>
                </a:cubicBezTo>
                <a:cubicBezTo>
                  <a:pt x="-33994" y="2055259"/>
                  <a:pt x="13856" y="1816937"/>
                  <a:pt x="0" y="1673458"/>
                </a:cubicBezTo>
                <a:cubicBezTo>
                  <a:pt x="-13856" y="1529979"/>
                  <a:pt x="42081" y="1390221"/>
                  <a:pt x="0" y="1115639"/>
                </a:cubicBezTo>
                <a:cubicBezTo>
                  <a:pt x="-42081" y="841057"/>
                  <a:pt x="2958" y="741189"/>
                  <a:pt x="0" y="635914"/>
                </a:cubicBezTo>
                <a:cubicBezTo>
                  <a:pt x="-2958" y="530640"/>
                  <a:pt x="12972" y="205779"/>
                  <a:pt x="0" y="0"/>
                </a:cubicBezTo>
                <a:close/>
              </a:path>
            </a:pathLst>
          </a:custGeom>
          <a:noFill/>
          <a:ln w="38100">
            <a:solidFill>
              <a:schemeClr val="accent1"/>
            </a:solidFill>
            <a:extLst>
              <a:ext uri="{C807C97D-BFC1-408E-A445-0C87EB9F89A2}">
                <ask:lineSketchStyleProps xmlns:ask="http://schemas.microsoft.com/office/drawing/2018/sketchyshapes" sd="230092338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1030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B7E4B-1907-FC39-0822-A4FDD1DC33A0}"/>
              </a:ext>
            </a:extLst>
          </p:cNvPr>
          <p:cNvSpPr txBox="1"/>
          <p:nvPr/>
        </p:nvSpPr>
        <p:spPr>
          <a:xfrm>
            <a:off x="413771" y="-253497"/>
            <a:ext cx="11553888" cy="6986528"/>
          </a:xfrm>
          <a:prstGeom prst="rect">
            <a:avLst/>
          </a:prstGeom>
          <a:noFill/>
        </p:spPr>
        <p:txBody>
          <a:bodyPr wrap="square" rtlCol="0">
            <a:spAutoFit/>
          </a:bodyPr>
          <a:lstStyle/>
          <a:p>
            <a:endParaRPr lang="en-US" sz="2800" dirty="0">
              <a:solidFill>
                <a:schemeClr val="bg1"/>
              </a:solidFill>
            </a:endParaRPr>
          </a:p>
          <a:p>
            <a:r>
              <a:rPr lang="en-US" sz="2800" dirty="0">
                <a:solidFill>
                  <a:schemeClr val="bg1"/>
                </a:solidFill>
              </a:rPr>
              <a:t>spec:</a:t>
            </a:r>
          </a:p>
          <a:p>
            <a:r>
              <a:rPr lang="en-US" sz="2800" dirty="0">
                <a:solidFill>
                  <a:schemeClr val="bg1"/>
                </a:solidFill>
              </a:rPr>
              <a:t>      containers:</a:t>
            </a:r>
          </a:p>
          <a:p>
            <a:r>
              <a:rPr lang="en-US" sz="2800" dirty="0">
                <a:solidFill>
                  <a:schemeClr val="bg1"/>
                </a:solidFill>
              </a:rPr>
              <a:t>      - name: env-</a:t>
            </a:r>
            <a:r>
              <a:rPr lang="en-US" sz="2800" dirty="0" err="1">
                <a:solidFill>
                  <a:schemeClr val="bg1"/>
                </a:solidFill>
              </a:rPr>
              <a:t>cont</a:t>
            </a:r>
            <a:endParaRPr lang="en-US" sz="2800" dirty="0">
              <a:solidFill>
                <a:schemeClr val="bg1"/>
              </a:solidFill>
            </a:endParaRPr>
          </a:p>
          <a:p>
            <a:r>
              <a:rPr lang="en-US" sz="2800" dirty="0">
                <a:solidFill>
                  <a:schemeClr val="bg1"/>
                </a:solidFill>
              </a:rPr>
              <a:t>        image: nginx        </a:t>
            </a:r>
          </a:p>
          <a:p>
            <a:r>
              <a:rPr lang="en-US" sz="2800" dirty="0">
                <a:solidFill>
                  <a:schemeClr val="bg1"/>
                </a:solidFill>
              </a:rPr>
              <a:t>        env:</a:t>
            </a:r>
          </a:p>
          <a:p>
            <a:r>
              <a:rPr lang="en-US" sz="2800" dirty="0">
                <a:solidFill>
                  <a:schemeClr val="bg1"/>
                </a:solidFill>
              </a:rPr>
              <a:t>        - name: NGINX-PORT</a:t>
            </a:r>
          </a:p>
          <a:p>
            <a:r>
              <a:rPr lang="en-US" sz="2800" dirty="0">
                <a:solidFill>
                  <a:schemeClr val="bg1"/>
                </a:solidFill>
              </a:rPr>
              <a:t>          </a:t>
            </a:r>
            <a:r>
              <a:rPr lang="en-US" sz="2800" dirty="0" err="1">
                <a:solidFill>
                  <a:schemeClr val="bg1"/>
                </a:solidFill>
              </a:rPr>
              <a:t>valueFrom</a:t>
            </a:r>
            <a:r>
              <a:rPr lang="en-US" sz="2800" dirty="0">
                <a:solidFill>
                  <a:schemeClr val="bg1"/>
                </a:solidFill>
              </a:rPr>
              <a:t>:</a:t>
            </a:r>
          </a:p>
          <a:p>
            <a:r>
              <a:rPr lang="en-US" sz="2800" dirty="0">
                <a:solidFill>
                  <a:schemeClr val="bg1"/>
                </a:solidFill>
              </a:rPr>
              <a:t>            </a:t>
            </a:r>
            <a:r>
              <a:rPr lang="en-US" sz="2800" dirty="0" err="1">
                <a:solidFill>
                  <a:schemeClr val="bg1"/>
                </a:solidFill>
              </a:rPr>
              <a:t>configMapKeyRef</a:t>
            </a:r>
            <a:r>
              <a:rPr lang="en-US" sz="2800" dirty="0">
                <a:solidFill>
                  <a:schemeClr val="bg1"/>
                </a:solidFill>
              </a:rPr>
              <a:t>:</a:t>
            </a:r>
          </a:p>
          <a:p>
            <a:r>
              <a:rPr lang="en-US" sz="2800" dirty="0">
                <a:solidFill>
                  <a:schemeClr val="bg1"/>
                </a:solidFill>
              </a:rPr>
              <a:t>              name: </a:t>
            </a:r>
            <a:r>
              <a:rPr lang="en-US" sz="2800" dirty="0">
                <a:solidFill>
                  <a:srgbClr val="E5E5E5"/>
                </a:solidFill>
                <a:latin typeface="D"/>
              </a:rPr>
              <a:t>example-</a:t>
            </a:r>
            <a:r>
              <a:rPr lang="en-US" sz="2800" dirty="0" err="1">
                <a:solidFill>
                  <a:srgbClr val="E5E5E5"/>
                </a:solidFill>
                <a:latin typeface="D"/>
              </a:rPr>
              <a:t>configmap</a:t>
            </a:r>
            <a:endParaRPr lang="en-US" sz="2800" dirty="0">
              <a:solidFill>
                <a:schemeClr val="bg1"/>
              </a:solidFill>
            </a:endParaRPr>
          </a:p>
          <a:p>
            <a:r>
              <a:rPr lang="en-US" sz="2800" dirty="0">
                <a:solidFill>
                  <a:schemeClr val="bg1"/>
                </a:solidFill>
              </a:rPr>
              <a:t>              key: NGINX_PORT</a:t>
            </a:r>
          </a:p>
          <a:p>
            <a:r>
              <a:rPr lang="en-US" sz="2800" dirty="0">
                <a:solidFill>
                  <a:schemeClr val="bg1"/>
                </a:solidFill>
              </a:rPr>
              <a:t>        - name: WEB-APP-LANG</a:t>
            </a:r>
          </a:p>
          <a:p>
            <a:r>
              <a:rPr lang="en-US" sz="2800" dirty="0">
                <a:solidFill>
                  <a:schemeClr val="bg1"/>
                </a:solidFill>
              </a:rPr>
              <a:t>          </a:t>
            </a:r>
            <a:r>
              <a:rPr lang="en-US" sz="2800" dirty="0" err="1">
                <a:solidFill>
                  <a:schemeClr val="bg1"/>
                </a:solidFill>
              </a:rPr>
              <a:t>valueFrom</a:t>
            </a:r>
            <a:r>
              <a:rPr lang="en-US" sz="2800" dirty="0">
                <a:solidFill>
                  <a:schemeClr val="bg1"/>
                </a:solidFill>
              </a:rPr>
              <a:t>:</a:t>
            </a:r>
          </a:p>
          <a:p>
            <a:r>
              <a:rPr lang="en-US" sz="2800" dirty="0">
                <a:solidFill>
                  <a:schemeClr val="bg1"/>
                </a:solidFill>
              </a:rPr>
              <a:t>            </a:t>
            </a:r>
            <a:r>
              <a:rPr lang="en-US" sz="2800" dirty="0" err="1">
                <a:solidFill>
                  <a:schemeClr val="bg1"/>
                </a:solidFill>
              </a:rPr>
              <a:t>configMapKeyRef</a:t>
            </a:r>
            <a:r>
              <a:rPr lang="en-US" sz="2800" dirty="0">
                <a:solidFill>
                  <a:schemeClr val="bg1"/>
                </a:solidFill>
              </a:rPr>
              <a:t>:</a:t>
            </a:r>
          </a:p>
          <a:p>
            <a:r>
              <a:rPr lang="en-US" sz="2800" dirty="0">
                <a:solidFill>
                  <a:schemeClr val="bg1"/>
                </a:solidFill>
              </a:rPr>
              <a:t>              name: </a:t>
            </a:r>
            <a:r>
              <a:rPr lang="en-US" sz="2800" dirty="0">
                <a:solidFill>
                  <a:srgbClr val="E5E5E5"/>
                </a:solidFill>
                <a:latin typeface="D"/>
              </a:rPr>
              <a:t>example-</a:t>
            </a:r>
            <a:r>
              <a:rPr lang="en-US" sz="2800" dirty="0" err="1">
                <a:solidFill>
                  <a:srgbClr val="E5E5E5"/>
                </a:solidFill>
                <a:latin typeface="D"/>
              </a:rPr>
              <a:t>configmap</a:t>
            </a:r>
            <a:endParaRPr lang="en-US" sz="2800" dirty="0">
              <a:solidFill>
                <a:schemeClr val="bg1"/>
              </a:solidFill>
            </a:endParaRPr>
          </a:p>
          <a:p>
            <a:r>
              <a:rPr lang="en-US" sz="2800" dirty="0">
                <a:solidFill>
                  <a:schemeClr val="bg1"/>
                </a:solidFill>
              </a:rPr>
              <a:t>              key: language</a:t>
            </a:r>
          </a:p>
        </p:txBody>
      </p:sp>
      <p:sp>
        <p:nvSpPr>
          <p:cNvPr id="2" name="Rectangle 1">
            <a:extLst>
              <a:ext uri="{FF2B5EF4-FFF2-40B4-BE49-F238E27FC236}">
                <a16:creationId xmlns:a16="http://schemas.microsoft.com/office/drawing/2014/main" id="{2F5DF068-8EE6-68AF-DD61-026F2AD73843}"/>
              </a:ext>
            </a:extLst>
          </p:cNvPr>
          <p:cNvSpPr/>
          <p:nvPr/>
        </p:nvSpPr>
        <p:spPr>
          <a:xfrm>
            <a:off x="206235" y="63374"/>
            <a:ext cx="11376908" cy="6514509"/>
          </a:xfrm>
          <a:custGeom>
            <a:avLst/>
            <a:gdLst>
              <a:gd name="connsiteX0" fmla="*/ 0 w 11376908"/>
              <a:gd name="connsiteY0" fmla="*/ 0 h 6514509"/>
              <a:gd name="connsiteX1" fmla="*/ 826323 w 11376908"/>
              <a:gd name="connsiteY1" fmla="*/ 0 h 6514509"/>
              <a:gd name="connsiteX2" fmla="*/ 1538877 w 11376908"/>
              <a:gd name="connsiteY2" fmla="*/ 0 h 6514509"/>
              <a:gd name="connsiteX3" fmla="*/ 2251430 w 11376908"/>
              <a:gd name="connsiteY3" fmla="*/ 0 h 6514509"/>
              <a:gd name="connsiteX4" fmla="*/ 2622677 w 11376908"/>
              <a:gd name="connsiteY4" fmla="*/ 0 h 6514509"/>
              <a:gd name="connsiteX5" fmla="*/ 3107692 w 11376908"/>
              <a:gd name="connsiteY5" fmla="*/ 0 h 6514509"/>
              <a:gd name="connsiteX6" fmla="*/ 3934015 w 11376908"/>
              <a:gd name="connsiteY6" fmla="*/ 0 h 6514509"/>
              <a:gd name="connsiteX7" fmla="*/ 4646569 w 11376908"/>
              <a:gd name="connsiteY7" fmla="*/ 0 h 6514509"/>
              <a:gd name="connsiteX8" fmla="*/ 5472892 w 11376908"/>
              <a:gd name="connsiteY8" fmla="*/ 0 h 6514509"/>
              <a:gd name="connsiteX9" fmla="*/ 6071676 w 11376908"/>
              <a:gd name="connsiteY9" fmla="*/ 0 h 6514509"/>
              <a:gd name="connsiteX10" fmla="*/ 6556692 w 11376908"/>
              <a:gd name="connsiteY10" fmla="*/ 0 h 6514509"/>
              <a:gd name="connsiteX11" fmla="*/ 6814169 w 11376908"/>
              <a:gd name="connsiteY11" fmla="*/ 0 h 6514509"/>
              <a:gd name="connsiteX12" fmla="*/ 7412954 w 11376908"/>
              <a:gd name="connsiteY12" fmla="*/ 0 h 6514509"/>
              <a:gd name="connsiteX13" fmla="*/ 7670431 w 11376908"/>
              <a:gd name="connsiteY13" fmla="*/ 0 h 6514509"/>
              <a:gd name="connsiteX14" fmla="*/ 8269216 w 11376908"/>
              <a:gd name="connsiteY14" fmla="*/ 0 h 6514509"/>
              <a:gd name="connsiteX15" fmla="*/ 8526693 w 11376908"/>
              <a:gd name="connsiteY15" fmla="*/ 0 h 6514509"/>
              <a:gd name="connsiteX16" fmla="*/ 9353016 w 11376908"/>
              <a:gd name="connsiteY16" fmla="*/ 0 h 6514509"/>
              <a:gd name="connsiteX17" fmla="*/ 9724262 w 11376908"/>
              <a:gd name="connsiteY17" fmla="*/ 0 h 6514509"/>
              <a:gd name="connsiteX18" fmla="*/ 9981740 w 11376908"/>
              <a:gd name="connsiteY18" fmla="*/ 0 h 6514509"/>
              <a:gd name="connsiteX19" fmla="*/ 10808063 w 11376908"/>
              <a:gd name="connsiteY19" fmla="*/ 0 h 6514509"/>
              <a:gd name="connsiteX20" fmla="*/ 11376908 w 11376908"/>
              <a:gd name="connsiteY20" fmla="*/ 0 h 6514509"/>
              <a:gd name="connsiteX21" fmla="*/ 11376908 w 11376908"/>
              <a:gd name="connsiteY21" fmla="*/ 527083 h 6514509"/>
              <a:gd name="connsiteX22" fmla="*/ 11376908 w 11376908"/>
              <a:gd name="connsiteY22" fmla="*/ 923876 h 6514509"/>
              <a:gd name="connsiteX23" fmla="*/ 11376908 w 11376908"/>
              <a:gd name="connsiteY23" fmla="*/ 1581249 h 6514509"/>
              <a:gd name="connsiteX24" fmla="*/ 11376908 w 11376908"/>
              <a:gd name="connsiteY24" fmla="*/ 2238622 h 6514509"/>
              <a:gd name="connsiteX25" fmla="*/ 11376908 w 11376908"/>
              <a:gd name="connsiteY25" fmla="*/ 2961140 h 6514509"/>
              <a:gd name="connsiteX26" fmla="*/ 11376908 w 11376908"/>
              <a:gd name="connsiteY26" fmla="*/ 3683659 h 6514509"/>
              <a:gd name="connsiteX27" fmla="*/ 11376908 w 11376908"/>
              <a:gd name="connsiteY27" fmla="*/ 4080452 h 6514509"/>
              <a:gd name="connsiteX28" fmla="*/ 11376908 w 11376908"/>
              <a:gd name="connsiteY28" fmla="*/ 4737825 h 6514509"/>
              <a:gd name="connsiteX29" fmla="*/ 11376908 w 11376908"/>
              <a:gd name="connsiteY29" fmla="*/ 5395198 h 6514509"/>
              <a:gd name="connsiteX30" fmla="*/ 11376908 w 11376908"/>
              <a:gd name="connsiteY30" fmla="*/ 5857136 h 6514509"/>
              <a:gd name="connsiteX31" fmla="*/ 11376908 w 11376908"/>
              <a:gd name="connsiteY31" fmla="*/ 6514509 h 6514509"/>
              <a:gd name="connsiteX32" fmla="*/ 10891892 w 11376908"/>
              <a:gd name="connsiteY32" fmla="*/ 6514509 h 6514509"/>
              <a:gd name="connsiteX33" fmla="*/ 10520646 w 11376908"/>
              <a:gd name="connsiteY33" fmla="*/ 6514509 h 6514509"/>
              <a:gd name="connsiteX34" fmla="*/ 9921861 w 11376908"/>
              <a:gd name="connsiteY34" fmla="*/ 6514509 h 6514509"/>
              <a:gd name="connsiteX35" fmla="*/ 9550615 w 11376908"/>
              <a:gd name="connsiteY35" fmla="*/ 6514509 h 6514509"/>
              <a:gd name="connsiteX36" fmla="*/ 9065599 w 11376908"/>
              <a:gd name="connsiteY36" fmla="*/ 6514509 h 6514509"/>
              <a:gd name="connsiteX37" fmla="*/ 8353046 w 11376908"/>
              <a:gd name="connsiteY37" fmla="*/ 6514509 h 6514509"/>
              <a:gd name="connsiteX38" fmla="*/ 7754261 w 11376908"/>
              <a:gd name="connsiteY38" fmla="*/ 6514509 h 6514509"/>
              <a:gd name="connsiteX39" fmla="*/ 7269245 w 11376908"/>
              <a:gd name="connsiteY39" fmla="*/ 6514509 h 6514509"/>
              <a:gd name="connsiteX40" fmla="*/ 6784230 w 11376908"/>
              <a:gd name="connsiteY40" fmla="*/ 6514509 h 6514509"/>
              <a:gd name="connsiteX41" fmla="*/ 6526752 w 11376908"/>
              <a:gd name="connsiteY41" fmla="*/ 6514509 h 6514509"/>
              <a:gd name="connsiteX42" fmla="*/ 5814199 w 11376908"/>
              <a:gd name="connsiteY42" fmla="*/ 6514509 h 6514509"/>
              <a:gd name="connsiteX43" fmla="*/ 5556721 w 11376908"/>
              <a:gd name="connsiteY43" fmla="*/ 6514509 h 6514509"/>
              <a:gd name="connsiteX44" fmla="*/ 4730399 w 11376908"/>
              <a:gd name="connsiteY44" fmla="*/ 6514509 h 6514509"/>
              <a:gd name="connsiteX45" fmla="*/ 4017845 w 11376908"/>
              <a:gd name="connsiteY45" fmla="*/ 6514509 h 6514509"/>
              <a:gd name="connsiteX46" fmla="*/ 3419060 w 11376908"/>
              <a:gd name="connsiteY46" fmla="*/ 6514509 h 6514509"/>
              <a:gd name="connsiteX47" fmla="*/ 3161583 w 11376908"/>
              <a:gd name="connsiteY47" fmla="*/ 6514509 h 6514509"/>
              <a:gd name="connsiteX48" fmla="*/ 2562798 w 11376908"/>
              <a:gd name="connsiteY48" fmla="*/ 6514509 h 6514509"/>
              <a:gd name="connsiteX49" fmla="*/ 1736475 w 11376908"/>
              <a:gd name="connsiteY49" fmla="*/ 6514509 h 6514509"/>
              <a:gd name="connsiteX50" fmla="*/ 1137691 w 11376908"/>
              <a:gd name="connsiteY50" fmla="*/ 6514509 h 6514509"/>
              <a:gd name="connsiteX51" fmla="*/ 538906 w 11376908"/>
              <a:gd name="connsiteY51" fmla="*/ 6514509 h 6514509"/>
              <a:gd name="connsiteX52" fmla="*/ 0 w 11376908"/>
              <a:gd name="connsiteY52" fmla="*/ 6514509 h 6514509"/>
              <a:gd name="connsiteX53" fmla="*/ 0 w 11376908"/>
              <a:gd name="connsiteY53" fmla="*/ 6117716 h 6514509"/>
              <a:gd name="connsiteX54" fmla="*/ 0 w 11376908"/>
              <a:gd name="connsiteY54" fmla="*/ 5655778 h 6514509"/>
              <a:gd name="connsiteX55" fmla="*/ 0 w 11376908"/>
              <a:gd name="connsiteY55" fmla="*/ 5258985 h 6514509"/>
              <a:gd name="connsiteX56" fmla="*/ 0 w 11376908"/>
              <a:gd name="connsiteY56" fmla="*/ 4666757 h 6514509"/>
              <a:gd name="connsiteX57" fmla="*/ 0 w 11376908"/>
              <a:gd name="connsiteY57" fmla="*/ 4204819 h 6514509"/>
              <a:gd name="connsiteX58" fmla="*/ 0 w 11376908"/>
              <a:gd name="connsiteY58" fmla="*/ 3808027 h 6514509"/>
              <a:gd name="connsiteX59" fmla="*/ 0 w 11376908"/>
              <a:gd name="connsiteY59" fmla="*/ 3085508 h 6514509"/>
              <a:gd name="connsiteX60" fmla="*/ 0 w 11376908"/>
              <a:gd name="connsiteY60" fmla="*/ 2493280 h 6514509"/>
              <a:gd name="connsiteX61" fmla="*/ 0 w 11376908"/>
              <a:gd name="connsiteY61" fmla="*/ 1966197 h 6514509"/>
              <a:gd name="connsiteX62" fmla="*/ 0 w 11376908"/>
              <a:gd name="connsiteY62" fmla="*/ 1504259 h 6514509"/>
              <a:gd name="connsiteX63" fmla="*/ 0 w 11376908"/>
              <a:gd name="connsiteY63" fmla="*/ 1107467 h 6514509"/>
              <a:gd name="connsiteX64" fmla="*/ 0 w 11376908"/>
              <a:gd name="connsiteY64" fmla="*/ 580384 h 6514509"/>
              <a:gd name="connsiteX65" fmla="*/ 0 w 11376908"/>
              <a:gd name="connsiteY65" fmla="*/ 0 h 651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376908" h="6514509" extrusionOk="0">
                <a:moveTo>
                  <a:pt x="0" y="0"/>
                </a:moveTo>
                <a:cubicBezTo>
                  <a:pt x="274735" y="-62301"/>
                  <a:pt x="468704" y="27264"/>
                  <a:pt x="826323" y="0"/>
                </a:cubicBezTo>
                <a:cubicBezTo>
                  <a:pt x="1183942" y="-27264"/>
                  <a:pt x="1263217" y="19510"/>
                  <a:pt x="1538877" y="0"/>
                </a:cubicBezTo>
                <a:cubicBezTo>
                  <a:pt x="1814537" y="-19510"/>
                  <a:pt x="2095033" y="17269"/>
                  <a:pt x="2251430" y="0"/>
                </a:cubicBezTo>
                <a:cubicBezTo>
                  <a:pt x="2407827" y="-17269"/>
                  <a:pt x="2481275" y="24232"/>
                  <a:pt x="2622677" y="0"/>
                </a:cubicBezTo>
                <a:cubicBezTo>
                  <a:pt x="2764079" y="-24232"/>
                  <a:pt x="2952401" y="14608"/>
                  <a:pt x="3107692" y="0"/>
                </a:cubicBezTo>
                <a:cubicBezTo>
                  <a:pt x="3262984" y="-14608"/>
                  <a:pt x="3719671" y="1934"/>
                  <a:pt x="3934015" y="0"/>
                </a:cubicBezTo>
                <a:cubicBezTo>
                  <a:pt x="4148359" y="-1934"/>
                  <a:pt x="4460703" y="31703"/>
                  <a:pt x="4646569" y="0"/>
                </a:cubicBezTo>
                <a:cubicBezTo>
                  <a:pt x="4832435" y="-31703"/>
                  <a:pt x="5191596" y="21109"/>
                  <a:pt x="5472892" y="0"/>
                </a:cubicBezTo>
                <a:cubicBezTo>
                  <a:pt x="5754188" y="-21109"/>
                  <a:pt x="5893092" y="60956"/>
                  <a:pt x="6071676" y="0"/>
                </a:cubicBezTo>
                <a:cubicBezTo>
                  <a:pt x="6250260" y="-60956"/>
                  <a:pt x="6451513" y="55546"/>
                  <a:pt x="6556692" y="0"/>
                </a:cubicBezTo>
                <a:cubicBezTo>
                  <a:pt x="6661871" y="-55546"/>
                  <a:pt x="6729260" y="2242"/>
                  <a:pt x="6814169" y="0"/>
                </a:cubicBezTo>
                <a:cubicBezTo>
                  <a:pt x="6899078" y="-2242"/>
                  <a:pt x="7270594" y="3578"/>
                  <a:pt x="7412954" y="0"/>
                </a:cubicBezTo>
                <a:cubicBezTo>
                  <a:pt x="7555314" y="-3578"/>
                  <a:pt x="7569187" y="2362"/>
                  <a:pt x="7670431" y="0"/>
                </a:cubicBezTo>
                <a:cubicBezTo>
                  <a:pt x="7771675" y="-2362"/>
                  <a:pt x="7992028" y="69130"/>
                  <a:pt x="8269216" y="0"/>
                </a:cubicBezTo>
                <a:cubicBezTo>
                  <a:pt x="8546404" y="-69130"/>
                  <a:pt x="8463108" y="3068"/>
                  <a:pt x="8526693" y="0"/>
                </a:cubicBezTo>
                <a:cubicBezTo>
                  <a:pt x="8590278" y="-3068"/>
                  <a:pt x="9134679" y="69346"/>
                  <a:pt x="9353016" y="0"/>
                </a:cubicBezTo>
                <a:cubicBezTo>
                  <a:pt x="9571353" y="-69346"/>
                  <a:pt x="9551815" y="2555"/>
                  <a:pt x="9724262" y="0"/>
                </a:cubicBezTo>
                <a:cubicBezTo>
                  <a:pt x="9896709" y="-2555"/>
                  <a:pt x="9889882" y="6346"/>
                  <a:pt x="9981740" y="0"/>
                </a:cubicBezTo>
                <a:cubicBezTo>
                  <a:pt x="10073598" y="-6346"/>
                  <a:pt x="10602201" y="84650"/>
                  <a:pt x="10808063" y="0"/>
                </a:cubicBezTo>
                <a:cubicBezTo>
                  <a:pt x="11013925" y="-84650"/>
                  <a:pt x="11155139" y="43582"/>
                  <a:pt x="11376908" y="0"/>
                </a:cubicBezTo>
                <a:cubicBezTo>
                  <a:pt x="11408719" y="217841"/>
                  <a:pt x="11315699" y="323586"/>
                  <a:pt x="11376908" y="527083"/>
                </a:cubicBezTo>
                <a:cubicBezTo>
                  <a:pt x="11438117" y="730580"/>
                  <a:pt x="11365607" y="798867"/>
                  <a:pt x="11376908" y="923876"/>
                </a:cubicBezTo>
                <a:cubicBezTo>
                  <a:pt x="11388209" y="1048885"/>
                  <a:pt x="11315516" y="1265917"/>
                  <a:pt x="11376908" y="1581249"/>
                </a:cubicBezTo>
                <a:cubicBezTo>
                  <a:pt x="11438300" y="1896581"/>
                  <a:pt x="11343168" y="2014459"/>
                  <a:pt x="11376908" y="2238622"/>
                </a:cubicBezTo>
                <a:cubicBezTo>
                  <a:pt x="11410648" y="2462785"/>
                  <a:pt x="11368821" y="2647396"/>
                  <a:pt x="11376908" y="2961140"/>
                </a:cubicBezTo>
                <a:cubicBezTo>
                  <a:pt x="11384995" y="3274884"/>
                  <a:pt x="11318173" y="3345399"/>
                  <a:pt x="11376908" y="3683659"/>
                </a:cubicBezTo>
                <a:cubicBezTo>
                  <a:pt x="11435643" y="4021919"/>
                  <a:pt x="11360142" y="3952251"/>
                  <a:pt x="11376908" y="4080452"/>
                </a:cubicBezTo>
                <a:cubicBezTo>
                  <a:pt x="11393674" y="4208653"/>
                  <a:pt x="11310081" y="4466528"/>
                  <a:pt x="11376908" y="4737825"/>
                </a:cubicBezTo>
                <a:cubicBezTo>
                  <a:pt x="11443735" y="5009122"/>
                  <a:pt x="11333441" y="5108886"/>
                  <a:pt x="11376908" y="5395198"/>
                </a:cubicBezTo>
                <a:cubicBezTo>
                  <a:pt x="11420375" y="5681510"/>
                  <a:pt x="11330933" y="5647085"/>
                  <a:pt x="11376908" y="5857136"/>
                </a:cubicBezTo>
                <a:cubicBezTo>
                  <a:pt x="11422883" y="6067187"/>
                  <a:pt x="11306640" y="6294840"/>
                  <a:pt x="11376908" y="6514509"/>
                </a:cubicBezTo>
                <a:cubicBezTo>
                  <a:pt x="11172067" y="6560011"/>
                  <a:pt x="11087814" y="6508426"/>
                  <a:pt x="10891892" y="6514509"/>
                </a:cubicBezTo>
                <a:cubicBezTo>
                  <a:pt x="10695970" y="6520592"/>
                  <a:pt x="10671801" y="6503969"/>
                  <a:pt x="10520646" y="6514509"/>
                </a:cubicBezTo>
                <a:cubicBezTo>
                  <a:pt x="10369491" y="6525049"/>
                  <a:pt x="10077047" y="6454505"/>
                  <a:pt x="9921861" y="6514509"/>
                </a:cubicBezTo>
                <a:cubicBezTo>
                  <a:pt x="9766676" y="6574513"/>
                  <a:pt x="9664341" y="6506003"/>
                  <a:pt x="9550615" y="6514509"/>
                </a:cubicBezTo>
                <a:cubicBezTo>
                  <a:pt x="9436889" y="6523015"/>
                  <a:pt x="9168876" y="6457321"/>
                  <a:pt x="9065599" y="6514509"/>
                </a:cubicBezTo>
                <a:cubicBezTo>
                  <a:pt x="8962322" y="6571697"/>
                  <a:pt x="8650976" y="6455252"/>
                  <a:pt x="8353046" y="6514509"/>
                </a:cubicBezTo>
                <a:cubicBezTo>
                  <a:pt x="8055116" y="6573766"/>
                  <a:pt x="7958952" y="6490405"/>
                  <a:pt x="7754261" y="6514509"/>
                </a:cubicBezTo>
                <a:cubicBezTo>
                  <a:pt x="7549571" y="6538613"/>
                  <a:pt x="7477834" y="6511272"/>
                  <a:pt x="7269245" y="6514509"/>
                </a:cubicBezTo>
                <a:cubicBezTo>
                  <a:pt x="7060656" y="6517746"/>
                  <a:pt x="6977719" y="6490494"/>
                  <a:pt x="6784230" y="6514509"/>
                </a:cubicBezTo>
                <a:cubicBezTo>
                  <a:pt x="6590742" y="6538524"/>
                  <a:pt x="6603956" y="6490838"/>
                  <a:pt x="6526752" y="6514509"/>
                </a:cubicBezTo>
                <a:cubicBezTo>
                  <a:pt x="6449548" y="6538180"/>
                  <a:pt x="6005436" y="6480900"/>
                  <a:pt x="5814199" y="6514509"/>
                </a:cubicBezTo>
                <a:cubicBezTo>
                  <a:pt x="5622962" y="6548118"/>
                  <a:pt x="5639678" y="6492050"/>
                  <a:pt x="5556721" y="6514509"/>
                </a:cubicBezTo>
                <a:cubicBezTo>
                  <a:pt x="5473764" y="6536968"/>
                  <a:pt x="4964631" y="6418609"/>
                  <a:pt x="4730399" y="6514509"/>
                </a:cubicBezTo>
                <a:cubicBezTo>
                  <a:pt x="4496167" y="6610409"/>
                  <a:pt x="4251633" y="6454087"/>
                  <a:pt x="4017845" y="6514509"/>
                </a:cubicBezTo>
                <a:cubicBezTo>
                  <a:pt x="3784057" y="6574931"/>
                  <a:pt x="3654961" y="6488612"/>
                  <a:pt x="3419060" y="6514509"/>
                </a:cubicBezTo>
                <a:cubicBezTo>
                  <a:pt x="3183160" y="6540406"/>
                  <a:pt x="3245029" y="6499065"/>
                  <a:pt x="3161583" y="6514509"/>
                </a:cubicBezTo>
                <a:cubicBezTo>
                  <a:pt x="3078137" y="6529953"/>
                  <a:pt x="2764114" y="6494726"/>
                  <a:pt x="2562798" y="6514509"/>
                </a:cubicBezTo>
                <a:cubicBezTo>
                  <a:pt x="2361483" y="6534292"/>
                  <a:pt x="2138364" y="6483012"/>
                  <a:pt x="1736475" y="6514509"/>
                </a:cubicBezTo>
                <a:cubicBezTo>
                  <a:pt x="1334586" y="6546006"/>
                  <a:pt x="1377330" y="6499154"/>
                  <a:pt x="1137691" y="6514509"/>
                </a:cubicBezTo>
                <a:cubicBezTo>
                  <a:pt x="898052" y="6529864"/>
                  <a:pt x="661121" y="6454273"/>
                  <a:pt x="538906" y="6514509"/>
                </a:cubicBezTo>
                <a:cubicBezTo>
                  <a:pt x="416692" y="6574745"/>
                  <a:pt x="257490" y="6466510"/>
                  <a:pt x="0" y="6514509"/>
                </a:cubicBezTo>
                <a:cubicBezTo>
                  <a:pt x="-10767" y="6316596"/>
                  <a:pt x="1452" y="6207819"/>
                  <a:pt x="0" y="6117716"/>
                </a:cubicBezTo>
                <a:cubicBezTo>
                  <a:pt x="-1452" y="6027613"/>
                  <a:pt x="9882" y="5777355"/>
                  <a:pt x="0" y="5655778"/>
                </a:cubicBezTo>
                <a:cubicBezTo>
                  <a:pt x="-9882" y="5534201"/>
                  <a:pt x="14329" y="5338738"/>
                  <a:pt x="0" y="5258985"/>
                </a:cubicBezTo>
                <a:cubicBezTo>
                  <a:pt x="-14329" y="5179232"/>
                  <a:pt x="16552" y="4799770"/>
                  <a:pt x="0" y="4666757"/>
                </a:cubicBezTo>
                <a:cubicBezTo>
                  <a:pt x="-16552" y="4533744"/>
                  <a:pt x="13124" y="4382505"/>
                  <a:pt x="0" y="4204819"/>
                </a:cubicBezTo>
                <a:cubicBezTo>
                  <a:pt x="-13124" y="4027133"/>
                  <a:pt x="43883" y="3916879"/>
                  <a:pt x="0" y="3808027"/>
                </a:cubicBezTo>
                <a:cubicBezTo>
                  <a:pt x="-43883" y="3699175"/>
                  <a:pt x="5843" y="3399455"/>
                  <a:pt x="0" y="3085508"/>
                </a:cubicBezTo>
                <a:cubicBezTo>
                  <a:pt x="-5843" y="2771561"/>
                  <a:pt x="11152" y="2705911"/>
                  <a:pt x="0" y="2493280"/>
                </a:cubicBezTo>
                <a:cubicBezTo>
                  <a:pt x="-11152" y="2280649"/>
                  <a:pt x="52060" y="2228821"/>
                  <a:pt x="0" y="1966197"/>
                </a:cubicBezTo>
                <a:cubicBezTo>
                  <a:pt x="-52060" y="1703573"/>
                  <a:pt x="18566" y="1638469"/>
                  <a:pt x="0" y="1504259"/>
                </a:cubicBezTo>
                <a:cubicBezTo>
                  <a:pt x="-18566" y="1370049"/>
                  <a:pt x="7365" y="1247097"/>
                  <a:pt x="0" y="1107467"/>
                </a:cubicBezTo>
                <a:cubicBezTo>
                  <a:pt x="-7365" y="967837"/>
                  <a:pt x="4884" y="775501"/>
                  <a:pt x="0" y="580384"/>
                </a:cubicBezTo>
                <a:cubicBezTo>
                  <a:pt x="-4884" y="385267"/>
                  <a:pt x="67824" y="279774"/>
                  <a:pt x="0" y="0"/>
                </a:cubicBezTo>
                <a:close/>
              </a:path>
            </a:pathLst>
          </a:custGeom>
          <a:noFill/>
          <a:ln w="38100">
            <a:solidFill>
              <a:schemeClr val="accent1"/>
            </a:solidFill>
            <a:extLst>
              <a:ext uri="{C807C97D-BFC1-408E-A445-0C87EB9F89A2}">
                <ask:lineSketchStyleProps xmlns:ask="http://schemas.microsoft.com/office/drawing/2018/sketchyshapes" sd="230092338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151DFAE-9CAC-8DC3-14E3-04882DF7590B}"/>
              </a:ext>
            </a:extLst>
          </p:cNvPr>
          <p:cNvSpPr/>
          <p:nvPr/>
        </p:nvSpPr>
        <p:spPr>
          <a:xfrm>
            <a:off x="1065608" y="2755530"/>
            <a:ext cx="1889765" cy="41997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3225A8-5843-629F-F3FF-CCA539DF71D3}"/>
              </a:ext>
            </a:extLst>
          </p:cNvPr>
          <p:cNvSpPr/>
          <p:nvPr/>
        </p:nvSpPr>
        <p:spPr>
          <a:xfrm>
            <a:off x="1065608" y="2326261"/>
            <a:ext cx="3335106" cy="51740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B0C912A-0BED-5EB6-1DA7-856E15473AF0}"/>
              </a:ext>
            </a:extLst>
          </p:cNvPr>
          <p:cNvSpPr/>
          <p:nvPr/>
        </p:nvSpPr>
        <p:spPr>
          <a:xfrm>
            <a:off x="978103" y="1936841"/>
            <a:ext cx="1299829" cy="36062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4616DE-AA1F-3B23-5740-A24BFF7877B3}"/>
              </a:ext>
            </a:extLst>
          </p:cNvPr>
          <p:cNvSpPr/>
          <p:nvPr/>
        </p:nvSpPr>
        <p:spPr>
          <a:xfrm>
            <a:off x="1394989" y="3116159"/>
            <a:ext cx="3005725" cy="51740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36A4952-76A6-8367-3144-8595D8669D77}"/>
              </a:ext>
            </a:extLst>
          </p:cNvPr>
          <p:cNvCxnSpPr/>
          <p:nvPr/>
        </p:nvCxnSpPr>
        <p:spPr>
          <a:xfrm>
            <a:off x="1628018" y="4008787"/>
            <a:ext cx="3775587" cy="0"/>
          </a:xfrm>
          <a:prstGeom prst="line">
            <a:avLst/>
          </a:prstGeom>
          <a:ln w="57150"/>
        </p:spPr>
        <p:style>
          <a:lnRef idx="3">
            <a:schemeClr val="accent4"/>
          </a:lnRef>
          <a:fillRef idx="0">
            <a:schemeClr val="accent4"/>
          </a:fillRef>
          <a:effectRef idx="2">
            <a:schemeClr val="accent4"/>
          </a:effectRef>
          <a:fontRef idx="minor">
            <a:schemeClr val="tx1"/>
          </a:fontRef>
        </p:style>
      </p:cxnSp>
      <p:sp>
        <p:nvSpPr>
          <p:cNvPr id="10" name="TextBox 9">
            <a:extLst>
              <a:ext uri="{FF2B5EF4-FFF2-40B4-BE49-F238E27FC236}">
                <a16:creationId xmlns:a16="http://schemas.microsoft.com/office/drawing/2014/main" id="{B6B806E5-6D02-E4D0-40A7-10699197E77F}"/>
              </a:ext>
            </a:extLst>
          </p:cNvPr>
          <p:cNvSpPr txBox="1"/>
          <p:nvPr/>
        </p:nvSpPr>
        <p:spPr>
          <a:xfrm>
            <a:off x="6770291" y="2326261"/>
            <a:ext cx="4544840" cy="2399169"/>
          </a:xfrm>
          <a:prstGeom prst="rect">
            <a:avLst/>
          </a:prstGeom>
          <a:noFill/>
        </p:spPr>
        <p:txBody>
          <a:bodyPr wrap="square" rtlCol="0">
            <a:spAutoFit/>
          </a:bodyPr>
          <a:lstStyle/>
          <a:p>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ConfigMap</a:t>
            </a:r>
            <a:br>
              <a:rPr lang="en-US" sz="1800" dirty="0">
                <a:solidFill>
                  <a:srgbClr val="630300"/>
                </a:solidFill>
                <a:latin typeface="D"/>
              </a:rPr>
            </a:br>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 </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example-</a:t>
            </a:r>
            <a:r>
              <a:rPr lang="en-US" sz="1800" dirty="0" err="1">
                <a:solidFill>
                  <a:srgbClr val="E5E5E5"/>
                </a:solidFill>
                <a:latin typeface="D"/>
              </a:rPr>
              <a:t>configmap</a:t>
            </a:r>
            <a:br>
              <a:rPr lang="en-US" sz="1800" dirty="0">
                <a:solidFill>
                  <a:srgbClr val="630300"/>
                </a:solidFill>
                <a:latin typeface="D"/>
              </a:rPr>
            </a:br>
            <a:r>
              <a:rPr lang="en-US" sz="1800" dirty="0">
                <a:solidFill>
                  <a:srgbClr val="00CDCD"/>
                </a:solidFill>
                <a:latin typeface="D"/>
              </a:rPr>
              <a:t>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NGINX_PORT</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"8080"</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language</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a:t>
            </a:r>
            <a:r>
              <a:rPr lang="en-US" sz="1800" dirty="0" err="1">
                <a:solidFill>
                  <a:srgbClr val="BB0000"/>
                </a:solidFill>
                <a:latin typeface="D"/>
              </a:rPr>
              <a:t>english</a:t>
            </a:r>
            <a:r>
              <a:rPr lang="en-US" sz="1800" dirty="0">
                <a:solidFill>
                  <a:srgbClr val="BB0000"/>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environments</a:t>
            </a:r>
            <a:r>
              <a:rPr lang="en-US" sz="1800" dirty="0">
                <a:solidFill>
                  <a:srgbClr val="BB00BB"/>
                </a:solidFill>
                <a:latin typeface="D"/>
              </a:rPr>
              <a:t>:</a:t>
            </a:r>
            <a:r>
              <a:rPr lang="en-US" sz="1800" dirty="0">
                <a:solidFill>
                  <a:srgbClr val="E5E5E5"/>
                </a:solidFill>
                <a:latin typeface="D"/>
              </a:rPr>
              <a:t> production, development, test</a:t>
            </a:r>
            <a:endParaRPr lang="en-US" dirty="0"/>
          </a:p>
        </p:txBody>
      </p:sp>
      <p:sp>
        <p:nvSpPr>
          <p:cNvPr id="11" name="Rectangle 10">
            <a:extLst>
              <a:ext uri="{FF2B5EF4-FFF2-40B4-BE49-F238E27FC236}">
                <a16:creationId xmlns:a16="http://schemas.microsoft.com/office/drawing/2014/main" id="{FBEB9995-E359-E853-3FDD-44150074EA25}"/>
              </a:ext>
            </a:extLst>
          </p:cNvPr>
          <p:cNvSpPr/>
          <p:nvPr/>
        </p:nvSpPr>
        <p:spPr>
          <a:xfrm>
            <a:off x="6871328" y="3149026"/>
            <a:ext cx="2688608" cy="37681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3E1F0E-396A-7ADE-14BE-2F59465FDAEC}"/>
              </a:ext>
            </a:extLst>
          </p:cNvPr>
          <p:cNvSpPr/>
          <p:nvPr/>
        </p:nvSpPr>
        <p:spPr>
          <a:xfrm>
            <a:off x="1472055" y="3979133"/>
            <a:ext cx="3005725" cy="51740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3E244-1568-2AB1-E305-A5C12D03767E}"/>
              </a:ext>
            </a:extLst>
          </p:cNvPr>
          <p:cNvSpPr/>
          <p:nvPr/>
        </p:nvSpPr>
        <p:spPr>
          <a:xfrm>
            <a:off x="6816634" y="3721484"/>
            <a:ext cx="1476064" cy="37681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020DE0-8767-670A-2784-1F3C50A16D5F}"/>
              </a:ext>
            </a:extLst>
          </p:cNvPr>
          <p:cNvSpPr/>
          <p:nvPr/>
        </p:nvSpPr>
        <p:spPr>
          <a:xfrm>
            <a:off x="1051845" y="4384570"/>
            <a:ext cx="4544840" cy="224872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D7335D2-0140-4115-E5A4-F2E4562607D2}"/>
              </a:ext>
            </a:extLst>
          </p:cNvPr>
          <p:cNvSpPr/>
          <p:nvPr/>
        </p:nvSpPr>
        <p:spPr>
          <a:xfrm>
            <a:off x="1051845" y="4436032"/>
            <a:ext cx="3673334" cy="51740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1A04ED0-9FCF-80A7-2C6E-E5A1D832214F}"/>
              </a:ext>
            </a:extLst>
          </p:cNvPr>
          <p:cNvSpPr/>
          <p:nvPr/>
        </p:nvSpPr>
        <p:spPr>
          <a:xfrm>
            <a:off x="1472055" y="5751887"/>
            <a:ext cx="3931550" cy="410616"/>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A84817-0774-6998-967A-A7F500CD3F6E}"/>
              </a:ext>
            </a:extLst>
          </p:cNvPr>
          <p:cNvSpPr/>
          <p:nvPr/>
        </p:nvSpPr>
        <p:spPr>
          <a:xfrm>
            <a:off x="1472056" y="6167267"/>
            <a:ext cx="2167438" cy="410616"/>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A2E17A2-7749-9194-64AE-D24DAC697662}"/>
              </a:ext>
            </a:extLst>
          </p:cNvPr>
          <p:cNvSpPr/>
          <p:nvPr/>
        </p:nvSpPr>
        <p:spPr>
          <a:xfrm>
            <a:off x="6757935" y="3987981"/>
            <a:ext cx="1978659" cy="36062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9DC570F-93E7-AD38-71D0-627A92AC81F4}"/>
              </a:ext>
            </a:extLst>
          </p:cNvPr>
          <p:cNvSpPr txBox="1"/>
          <p:nvPr/>
        </p:nvSpPr>
        <p:spPr>
          <a:xfrm>
            <a:off x="6952110" y="60359"/>
            <a:ext cx="4497027" cy="2246769"/>
          </a:xfrm>
          <a:prstGeom prst="rect">
            <a:avLst/>
          </a:prstGeom>
          <a:noFill/>
        </p:spPr>
        <p:txBody>
          <a:bodyPr wrap="square" rtlCol="0">
            <a:spAutoFit/>
          </a:bodyPr>
          <a:lstStyle/>
          <a:p>
            <a:r>
              <a:rPr lang="en-US" sz="2800" dirty="0">
                <a:solidFill>
                  <a:schemeClr val="bg1"/>
                </a:solidFill>
              </a:rPr>
              <a:t> env:</a:t>
            </a:r>
          </a:p>
          <a:p>
            <a:r>
              <a:rPr lang="en-US" sz="2800" dirty="0">
                <a:solidFill>
                  <a:schemeClr val="bg1"/>
                </a:solidFill>
              </a:rPr>
              <a:t>    - name: key1</a:t>
            </a:r>
          </a:p>
          <a:p>
            <a:r>
              <a:rPr lang="en-US" sz="2800" dirty="0">
                <a:solidFill>
                  <a:schemeClr val="bg1"/>
                </a:solidFill>
              </a:rPr>
              <a:t>      value: “value1"</a:t>
            </a:r>
          </a:p>
          <a:p>
            <a:r>
              <a:rPr lang="en-US" sz="2800" dirty="0">
                <a:solidFill>
                  <a:schemeClr val="bg1"/>
                </a:solidFill>
              </a:rPr>
              <a:t>    - name: key2</a:t>
            </a:r>
          </a:p>
          <a:p>
            <a:r>
              <a:rPr lang="en-US" sz="2800" dirty="0">
                <a:solidFill>
                  <a:schemeClr val="bg1"/>
                </a:solidFill>
              </a:rPr>
              <a:t>      value: “value2”</a:t>
            </a:r>
            <a:endParaRPr lang="en-US" dirty="0">
              <a:solidFill>
                <a:schemeClr val="bg1"/>
              </a:solidFill>
            </a:endParaRPr>
          </a:p>
        </p:txBody>
      </p:sp>
    </p:spTree>
    <p:extLst>
      <p:ext uri="{BB962C8B-B14F-4D97-AF65-F5344CB8AC3E}">
        <p14:creationId xmlns:p14="http://schemas.microsoft.com/office/powerpoint/2010/main" val="2525187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2000"/>
                                        <p:tgtEl>
                                          <p:spTgt spid="7"/>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par>
                                <p:cTn id="34" presetID="1" presetClass="exit" presetSubtype="0" fill="hold" grpId="1" nodeType="withEffect">
                                  <p:stCondLst>
                                    <p:cond delay="0"/>
                                  </p:stCondLst>
                                  <p:childTnLst>
                                    <p:set>
                                      <p:cBhvr>
                                        <p:cTn id="35" dur="1" fill="hold">
                                          <p:stCondLst>
                                            <p:cond delay="0"/>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0"/>
                            </p:stCondLst>
                            <p:childTnLst>
                              <p:par>
                                <p:cTn id="41" presetID="21" presetClass="entr" presetSubtype="1"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heel(1)">
                                      <p:cBhvr>
                                        <p:cTn id="43" dur="20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20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heel(1)">
                                      <p:cBhvr>
                                        <p:cTn id="53" dur="2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heel(1)">
                                      <p:cBhvr>
                                        <p:cTn id="58" dur="2000"/>
                                        <p:tgtEl>
                                          <p:spTgt spid="14"/>
                                        </p:tgtEl>
                                      </p:cBhvr>
                                    </p:animEffect>
                                  </p:childTnLst>
                                </p:cTn>
                              </p:par>
                              <p:par>
                                <p:cTn id="59" presetID="1" presetClass="exit" presetSubtype="0" fill="hold" grpId="1" nodeType="withEffect">
                                  <p:stCondLst>
                                    <p:cond delay="0"/>
                                  </p:stCondLst>
                                  <p:childTnLst>
                                    <p:set>
                                      <p:cBhvr>
                                        <p:cTn id="60" dur="1" fill="hold">
                                          <p:stCondLst>
                                            <p:cond delay="0"/>
                                          </p:stCondLst>
                                        </p:cTn>
                                        <p:tgtEl>
                                          <p:spTgt spid="1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heel(1)">
                                      <p:cBhvr>
                                        <p:cTn id="71" dur="2000"/>
                                        <p:tgtEl>
                                          <p:spTgt spid="15"/>
                                        </p:tgtEl>
                                      </p:cBhvr>
                                    </p:animEffect>
                                  </p:childTnLst>
                                </p:cTn>
                              </p:par>
                            </p:childTnLst>
                          </p:cTn>
                        </p:par>
                      </p:childTnLst>
                    </p:cTn>
                  </p:par>
                  <p:par>
                    <p:cTn id="72" fill="hold">
                      <p:stCondLst>
                        <p:cond delay="indefinite"/>
                      </p:stCondLst>
                      <p:childTnLst>
                        <p:par>
                          <p:cTn id="73" fill="hold">
                            <p:stCondLst>
                              <p:cond delay="0"/>
                            </p:stCondLst>
                            <p:childTnLst>
                              <p:par>
                                <p:cTn id="74" presetID="21" presetClass="entr" presetSubtype="2"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heel(2)">
                                      <p:cBhvr>
                                        <p:cTn id="76" dur="2000"/>
                                        <p:tgtEl>
                                          <p:spTgt spid="16"/>
                                        </p:tgtEl>
                                      </p:cBhvr>
                                    </p:animEffect>
                                  </p:childTnLst>
                                </p:cTn>
                              </p:par>
                              <p:par>
                                <p:cTn id="77" presetID="1" presetClass="exit" presetSubtype="0" fill="hold" grpId="1"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21" presetClass="entr" presetSubtype="1" fill="hold" grpId="2"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heel(1)">
                                      <p:cBhvr>
                                        <p:cTn id="81" dur="2000"/>
                                        <p:tgtEl>
                                          <p:spTgt spid="11"/>
                                        </p:tgtEl>
                                      </p:cBhvr>
                                    </p:animEffect>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wheel(1)">
                                      <p:cBhvr>
                                        <p:cTn id="86" dur="2000"/>
                                        <p:tgtEl>
                                          <p:spTgt spid="17"/>
                                        </p:tgtEl>
                                      </p:cBhvr>
                                    </p:animEffect>
                                  </p:childTnLst>
                                </p:cTn>
                              </p:par>
                              <p:par>
                                <p:cTn id="87" presetID="21" presetClass="entr" presetSubtype="1" fill="hold" grpId="0"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wheel(1)">
                                      <p:cBhvr>
                                        <p:cTn id="89" dur="2000"/>
                                        <p:tgtEl>
                                          <p:spTgt spid="18"/>
                                        </p:tgtEl>
                                      </p:cBhvr>
                                    </p:animEffect>
                                  </p:childTnLst>
                                </p:cTn>
                              </p:par>
                              <p:par>
                                <p:cTn id="90" presetID="1" presetClass="exit" presetSubtype="0" fill="hold" grpId="3" nodeType="withEffect">
                                  <p:stCondLst>
                                    <p:cond delay="0"/>
                                  </p:stCondLst>
                                  <p:childTnLst>
                                    <p:set>
                                      <p:cBhvr>
                                        <p:cTn id="91" dur="1" fill="hold">
                                          <p:stCondLst>
                                            <p:cond delay="0"/>
                                          </p:stCondLst>
                                        </p:cTn>
                                        <p:tgtEl>
                                          <p:spTgt spid="11"/>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2" nodeType="click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wheel(1)">
                                      <p:cBhvr>
                                        <p:cTn id="96" dur="2000"/>
                                        <p:tgtEl>
                                          <p:spTgt spid="5"/>
                                        </p:tgtEl>
                                      </p:cBhvr>
                                    </p:animEffect>
                                  </p:childTnLst>
                                </p:cTn>
                              </p:par>
                              <p:par>
                                <p:cTn id="97" presetID="21" presetClass="entr" presetSubtype="1" fill="hold" grpId="2"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wheel(1)">
                                      <p:cBhvr>
                                        <p:cTn id="99" dur="2000"/>
                                        <p:tgtEl>
                                          <p:spTgt spid="15"/>
                                        </p:tgtEl>
                                      </p:cBhvr>
                                    </p:animEffect>
                                  </p:childTnLst>
                                </p:cTn>
                              </p:par>
                              <p:par>
                                <p:cTn id="100" presetID="1" presetClass="exit" presetSubtype="0" fill="hold" grpId="1" nodeType="withEffect">
                                  <p:stCondLst>
                                    <p:cond delay="0"/>
                                  </p:stCondLst>
                                  <p:childTnLst>
                                    <p:set>
                                      <p:cBhvr>
                                        <p:cTn id="101" dur="1" fill="hold">
                                          <p:stCondLst>
                                            <p:cond delay="0"/>
                                          </p:stCondLst>
                                        </p:cTn>
                                        <p:tgtEl>
                                          <p:spTgt spid="14"/>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16"/>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17"/>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10"/>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20"/>
                                        </p:tgtEl>
                                        <p:attrNameLst>
                                          <p:attrName>style.visibility</p:attrName>
                                        </p:attrNameLst>
                                      </p:cBhvr>
                                      <p:to>
                                        <p:strVal val="visible"/>
                                      </p:to>
                                    </p:set>
                                    <p:animEffect transition="in" filter="fade">
                                      <p:cBhvr>
                                        <p:cTn id="116" dur="1000"/>
                                        <p:tgtEl>
                                          <p:spTgt spid="20"/>
                                        </p:tgtEl>
                                      </p:cBhvr>
                                    </p:animEffect>
                                    <p:anim calcmode="lin" valueType="num">
                                      <p:cBhvr>
                                        <p:cTn id="117" dur="1000" fill="hold"/>
                                        <p:tgtEl>
                                          <p:spTgt spid="20"/>
                                        </p:tgtEl>
                                        <p:attrNameLst>
                                          <p:attrName>ppt_x</p:attrName>
                                        </p:attrNameLst>
                                      </p:cBhvr>
                                      <p:tavLst>
                                        <p:tav tm="0">
                                          <p:val>
                                            <p:strVal val="#ppt_x"/>
                                          </p:val>
                                        </p:tav>
                                        <p:tav tm="100000">
                                          <p:val>
                                            <p:strVal val="#ppt_x"/>
                                          </p:val>
                                        </p:tav>
                                      </p:tavLst>
                                    </p:anim>
                                    <p:anim calcmode="lin" valueType="num">
                                      <p:cBhvr>
                                        <p:cTn id="11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7" grpId="0" animBg="1"/>
      <p:bldP spid="7" grpId="1" animBg="1"/>
      <p:bldP spid="10" grpId="0"/>
      <p:bldP spid="10" grpId="1"/>
      <p:bldP spid="11" grpId="0" animBg="1"/>
      <p:bldP spid="11" grpId="1" animBg="1"/>
      <p:bldP spid="11" grpId="2" animBg="1"/>
      <p:bldP spid="11" grpId="3" animBg="1"/>
      <p:bldP spid="12" grpId="0" animBg="1"/>
      <p:bldP spid="12" grpId="1" animBg="1"/>
      <p:bldP spid="13" grpId="0" animBg="1"/>
      <p:bldP spid="13" grpId="1" animBg="1"/>
      <p:bldP spid="14" grpId="0" animBg="1"/>
      <p:bldP spid="14" grpId="1" animBg="1"/>
      <p:bldP spid="15" grpId="0" animBg="1"/>
      <p:bldP spid="15" grpId="1" animBg="1"/>
      <p:bldP spid="15" grpId="2" animBg="1"/>
      <p:bldP spid="16" grpId="0" animBg="1"/>
      <p:bldP spid="16" grpId="1" animBg="1"/>
      <p:bldP spid="17" grpId="0" animBg="1"/>
      <p:bldP spid="17" grpId="1" animBg="1"/>
      <p:bldP spid="18" grpId="0" animBg="1"/>
      <p:bldP spid="18" grpId="1" animBg="1"/>
      <p:bldP spid="20"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A224AC-01EB-97E7-4A2A-77CB7BFBCDF3}"/>
              </a:ext>
            </a:extLst>
          </p:cNvPr>
          <p:cNvSpPr txBox="1"/>
          <p:nvPr/>
        </p:nvSpPr>
        <p:spPr>
          <a:xfrm>
            <a:off x="0" y="644425"/>
            <a:ext cx="11027991" cy="4031873"/>
          </a:xfrm>
          <a:prstGeom prst="rect">
            <a:avLst/>
          </a:prstGeom>
          <a:noFill/>
        </p:spPr>
        <p:txBody>
          <a:bodyPr wrap="square">
            <a:spAutoFit/>
          </a:bodyPr>
          <a:lstStyle/>
          <a:p>
            <a:pPr marL="1028700" lvl="1" indent="-571500">
              <a:buFont typeface="Arial" panose="020B0604020202020204" pitchFamily="34" charset="0"/>
              <a:buChar char="•"/>
            </a:pPr>
            <a:r>
              <a:rPr lang="en-US" sz="3200" dirty="0">
                <a:solidFill>
                  <a:schemeClr val="bg1"/>
                </a:solidFill>
              </a:rPr>
              <a:t>Environment variables.</a:t>
            </a:r>
          </a:p>
          <a:p>
            <a:pPr marL="2114550" lvl="3" indent="-742950">
              <a:buFont typeface="+mj-lt"/>
              <a:buAutoNum type="arabicPeriod"/>
            </a:pPr>
            <a:r>
              <a:rPr lang="en-US" sz="3200" dirty="0">
                <a:solidFill>
                  <a:schemeClr val="bg1"/>
                </a:solidFill>
              </a:rPr>
              <a:t>From files or directory.</a:t>
            </a:r>
          </a:p>
          <a:p>
            <a:pPr marL="2114550" lvl="3" indent="-742950">
              <a:buFont typeface="+mj-lt"/>
              <a:buAutoNum type="arabicPeriod"/>
            </a:pPr>
            <a:r>
              <a:rPr lang="en-US" sz="3200" dirty="0">
                <a:solidFill>
                  <a:schemeClr val="bg1"/>
                </a:solidFill>
              </a:rPr>
              <a:t>From yaml file.</a:t>
            </a:r>
          </a:p>
          <a:p>
            <a:pPr marL="2400300" lvl="4" indent="-571500">
              <a:buFont typeface="Wingdings" panose="05000000000000000000" pitchFamily="2" charset="2"/>
              <a:buChar char="ü"/>
            </a:pPr>
            <a:r>
              <a:rPr lang="en-US" sz="3200" dirty="0">
                <a:solidFill>
                  <a:schemeClr val="bg1"/>
                </a:solidFill>
              </a:rPr>
              <a:t>	env</a:t>
            </a:r>
          </a:p>
          <a:p>
            <a:pPr marL="2400300" lvl="4" indent="-571500">
              <a:buFont typeface="Wingdings" panose="05000000000000000000" pitchFamily="2" charset="2"/>
              <a:buChar char="ü"/>
            </a:pPr>
            <a:r>
              <a:rPr lang="en-US" sz="3200" dirty="0">
                <a:solidFill>
                  <a:schemeClr val="bg1"/>
                </a:solidFill>
              </a:rPr>
              <a:t>	</a:t>
            </a:r>
            <a:r>
              <a:rPr lang="en-US" sz="3200" dirty="0" err="1">
                <a:solidFill>
                  <a:schemeClr val="bg1"/>
                </a:solidFill>
              </a:rPr>
              <a:t>envFrom</a:t>
            </a:r>
            <a:endParaRPr lang="en-US" sz="3200" dirty="0">
              <a:solidFill>
                <a:schemeClr val="bg1"/>
              </a:solidFill>
            </a:endParaRPr>
          </a:p>
          <a:p>
            <a:pPr marL="2400300" lvl="4" indent="-571500">
              <a:buFont typeface="Wingdings" panose="05000000000000000000" pitchFamily="2" charset="2"/>
              <a:buChar char="ü"/>
            </a:pPr>
            <a:r>
              <a:rPr lang="en-US" sz="3200" dirty="0">
                <a:solidFill>
                  <a:schemeClr val="bg1"/>
                </a:solidFill>
              </a:rPr>
              <a:t>   From command line.</a:t>
            </a:r>
          </a:p>
          <a:p>
            <a:pPr marL="1028700" lvl="1" indent="-571500">
              <a:buFont typeface="Arial" panose="020B0604020202020204" pitchFamily="34" charset="0"/>
              <a:buChar char="•"/>
            </a:pPr>
            <a:r>
              <a:rPr lang="en-US" sz="3200" dirty="0">
                <a:solidFill>
                  <a:schemeClr val="bg1"/>
                </a:solidFill>
              </a:rPr>
              <a:t>volume </a:t>
            </a:r>
          </a:p>
          <a:p>
            <a:pPr marL="2114550" lvl="3" indent="-742950">
              <a:buFont typeface="+mj-lt"/>
              <a:buAutoNum type="arabicPeriod"/>
            </a:pPr>
            <a:r>
              <a:rPr lang="en-US" sz="3200" dirty="0">
                <a:solidFill>
                  <a:schemeClr val="bg1"/>
                </a:solidFill>
              </a:rPr>
              <a:t>	Yaml file.</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1E9FD2A3-4EB7-609C-AF94-8CCC8DA460A9}"/>
                  </a:ext>
                </a:extLst>
              </p:cNvPr>
              <p:cNvGraphicFramePr>
                <a:graphicFrameLocks noChangeAspect="1"/>
              </p:cNvGraphicFramePr>
              <p:nvPr/>
            </p:nvGraphicFramePr>
            <p:xfrm>
              <a:off x="4587872" y="2702187"/>
              <a:ext cx="793020" cy="446074"/>
            </p:xfrm>
            <a:graphic>
              <a:graphicData uri="http://schemas.microsoft.com/office/powerpoint/2016/slidezoom">
                <pslz:sldZm>
                  <pslz:sldZmObj sldId="492" cId="3394728996">
                    <pslz:zmPr id="{2FB83B5B-3CA2-4AD4-8033-79F7DBF150E9}" returnToParent="0" transitionDur="1000">
                      <p166:blipFill xmlns:p166="http://schemas.microsoft.com/office/powerpoint/2016/6/main">
                        <a:blip r:embed="rId3"/>
                        <a:stretch>
                          <a:fillRect/>
                        </a:stretch>
                      </p166:blipFill>
                      <p166:spPr xmlns:p166="http://schemas.microsoft.com/office/powerpoint/2016/6/main">
                        <a:xfrm>
                          <a:off x="0" y="0"/>
                          <a:ext cx="793020" cy="446074"/>
                        </a:xfrm>
                        <a:prstGeom prst="rect">
                          <a:avLst/>
                        </a:prstGeom>
                        <a:ln w="3175">
                          <a:solidFill>
                            <a:prstClr val="ltGray"/>
                          </a:solidFill>
                        </a:ln>
                      </p166:spPr>
                    </pslz:zmPr>
                  </pslz:sldZmObj>
                </pslz:sldZm>
              </a:graphicData>
            </a:graphic>
          </p:graphicFrame>
        </mc:Choice>
        <mc:Fallback xmlns="">
          <p:pic>
            <p:nvPicPr>
              <p:cNvPr id="4" name="Slide Zoom 3">
                <a:hlinkClick r:id="rId4" action="ppaction://hlinksldjump"/>
                <a:extLst>
                  <a:ext uri="{FF2B5EF4-FFF2-40B4-BE49-F238E27FC236}">
                    <a16:creationId xmlns:a16="http://schemas.microsoft.com/office/drawing/2014/main" id="{1E9FD2A3-4EB7-609C-AF94-8CCC8DA460A9}"/>
                  </a:ext>
                </a:extLst>
              </p:cNvPr>
              <p:cNvPicPr>
                <a:picLocks noGrp="1" noRot="1" noChangeAspect="1" noMove="1" noResize="1" noEditPoints="1" noAdjustHandles="1" noChangeArrowheads="1" noChangeShapeType="1"/>
              </p:cNvPicPr>
              <p:nvPr/>
            </p:nvPicPr>
            <p:blipFill>
              <a:blip r:embed="rId5"/>
              <a:stretch>
                <a:fillRect/>
              </a:stretch>
            </p:blipFill>
            <p:spPr>
              <a:xfrm>
                <a:off x="4587872" y="2702187"/>
                <a:ext cx="793020" cy="446074"/>
              </a:xfrm>
              <a:prstGeom prst="rect">
                <a:avLst/>
              </a:prstGeom>
              <a:ln w="3175">
                <a:solidFill>
                  <a:prstClr val="ltGray"/>
                </a:solidFill>
              </a:ln>
            </p:spPr>
          </p:pic>
        </mc:Fallback>
      </mc:AlternateContent>
    </p:spTree>
    <p:extLst>
      <p:ext uri="{BB962C8B-B14F-4D97-AF65-F5344CB8AC3E}">
        <p14:creationId xmlns:p14="http://schemas.microsoft.com/office/powerpoint/2010/main" val="36191229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BA2E915-6E75-19C0-3300-F833A5589219}"/>
              </a:ext>
            </a:extLst>
          </p:cNvPr>
          <p:cNvSpPr txBox="1"/>
          <p:nvPr/>
        </p:nvSpPr>
        <p:spPr>
          <a:xfrm>
            <a:off x="901700" y="196516"/>
            <a:ext cx="5850340" cy="523220"/>
          </a:xfrm>
          <a:prstGeom prst="rect">
            <a:avLst/>
          </a:prstGeom>
          <a:solidFill>
            <a:schemeClr val="accent4"/>
          </a:solidFill>
        </p:spPr>
        <p:txBody>
          <a:bodyPr wrap="square" rtlCol="0">
            <a:spAutoFit/>
          </a:bodyPr>
          <a:lstStyle/>
          <a:p>
            <a:r>
              <a:rPr lang="en-US" sz="2800" dirty="0"/>
              <a:t>From yaml file with </a:t>
            </a:r>
            <a:r>
              <a:rPr lang="en-US" sz="2800" b="1" dirty="0" err="1"/>
              <a:t>envFrom</a:t>
            </a:r>
            <a:r>
              <a:rPr lang="en-US" sz="2800" b="1" dirty="0"/>
              <a:t> syntax</a:t>
            </a:r>
          </a:p>
        </p:txBody>
      </p:sp>
      <p:sp>
        <p:nvSpPr>
          <p:cNvPr id="11" name="TextBox 10">
            <a:extLst>
              <a:ext uri="{FF2B5EF4-FFF2-40B4-BE49-F238E27FC236}">
                <a16:creationId xmlns:a16="http://schemas.microsoft.com/office/drawing/2014/main" id="{CB715FA9-52C8-0634-F66F-847EA943B00F}"/>
              </a:ext>
            </a:extLst>
          </p:cNvPr>
          <p:cNvSpPr txBox="1"/>
          <p:nvPr/>
        </p:nvSpPr>
        <p:spPr>
          <a:xfrm>
            <a:off x="245660" y="1037229"/>
            <a:ext cx="3398292" cy="5632311"/>
          </a:xfrm>
          <a:prstGeom prst="rect">
            <a:avLst/>
          </a:prstGeom>
          <a:noFill/>
        </p:spPr>
        <p:txBody>
          <a:bodyPr wrap="square" rtlCol="0">
            <a:spAutoFit/>
          </a:bodyPr>
          <a:lstStyle/>
          <a:p>
            <a:r>
              <a:rPr lang="en-US" dirty="0" err="1">
                <a:solidFill>
                  <a:srgbClr val="00CDCD"/>
                </a:solidFill>
                <a:latin typeface="D"/>
              </a:rPr>
              <a:t>apiVersion</a:t>
            </a:r>
            <a:r>
              <a:rPr lang="en-US" dirty="0">
                <a:solidFill>
                  <a:srgbClr val="BB00BB"/>
                </a:solidFill>
                <a:latin typeface="D"/>
              </a:rPr>
              <a:t>:</a:t>
            </a:r>
            <a:r>
              <a:rPr lang="en-US" dirty="0">
                <a:solidFill>
                  <a:srgbClr val="E5E5E5"/>
                </a:solidFill>
                <a:latin typeface="D"/>
              </a:rPr>
              <a:t> apps/v1</a:t>
            </a:r>
            <a:br>
              <a:rPr lang="en-US" dirty="0">
                <a:solidFill>
                  <a:srgbClr val="630300"/>
                </a:solidFill>
                <a:latin typeface="D"/>
              </a:rPr>
            </a:br>
            <a:r>
              <a:rPr lang="en-US" dirty="0">
                <a:solidFill>
                  <a:srgbClr val="00CDCD"/>
                </a:solidFill>
                <a:latin typeface="D"/>
              </a:rPr>
              <a:t>kind</a:t>
            </a:r>
            <a:r>
              <a:rPr lang="en-US" dirty="0">
                <a:solidFill>
                  <a:srgbClr val="BB00BB"/>
                </a:solidFill>
                <a:latin typeface="D"/>
              </a:rPr>
              <a:t>:</a:t>
            </a:r>
            <a:r>
              <a:rPr lang="en-US" dirty="0">
                <a:solidFill>
                  <a:srgbClr val="E5E5E5"/>
                </a:solidFill>
                <a:latin typeface="D"/>
              </a:rPr>
              <a:t> Deployment</a:t>
            </a:r>
            <a:br>
              <a:rPr lang="en-US" dirty="0">
                <a:solidFill>
                  <a:srgbClr val="630300"/>
                </a:solidFill>
                <a:latin typeface="D"/>
              </a:rPr>
            </a:br>
            <a:r>
              <a:rPr lang="en-US" dirty="0">
                <a:solidFill>
                  <a:srgbClr val="00CDCD"/>
                </a:solidFill>
                <a:latin typeface="D"/>
              </a:rPr>
              <a:t>metadata</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name</a:t>
            </a:r>
            <a:r>
              <a:rPr lang="en-US" dirty="0">
                <a:solidFill>
                  <a:srgbClr val="BB00BB"/>
                </a:solidFill>
                <a:latin typeface="D"/>
              </a:rPr>
              <a:t>:</a:t>
            </a:r>
            <a:r>
              <a:rPr lang="en-US" dirty="0">
                <a:solidFill>
                  <a:srgbClr val="E5E5E5"/>
                </a:solidFill>
                <a:latin typeface="D"/>
              </a:rPr>
              <a:t> env-deploy</a:t>
            </a:r>
            <a:br>
              <a:rPr lang="en-US" dirty="0">
                <a:solidFill>
                  <a:srgbClr val="630300"/>
                </a:solidFill>
                <a:latin typeface="D"/>
              </a:rPr>
            </a:br>
            <a:r>
              <a:rPr lang="en-US" dirty="0">
                <a:solidFill>
                  <a:srgbClr val="00CDCD"/>
                </a:solidFill>
                <a:latin typeface="D"/>
              </a:rPr>
              <a:t>spec</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replicas</a:t>
            </a:r>
            <a:r>
              <a:rPr lang="en-US" dirty="0">
                <a:solidFill>
                  <a:srgbClr val="BB00BB"/>
                </a:solidFill>
                <a:latin typeface="D"/>
              </a:rPr>
              <a:t>:</a:t>
            </a:r>
            <a:r>
              <a:rPr lang="en-US" dirty="0">
                <a:solidFill>
                  <a:srgbClr val="E5E5E5"/>
                </a:solidFill>
                <a:latin typeface="D"/>
              </a:rPr>
              <a:t> </a:t>
            </a:r>
            <a:r>
              <a:rPr lang="en-US" dirty="0">
                <a:solidFill>
                  <a:srgbClr val="BB0000"/>
                </a:solidFill>
                <a:latin typeface="D"/>
              </a:rPr>
              <a:t>5</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selector</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err="1">
                <a:solidFill>
                  <a:srgbClr val="00CDCD"/>
                </a:solidFill>
                <a:latin typeface="D"/>
              </a:rPr>
              <a:t>matchLabels</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app</a:t>
            </a:r>
            <a:r>
              <a:rPr lang="en-US" dirty="0">
                <a:solidFill>
                  <a:srgbClr val="BB00BB"/>
                </a:solidFill>
                <a:latin typeface="D"/>
              </a:rPr>
              <a:t>:</a:t>
            </a:r>
            <a:r>
              <a:rPr lang="en-US" dirty="0">
                <a:solidFill>
                  <a:srgbClr val="E5E5E5"/>
                </a:solidFill>
                <a:latin typeface="D"/>
              </a:rPr>
              <a:t> env-deploy</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template</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metadata</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labels</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app</a:t>
            </a:r>
            <a:r>
              <a:rPr lang="en-US" dirty="0">
                <a:solidFill>
                  <a:srgbClr val="BB00BB"/>
                </a:solidFill>
                <a:latin typeface="D"/>
              </a:rPr>
              <a:t>:</a:t>
            </a:r>
            <a:r>
              <a:rPr lang="en-US" dirty="0">
                <a:solidFill>
                  <a:srgbClr val="E5E5E5"/>
                </a:solidFill>
                <a:latin typeface="D"/>
              </a:rPr>
              <a:t> env-deploy</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spec</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containers</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C8AF00"/>
                </a:solidFill>
                <a:latin typeface="D"/>
              </a:rPr>
              <a:t>- </a:t>
            </a:r>
            <a:r>
              <a:rPr lang="en-US" dirty="0">
                <a:solidFill>
                  <a:srgbClr val="00CDCD"/>
                </a:solidFill>
                <a:latin typeface="D"/>
              </a:rPr>
              <a:t>name</a:t>
            </a:r>
            <a:r>
              <a:rPr lang="en-US" dirty="0">
                <a:solidFill>
                  <a:srgbClr val="BB00BB"/>
                </a:solidFill>
                <a:latin typeface="D"/>
              </a:rPr>
              <a:t>:</a:t>
            </a:r>
            <a:r>
              <a:rPr lang="en-US" dirty="0">
                <a:solidFill>
                  <a:srgbClr val="E5E5E5"/>
                </a:solidFill>
                <a:latin typeface="D"/>
              </a:rPr>
              <a:t> env-</a:t>
            </a:r>
            <a:r>
              <a:rPr lang="en-US" dirty="0" err="1">
                <a:solidFill>
                  <a:srgbClr val="E5E5E5"/>
                </a:solidFill>
                <a:latin typeface="D"/>
              </a:rPr>
              <a:t>cont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image</a:t>
            </a:r>
            <a:r>
              <a:rPr lang="en-US" dirty="0">
                <a:solidFill>
                  <a:srgbClr val="BB00BB"/>
                </a:solidFill>
                <a:latin typeface="D"/>
              </a:rPr>
              <a:t>:</a:t>
            </a:r>
            <a:r>
              <a:rPr lang="en-US" dirty="0">
                <a:solidFill>
                  <a:srgbClr val="E5E5E5"/>
                </a:solidFill>
                <a:latin typeface="D"/>
              </a:rPr>
              <a:t> nginx</a:t>
            </a:r>
            <a:br>
              <a:rPr lang="en-US" dirty="0">
                <a:solidFill>
                  <a:srgbClr val="630300"/>
                </a:solidFill>
                <a:latin typeface="D"/>
              </a:rPr>
            </a:br>
            <a:r>
              <a:rPr lang="en-US" dirty="0">
                <a:solidFill>
                  <a:srgbClr val="E5E5E5"/>
                </a:solidFill>
                <a:latin typeface="D"/>
              </a:rPr>
              <a:t>        </a:t>
            </a:r>
            <a:r>
              <a:rPr lang="en-US" dirty="0" err="1">
                <a:solidFill>
                  <a:srgbClr val="00CDCD"/>
                </a:solidFill>
                <a:latin typeface="D"/>
              </a:rPr>
              <a:t>envFrom</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C8AF00"/>
                </a:solidFill>
                <a:latin typeface="D"/>
              </a:rPr>
              <a:t>- </a:t>
            </a:r>
            <a:r>
              <a:rPr lang="en-US" dirty="0" err="1">
                <a:solidFill>
                  <a:srgbClr val="00CDCD"/>
                </a:solidFill>
                <a:latin typeface="D"/>
              </a:rPr>
              <a:t>configMapRef</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name</a:t>
            </a:r>
            <a:r>
              <a:rPr lang="en-US" dirty="0">
                <a:solidFill>
                  <a:srgbClr val="BB00BB"/>
                </a:solidFill>
                <a:latin typeface="D"/>
              </a:rPr>
              <a:t>:</a:t>
            </a:r>
            <a:r>
              <a:rPr lang="en-US" dirty="0">
                <a:solidFill>
                  <a:srgbClr val="E5E5E5"/>
                </a:solidFill>
                <a:latin typeface="D"/>
              </a:rPr>
              <a:t> example-</a:t>
            </a:r>
            <a:r>
              <a:rPr lang="en-US" dirty="0" err="1">
                <a:solidFill>
                  <a:srgbClr val="E5E5E5"/>
                </a:solidFill>
                <a:latin typeface="D"/>
              </a:rPr>
              <a:t>configmap</a:t>
            </a:r>
            <a:endParaRPr lang="en-US" dirty="0">
              <a:solidFill>
                <a:schemeClr val="bg1"/>
              </a:solidFill>
            </a:endParaRPr>
          </a:p>
        </p:txBody>
      </p:sp>
      <p:sp>
        <p:nvSpPr>
          <p:cNvPr id="12" name="Rectangle 11">
            <a:extLst>
              <a:ext uri="{FF2B5EF4-FFF2-40B4-BE49-F238E27FC236}">
                <a16:creationId xmlns:a16="http://schemas.microsoft.com/office/drawing/2014/main" id="{2E7ED796-51AD-6C7B-79EC-AE7DE3CF9C70}"/>
              </a:ext>
            </a:extLst>
          </p:cNvPr>
          <p:cNvSpPr/>
          <p:nvPr/>
        </p:nvSpPr>
        <p:spPr>
          <a:xfrm>
            <a:off x="245660" y="4651088"/>
            <a:ext cx="3398292" cy="2018451"/>
          </a:xfrm>
          <a:custGeom>
            <a:avLst/>
            <a:gdLst>
              <a:gd name="connsiteX0" fmla="*/ 0 w 3398292"/>
              <a:gd name="connsiteY0" fmla="*/ 0 h 2018451"/>
              <a:gd name="connsiteX1" fmla="*/ 634348 w 3398292"/>
              <a:gd name="connsiteY1" fmla="*/ 0 h 2018451"/>
              <a:gd name="connsiteX2" fmla="*/ 1234713 w 3398292"/>
              <a:gd name="connsiteY2" fmla="*/ 0 h 2018451"/>
              <a:gd name="connsiteX3" fmla="*/ 1835078 w 3398292"/>
              <a:gd name="connsiteY3" fmla="*/ 0 h 2018451"/>
              <a:gd name="connsiteX4" fmla="*/ 2333494 w 3398292"/>
              <a:gd name="connsiteY4" fmla="*/ 0 h 2018451"/>
              <a:gd name="connsiteX5" fmla="*/ 2865893 w 3398292"/>
              <a:gd name="connsiteY5" fmla="*/ 0 h 2018451"/>
              <a:gd name="connsiteX6" fmla="*/ 3398292 w 3398292"/>
              <a:gd name="connsiteY6" fmla="*/ 0 h 2018451"/>
              <a:gd name="connsiteX7" fmla="*/ 3398292 w 3398292"/>
              <a:gd name="connsiteY7" fmla="*/ 524797 h 2018451"/>
              <a:gd name="connsiteX8" fmla="*/ 3398292 w 3398292"/>
              <a:gd name="connsiteY8" fmla="*/ 1049595 h 2018451"/>
              <a:gd name="connsiteX9" fmla="*/ 3398292 w 3398292"/>
              <a:gd name="connsiteY9" fmla="*/ 1554207 h 2018451"/>
              <a:gd name="connsiteX10" fmla="*/ 3398292 w 3398292"/>
              <a:gd name="connsiteY10" fmla="*/ 2018451 h 2018451"/>
              <a:gd name="connsiteX11" fmla="*/ 2797927 w 3398292"/>
              <a:gd name="connsiteY11" fmla="*/ 2018451 h 2018451"/>
              <a:gd name="connsiteX12" fmla="*/ 2163579 w 3398292"/>
              <a:gd name="connsiteY12" fmla="*/ 2018451 h 2018451"/>
              <a:gd name="connsiteX13" fmla="*/ 1597197 w 3398292"/>
              <a:gd name="connsiteY13" fmla="*/ 2018451 h 2018451"/>
              <a:gd name="connsiteX14" fmla="*/ 962849 w 3398292"/>
              <a:gd name="connsiteY14" fmla="*/ 2018451 h 2018451"/>
              <a:gd name="connsiteX15" fmla="*/ 0 w 3398292"/>
              <a:gd name="connsiteY15" fmla="*/ 2018451 h 2018451"/>
              <a:gd name="connsiteX16" fmla="*/ 0 w 3398292"/>
              <a:gd name="connsiteY16" fmla="*/ 1574392 h 2018451"/>
              <a:gd name="connsiteX17" fmla="*/ 0 w 3398292"/>
              <a:gd name="connsiteY17" fmla="*/ 1029410 h 2018451"/>
              <a:gd name="connsiteX18" fmla="*/ 0 w 3398292"/>
              <a:gd name="connsiteY18" fmla="*/ 484428 h 2018451"/>
              <a:gd name="connsiteX19" fmla="*/ 0 w 3398292"/>
              <a:gd name="connsiteY19" fmla="*/ 0 h 201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292" h="2018451" extrusionOk="0">
                <a:moveTo>
                  <a:pt x="0" y="0"/>
                </a:moveTo>
                <a:cubicBezTo>
                  <a:pt x="152449" y="-6019"/>
                  <a:pt x="328397" y="37552"/>
                  <a:pt x="634348" y="0"/>
                </a:cubicBezTo>
                <a:cubicBezTo>
                  <a:pt x="940299" y="-37552"/>
                  <a:pt x="1062561" y="63405"/>
                  <a:pt x="1234713" y="0"/>
                </a:cubicBezTo>
                <a:cubicBezTo>
                  <a:pt x="1406865" y="-63405"/>
                  <a:pt x="1706668" y="33237"/>
                  <a:pt x="1835078" y="0"/>
                </a:cubicBezTo>
                <a:cubicBezTo>
                  <a:pt x="1963488" y="-33237"/>
                  <a:pt x="2090215" y="16373"/>
                  <a:pt x="2333494" y="0"/>
                </a:cubicBezTo>
                <a:cubicBezTo>
                  <a:pt x="2576773" y="-16373"/>
                  <a:pt x="2648163" y="9343"/>
                  <a:pt x="2865893" y="0"/>
                </a:cubicBezTo>
                <a:cubicBezTo>
                  <a:pt x="3083623" y="-9343"/>
                  <a:pt x="3209554" y="50894"/>
                  <a:pt x="3398292" y="0"/>
                </a:cubicBezTo>
                <a:cubicBezTo>
                  <a:pt x="3425042" y="187726"/>
                  <a:pt x="3345729" y="391718"/>
                  <a:pt x="3398292" y="524797"/>
                </a:cubicBezTo>
                <a:cubicBezTo>
                  <a:pt x="3450855" y="657876"/>
                  <a:pt x="3349623" y="806700"/>
                  <a:pt x="3398292" y="1049595"/>
                </a:cubicBezTo>
                <a:cubicBezTo>
                  <a:pt x="3446961" y="1292490"/>
                  <a:pt x="3345903" y="1393508"/>
                  <a:pt x="3398292" y="1554207"/>
                </a:cubicBezTo>
                <a:cubicBezTo>
                  <a:pt x="3450681" y="1714906"/>
                  <a:pt x="3363381" y="1815971"/>
                  <a:pt x="3398292" y="2018451"/>
                </a:cubicBezTo>
                <a:cubicBezTo>
                  <a:pt x="3238846" y="2051225"/>
                  <a:pt x="2992133" y="1971990"/>
                  <a:pt x="2797927" y="2018451"/>
                </a:cubicBezTo>
                <a:cubicBezTo>
                  <a:pt x="2603722" y="2064912"/>
                  <a:pt x="2316809" y="1943152"/>
                  <a:pt x="2163579" y="2018451"/>
                </a:cubicBezTo>
                <a:cubicBezTo>
                  <a:pt x="2010349" y="2093750"/>
                  <a:pt x="1797775" y="2006064"/>
                  <a:pt x="1597197" y="2018451"/>
                </a:cubicBezTo>
                <a:cubicBezTo>
                  <a:pt x="1396619" y="2030838"/>
                  <a:pt x="1278456" y="2010789"/>
                  <a:pt x="962849" y="2018451"/>
                </a:cubicBezTo>
                <a:cubicBezTo>
                  <a:pt x="647242" y="2026113"/>
                  <a:pt x="380998" y="1911428"/>
                  <a:pt x="0" y="2018451"/>
                </a:cubicBezTo>
                <a:cubicBezTo>
                  <a:pt x="-30682" y="1876577"/>
                  <a:pt x="2038" y="1692129"/>
                  <a:pt x="0" y="1574392"/>
                </a:cubicBezTo>
                <a:cubicBezTo>
                  <a:pt x="-2038" y="1456655"/>
                  <a:pt x="13099" y="1230921"/>
                  <a:pt x="0" y="1029410"/>
                </a:cubicBezTo>
                <a:cubicBezTo>
                  <a:pt x="-13099" y="827899"/>
                  <a:pt x="6222" y="619741"/>
                  <a:pt x="0" y="484428"/>
                </a:cubicBezTo>
                <a:cubicBezTo>
                  <a:pt x="-6222" y="349115"/>
                  <a:pt x="8311" y="225251"/>
                  <a:pt x="0" y="0"/>
                </a:cubicBezTo>
                <a:close/>
              </a:path>
            </a:pathLst>
          </a:custGeom>
          <a:noFill/>
          <a:ln w="38100">
            <a:solidFill>
              <a:schemeClr val="accent1"/>
            </a:solidFill>
            <a:extLst>
              <a:ext uri="{C807C97D-BFC1-408E-A445-0C87EB9F89A2}">
                <ask:lineSketchStyleProps xmlns:ask="http://schemas.microsoft.com/office/drawing/2018/sketchyshapes" sd="230092338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D443F2-3CB7-9181-AECF-3FD95DC53CBB}"/>
              </a:ext>
            </a:extLst>
          </p:cNvPr>
          <p:cNvSpPr/>
          <p:nvPr/>
        </p:nvSpPr>
        <p:spPr>
          <a:xfrm>
            <a:off x="658765" y="5718412"/>
            <a:ext cx="2848709" cy="85298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31F53FC-585C-810F-0594-31F1ABE42098}"/>
              </a:ext>
            </a:extLst>
          </p:cNvPr>
          <p:cNvCxnSpPr/>
          <p:nvPr/>
        </p:nvCxnSpPr>
        <p:spPr>
          <a:xfrm>
            <a:off x="658765" y="6038661"/>
            <a:ext cx="970859"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592F3-4D9E-BEE1-4632-9848FD53D63C}"/>
              </a:ext>
            </a:extLst>
          </p:cNvPr>
          <p:cNvCxnSpPr>
            <a:cxnSpLocks/>
          </p:cNvCxnSpPr>
          <p:nvPr/>
        </p:nvCxnSpPr>
        <p:spPr>
          <a:xfrm>
            <a:off x="901700" y="6317810"/>
            <a:ext cx="128018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DBB52AC-8EC3-AF43-5D64-8F42B60BB007}"/>
              </a:ext>
            </a:extLst>
          </p:cNvPr>
          <p:cNvSpPr/>
          <p:nvPr/>
        </p:nvSpPr>
        <p:spPr>
          <a:xfrm>
            <a:off x="818867" y="6294519"/>
            <a:ext cx="2688608" cy="27687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620FA11-C35D-7357-F733-195E710C9A45}"/>
              </a:ext>
            </a:extLst>
          </p:cNvPr>
          <p:cNvSpPr txBox="1"/>
          <p:nvPr/>
        </p:nvSpPr>
        <p:spPr>
          <a:xfrm>
            <a:off x="2571184" y="1109274"/>
            <a:ext cx="4544840" cy="2399169"/>
          </a:xfrm>
          <a:prstGeom prst="rect">
            <a:avLst/>
          </a:prstGeom>
          <a:noFill/>
        </p:spPr>
        <p:txBody>
          <a:bodyPr wrap="square" rtlCol="0">
            <a:spAutoFit/>
          </a:bodyPr>
          <a:lstStyle/>
          <a:p>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ConfigMap</a:t>
            </a:r>
            <a:br>
              <a:rPr lang="en-US" sz="1800" dirty="0">
                <a:solidFill>
                  <a:srgbClr val="630300"/>
                </a:solidFill>
                <a:latin typeface="D"/>
              </a:rPr>
            </a:br>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 </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example-</a:t>
            </a:r>
            <a:r>
              <a:rPr lang="en-US" sz="1800" dirty="0" err="1">
                <a:solidFill>
                  <a:srgbClr val="E5E5E5"/>
                </a:solidFill>
                <a:latin typeface="D"/>
              </a:rPr>
              <a:t>configmap</a:t>
            </a:r>
            <a:br>
              <a:rPr lang="en-US" sz="1800" dirty="0">
                <a:solidFill>
                  <a:srgbClr val="630300"/>
                </a:solidFill>
                <a:latin typeface="D"/>
              </a:rPr>
            </a:br>
            <a:r>
              <a:rPr lang="en-US" sz="1800" dirty="0">
                <a:solidFill>
                  <a:srgbClr val="00CDCD"/>
                </a:solidFill>
                <a:latin typeface="D"/>
              </a:rPr>
              <a:t>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NGINX_PORT</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"8080"</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language</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a:t>
            </a:r>
            <a:r>
              <a:rPr lang="en-US" sz="1800" dirty="0" err="1">
                <a:solidFill>
                  <a:srgbClr val="BB0000"/>
                </a:solidFill>
                <a:latin typeface="D"/>
              </a:rPr>
              <a:t>english</a:t>
            </a:r>
            <a:r>
              <a:rPr lang="en-US" sz="1800" dirty="0">
                <a:solidFill>
                  <a:srgbClr val="BB0000"/>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environments</a:t>
            </a:r>
            <a:r>
              <a:rPr lang="en-US" sz="1800" dirty="0">
                <a:solidFill>
                  <a:srgbClr val="BB00BB"/>
                </a:solidFill>
                <a:latin typeface="D"/>
              </a:rPr>
              <a:t>:</a:t>
            </a:r>
            <a:r>
              <a:rPr lang="en-US" sz="1800" dirty="0">
                <a:solidFill>
                  <a:srgbClr val="E5E5E5"/>
                </a:solidFill>
                <a:latin typeface="D"/>
              </a:rPr>
              <a:t> production, development, test</a:t>
            </a:r>
            <a:endParaRPr lang="en-US" dirty="0"/>
          </a:p>
        </p:txBody>
      </p:sp>
      <p:sp>
        <p:nvSpPr>
          <p:cNvPr id="20" name="Rectangle 19">
            <a:extLst>
              <a:ext uri="{FF2B5EF4-FFF2-40B4-BE49-F238E27FC236}">
                <a16:creationId xmlns:a16="http://schemas.microsoft.com/office/drawing/2014/main" id="{63468F73-71FF-2C28-4148-11387210AB46}"/>
              </a:ext>
            </a:extLst>
          </p:cNvPr>
          <p:cNvSpPr/>
          <p:nvPr/>
        </p:nvSpPr>
        <p:spPr>
          <a:xfrm>
            <a:off x="2691380" y="1932039"/>
            <a:ext cx="2688608" cy="37681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D20F575-DE4E-C23B-6279-45C6C3964DFA}"/>
              </a:ext>
            </a:extLst>
          </p:cNvPr>
          <p:cNvSpPr/>
          <p:nvPr/>
        </p:nvSpPr>
        <p:spPr>
          <a:xfrm>
            <a:off x="2571184" y="2529840"/>
            <a:ext cx="4820216" cy="978603"/>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72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2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heel(1)">
                                      <p:cBhvr>
                                        <p:cTn id="35" dur="2000"/>
                                        <p:tgtEl>
                                          <p:spTgt spid="18"/>
                                        </p:tgtEl>
                                      </p:cBhvr>
                                    </p:animEffect>
                                  </p:childTnLst>
                                </p:cTn>
                              </p:par>
                              <p:par>
                                <p:cTn id="36" presetID="1" presetClass="exit" presetSubtype="0" fill="hold" nodeType="withEffect">
                                  <p:stCondLst>
                                    <p:cond delay="0"/>
                                  </p:stCondLst>
                                  <p:childTnLst>
                                    <p:set>
                                      <p:cBhvr>
                                        <p:cTn id="37" dur="1" fill="hold">
                                          <p:stCondLst>
                                            <p:cond delay="0"/>
                                          </p:stCondLst>
                                        </p:cTn>
                                        <p:tgtEl>
                                          <p:spTgt spid="16"/>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par>
                                <p:cTn id="40" presetID="21" presetClass="entr" presetSubtype="1"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heel(1)">
                                      <p:cBhvr>
                                        <p:cTn id="42" dur="2000"/>
                                        <p:tgtEl>
                                          <p:spTgt spid="20"/>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21" presetClass="entr" presetSubtype="1" fill="hold" grpId="2"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heel(1)">
                                      <p:cBhvr>
                                        <p:cTn id="55" dur="2000"/>
                                        <p:tgtEl>
                                          <p:spTgt spid="20"/>
                                        </p:tgtEl>
                                      </p:cBhvr>
                                    </p:animEffect>
                                  </p:childTnLst>
                                </p:cTn>
                              </p:par>
                              <p:par>
                                <p:cTn id="56" presetID="1" presetClass="exit" presetSubtype="0" fill="hold" grpId="3" nodeType="withEffect">
                                  <p:stCondLst>
                                    <p:cond delay="0"/>
                                  </p:stCondLst>
                                  <p:childTnLst>
                                    <p:set>
                                      <p:cBhvr>
                                        <p:cTn id="57" dur="1" fill="hold">
                                          <p:stCondLst>
                                            <p:cond delay="0"/>
                                          </p:stCondLst>
                                        </p:cTn>
                                        <p:tgtEl>
                                          <p:spTgt spid="20"/>
                                        </p:tgtEl>
                                        <p:attrNameLst>
                                          <p:attrName>style.visibility</p:attrName>
                                        </p:attrNameLst>
                                      </p:cBhvr>
                                      <p:to>
                                        <p:strVal val="hidden"/>
                                      </p:to>
                                    </p:set>
                                  </p:childTnLst>
                                </p:cTn>
                              </p:par>
                              <p:par>
                                <p:cTn id="58" presetID="1" presetClass="exit" presetSubtype="0" fill="hold" grpId="2"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par>
                                <p:cTn id="60" presetID="21" presetClass="entr" presetSubtype="1"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heel(1)">
                                      <p:cBhvr>
                                        <p:cTn id="6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1" grpId="2"/>
      <p:bldP spid="12" grpId="0" animBg="1"/>
      <p:bldP spid="12" grpId="1" animBg="1"/>
      <p:bldP spid="12" grpId="2" animBg="1"/>
      <p:bldP spid="13" grpId="0" animBg="1"/>
      <p:bldP spid="13" grpId="1" animBg="1"/>
      <p:bldP spid="18" grpId="0" animBg="1"/>
      <p:bldP spid="18" grpId="1" animBg="1"/>
      <p:bldP spid="19" grpId="0"/>
      <p:bldP spid="20" grpId="0" animBg="1"/>
      <p:bldP spid="20" grpId="1" animBg="1"/>
      <p:bldP spid="20" grpId="2" animBg="1"/>
      <p:bldP spid="20" grpId="3" animBg="1"/>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A224AC-01EB-97E7-4A2A-77CB7BFBCDF3}"/>
              </a:ext>
            </a:extLst>
          </p:cNvPr>
          <p:cNvSpPr txBox="1"/>
          <p:nvPr/>
        </p:nvSpPr>
        <p:spPr>
          <a:xfrm>
            <a:off x="0" y="644425"/>
            <a:ext cx="11027991" cy="4031873"/>
          </a:xfrm>
          <a:prstGeom prst="rect">
            <a:avLst/>
          </a:prstGeom>
          <a:noFill/>
        </p:spPr>
        <p:txBody>
          <a:bodyPr wrap="square">
            <a:spAutoFit/>
          </a:bodyPr>
          <a:lstStyle/>
          <a:p>
            <a:pPr marL="1028700" lvl="1" indent="-571500">
              <a:buFont typeface="Arial" panose="020B0604020202020204" pitchFamily="34" charset="0"/>
              <a:buChar char="•"/>
            </a:pPr>
            <a:r>
              <a:rPr lang="en-US" sz="3200" dirty="0">
                <a:solidFill>
                  <a:schemeClr val="bg1"/>
                </a:solidFill>
              </a:rPr>
              <a:t>Environment variables.</a:t>
            </a:r>
          </a:p>
          <a:p>
            <a:pPr marL="2114550" lvl="3" indent="-742950">
              <a:buFont typeface="+mj-lt"/>
              <a:buAutoNum type="arabicPeriod"/>
            </a:pPr>
            <a:r>
              <a:rPr lang="en-US" sz="3200" dirty="0">
                <a:solidFill>
                  <a:schemeClr val="bg1"/>
                </a:solidFill>
              </a:rPr>
              <a:t>From files or directory.</a:t>
            </a:r>
          </a:p>
          <a:p>
            <a:pPr marL="2114550" lvl="3" indent="-742950">
              <a:buFont typeface="+mj-lt"/>
              <a:buAutoNum type="arabicPeriod"/>
            </a:pPr>
            <a:r>
              <a:rPr lang="en-US" sz="3200" dirty="0">
                <a:solidFill>
                  <a:schemeClr val="bg1"/>
                </a:solidFill>
              </a:rPr>
              <a:t>From yaml file.</a:t>
            </a:r>
          </a:p>
          <a:p>
            <a:pPr marL="2400300" lvl="4" indent="-571500">
              <a:buFont typeface="Wingdings" panose="05000000000000000000" pitchFamily="2" charset="2"/>
              <a:buChar char="ü"/>
            </a:pPr>
            <a:r>
              <a:rPr lang="en-US" sz="3200" dirty="0">
                <a:solidFill>
                  <a:schemeClr val="bg1"/>
                </a:solidFill>
              </a:rPr>
              <a:t>	env</a:t>
            </a:r>
          </a:p>
          <a:p>
            <a:pPr marL="2400300" lvl="4" indent="-571500">
              <a:buFont typeface="Wingdings" panose="05000000000000000000" pitchFamily="2" charset="2"/>
              <a:buChar char="ü"/>
            </a:pPr>
            <a:r>
              <a:rPr lang="en-US" sz="3200" dirty="0">
                <a:solidFill>
                  <a:schemeClr val="bg1"/>
                </a:solidFill>
              </a:rPr>
              <a:t>	</a:t>
            </a:r>
            <a:r>
              <a:rPr lang="en-US" sz="3200" dirty="0" err="1">
                <a:solidFill>
                  <a:schemeClr val="bg1"/>
                </a:solidFill>
              </a:rPr>
              <a:t>envFrom</a:t>
            </a:r>
            <a:endParaRPr lang="en-US" sz="3200" dirty="0">
              <a:solidFill>
                <a:schemeClr val="bg1"/>
              </a:solidFill>
            </a:endParaRPr>
          </a:p>
          <a:p>
            <a:pPr marL="2400300" lvl="4" indent="-571500">
              <a:buFont typeface="Wingdings" panose="05000000000000000000" pitchFamily="2" charset="2"/>
              <a:buChar char="ü"/>
            </a:pPr>
            <a:r>
              <a:rPr lang="en-US" sz="3200" dirty="0">
                <a:solidFill>
                  <a:schemeClr val="bg1"/>
                </a:solidFill>
              </a:rPr>
              <a:t>   From command line.</a:t>
            </a:r>
          </a:p>
          <a:p>
            <a:pPr marL="1028700" lvl="1" indent="-571500">
              <a:buFont typeface="Arial" panose="020B0604020202020204" pitchFamily="34" charset="0"/>
              <a:buChar char="•"/>
            </a:pPr>
            <a:r>
              <a:rPr lang="en-US" sz="3200" dirty="0">
                <a:solidFill>
                  <a:schemeClr val="bg1"/>
                </a:solidFill>
              </a:rPr>
              <a:t>volume </a:t>
            </a:r>
          </a:p>
          <a:p>
            <a:pPr marL="2114550" lvl="3" indent="-742950">
              <a:buFont typeface="+mj-lt"/>
              <a:buAutoNum type="arabicPeriod"/>
            </a:pPr>
            <a:r>
              <a:rPr lang="en-US" sz="3200" dirty="0">
                <a:solidFill>
                  <a:schemeClr val="bg1"/>
                </a:solidFill>
              </a:rPr>
              <a:t>	Yaml file.</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5A05D87D-EA44-E33B-1787-A62063F63558}"/>
                  </a:ext>
                </a:extLst>
              </p:cNvPr>
              <p:cNvGraphicFramePr>
                <a:graphicFrameLocks noChangeAspect="1"/>
              </p:cNvGraphicFramePr>
              <p:nvPr/>
            </p:nvGraphicFramePr>
            <p:xfrm>
              <a:off x="6295293" y="3214687"/>
              <a:ext cx="762000" cy="428625"/>
            </p:xfrm>
            <a:graphic>
              <a:graphicData uri="http://schemas.microsoft.com/office/powerpoint/2016/slidezoom">
                <pslz:sldZm>
                  <pslz:sldZmObj sldId="507" cId="1222823675">
                    <pslz:zmPr id="{C9ED0B2C-F18D-4CD7-8EAF-344FD352C47E}" returnToParent="0" transitionDur="1000">
                      <p166:blipFill xmlns:p166="http://schemas.microsoft.com/office/powerpoint/2016/6/main">
                        <a:blip r:embed="rId3"/>
                        <a:stretch>
                          <a:fillRect/>
                        </a:stretch>
                      </p166:blipFill>
                      <p166:spPr xmlns:p166="http://schemas.microsoft.com/office/powerpoint/2016/6/main">
                        <a:xfrm>
                          <a:off x="0" y="0"/>
                          <a:ext cx="762000" cy="428625"/>
                        </a:xfrm>
                        <a:prstGeom prst="rect">
                          <a:avLst/>
                        </a:prstGeom>
                        <a:ln w="3175">
                          <a:solidFill>
                            <a:prstClr val="ltGray"/>
                          </a:solidFill>
                        </a:ln>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5A05D87D-EA44-E33B-1787-A62063F63558}"/>
                  </a:ext>
                </a:extLst>
              </p:cNvPr>
              <p:cNvPicPr>
                <a:picLocks noGrp="1" noRot="1" noChangeAspect="1" noMove="1" noResize="1" noEditPoints="1" noAdjustHandles="1" noChangeArrowheads="1" noChangeShapeType="1"/>
              </p:cNvPicPr>
              <p:nvPr/>
            </p:nvPicPr>
            <p:blipFill>
              <a:blip r:embed="rId5"/>
              <a:stretch>
                <a:fillRect/>
              </a:stretch>
            </p:blipFill>
            <p:spPr>
              <a:xfrm>
                <a:off x="6295293" y="3214687"/>
                <a:ext cx="762000" cy="428625"/>
              </a:xfrm>
              <a:prstGeom prst="rect">
                <a:avLst/>
              </a:prstGeom>
              <a:ln w="3175">
                <a:solidFill>
                  <a:prstClr val="ltGray"/>
                </a:solidFill>
              </a:ln>
            </p:spPr>
          </p:pic>
        </mc:Fallback>
      </mc:AlternateContent>
    </p:spTree>
    <p:extLst>
      <p:ext uri="{BB962C8B-B14F-4D97-AF65-F5344CB8AC3E}">
        <p14:creationId xmlns:p14="http://schemas.microsoft.com/office/powerpoint/2010/main" val="188748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2E5033F1-84AF-FAAF-FA06-3AE57C23CFC4}"/>
              </a:ext>
            </a:extLst>
          </p:cNvPr>
          <p:cNvSpPr/>
          <p:nvPr/>
        </p:nvSpPr>
        <p:spPr>
          <a:xfrm>
            <a:off x="1380526" y="304801"/>
            <a:ext cx="2701284" cy="5045228"/>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3" name="Rectangle: Diagonal Corners Rounded 2">
            <a:extLst>
              <a:ext uri="{FF2B5EF4-FFF2-40B4-BE49-F238E27FC236}">
                <a16:creationId xmlns:a16="http://schemas.microsoft.com/office/drawing/2014/main" id="{09E1DAE4-1634-4074-D89F-FE135CB40CE2}"/>
              </a:ext>
            </a:extLst>
          </p:cNvPr>
          <p:cNvSpPr/>
          <p:nvPr/>
        </p:nvSpPr>
        <p:spPr>
          <a:xfrm>
            <a:off x="4625042" y="304801"/>
            <a:ext cx="2701284" cy="504522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4" name="Rectangle 3">
            <a:extLst>
              <a:ext uri="{FF2B5EF4-FFF2-40B4-BE49-F238E27FC236}">
                <a16:creationId xmlns:a16="http://schemas.microsoft.com/office/drawing/2014/main" id="{AC4BB8B6-2521-6C13-D851-241094A72E26}"/>
              </a:ext>
            </a:extLst>
          </p:cNvPr>
          <p:cNvSpPr/>
          <p:nvPr/>
        </p:nvSpPr>
        <p:spPr>
          <a:xfrm>
            <a:off x="802162" y="1329682"/>
            <a:ext cx="7119578" cy="3302284"/>
          </a:xfrm>
          <a:prstGeom prst="rect">
            <a:avLst/>
          </a:prstGeom>
          <a:solidFill>
            <a:srgbClr val="9E6A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30000"/>
          </a:p>
        </p:txBody>
      </p:sp>
      <p:sp>
        <p:nvSpPr>
          <p:cNvPr id="5" name="TextBox 4">
            <a:extLst>
              <a:ext uri="{FF2B5EF4-FFF2-40B4-BE49-F238E27FC236}">
                <a16:creationId xmlns:a16="http://schemas.microsoft.com/office/drawing/2014/main" id="{B24A21F6-566E-6B1A-6B8C-E5B8FF518E97}"/>
              </a:ext>
            </a:extLst>
          </p:cNvPr>
          <p:cNvSpPr txBox="1"/>
          <p:nvPr/>
        </p:nvSpPr>
        <p:spPr>
          <a:xfrm>
            <a:off x="1336410" y="5110118"/>
            <a:ext cx="1687527" cy="379591"/>
          </a:xfrm>
          <a:prstGeom prst="rect">
            <a:avLst/>
          </a:prstGeom>
          <a:noFill/>
        </p:spPr>
        <p:txBody>
          <a:bodyPr wrap="square" rtlCol="0">
            <a:spAutoFit/>
          </a:bodyPr>
          <a:lstStyle/>
          <a:p>
            <a:r>
              <a:rPr lang="en-US" sz="2800" baseline="30000" dirty="0"/>
              <a:t>Worker Node 1</a:t>
            </a:r>
          </a:p>
        </p:txBody>
      </p:sp>
      <p:sp>
        <p:nvSpPr>
          <p:cNvPr id="7" name="TextBox 6">
            <a:extLst>
              <a:ext uri="{FF2B5EF4-FFF2-40B4-BE49-F238E27FC236}">
                <a16:creationId xmlns:a16="http://schemas.microsoft.com/office/drawing/2014/main" id="{12471AB4-C424-A1EE-DB9E-2A6A00934A11}"/>
              </a:ext>
            </a:extLst>
          </p:cNvPr>
          <p:cNvSpPr txBox="1"/>
          <p:nvPr/>
        </p:nvSpPr>
        <p:spPr>
          <a:xfrm>
            <a:off x="4617021" y="5113796"/>
            <a:ext cx="1687527" cy="379591"/>
          </a:xfrm>
          <a:prstGeom prst="rect">
            <a:avLst/>
          </a:prstGeom>
          <a:noFill/>
        </p:spPr>
        <p:txBody>
          <a:bodyPr wrap="square" rtlCol="0">
            <a:spAutoFit/>
          </a:bodyPr>
          <a:lstStyle/>
          <a:p>
            <a:r>
              <a:rPr lang="en-US" sz="2800" baseline="30000" dirty="0"/>
              <a:t>Worker Node 2</a:t>
            </a:r>
          </a:p>
        </p:txBody>
      </p:sp>
      <p:sp>
        <p:nvSpPr>
          <p:cNvPr id="9" name="TextBox 8">
            <a:extLst>
              <a:ext uri="{FF2B5EF4-FFF2-40B4-BE49-F238E27FC236}">
                <a16:creationId xmlns:a16="http://schemas.microsoft.com/office/drawing/2014/main" id="{78409DB7-B80F-B0B0-54E0-4D7F78F2FCAA}"/>
              </a:ext>
            </a:extLst>
          </p:cNvPr>
          <p:cNvSpPr txBox="1"/>
          <p:nvPr/>
        </p:nvSpPr>
        <p:spPr>
          <a:xfrm>
            <a:off x="1380526" y="5365759"/>
            <a:ext cx="1210274" cy="235962"/>
          </a:xfrm>
          <a:prstGeom prst="rect">
            <a:avLst/>
          </a:prstGeom>
          <a:noFill/>
          <a:ln w="19050">
            <a:solidFill>
              <a:schemeClr val="tx1"/>
            </a:solidFill>
          </a:ln>
        </p:spPr>
        <p:txBody>
          <a:bodyPr wrap="square" rtlCol="0">
            <a:spAutoFit/>
          </a:bodyPr>
          <a:lstStyle/>
          <a:p>
            <a:r>
              <a:rPr lang="en-US" sz="1400" baseline="30000" dirty="0"/>
              <a:t>VM: 192.168.1.31</a:t>
            </a:r>
          </a:p>
        </p:txBody>
      </p:sp>
      <p:sp>
        <p:nvSpPr>
          <p:cNvPr id="10" name="TextBox 9">
            <a:extLst>
              <a:ext uri="{FF2B5EF4-FFF2-40B4-BE49-F238E27FC236}">
                <a16:creationId xmlns:a16="http://schemas.microsoft.com/office/drawing/2014/main" id="{6727D637-5DCE-14A7-E835-50096BF82232}"/>
              </a:ext>
            </a:extLst>
          </p:cNvPr>
          <p:cNvSpPr txBox="1"/>
          <p:nvPr/>
        </p:nvSpPr>
        <p:spPr>
          <a:xfrm>
            <a:off x="4625042" y="5366151"/>
            <a:ext cx="1334600" cy="235570"/>
          </a:xfrm>
          <a:prstGeom prst="rect">
            <a:avLst/>
          </a:prstGeom>
          <a:noFill/>
          <a:ln w="12700">
            <a:solidFill>
              <a:schemeClr val="tx1"/>
            </a:solidFill>
          </a:ln>
        </p:spPr>
        <p:txBody>
          <a:bodyPr wrap="square" rtlCol="0">
            <a:spAutoFit/>
          </a:bodyPr>
          <a:lstStyle/>
          <a:p>
            <a:r>
              <a:rPr lang="en-US" sz="1400" baseline="30000" dirty="0"/>
              <a:t>VM: 192.168.1.32</a:t>
            </a:r>
          </a:p>
        </p:txBody>
      </p:sp>
      <p:pic>
        <p:nvPicPr>
          <p:cNvPr id="12" name="Picture 11">
            <a:extLst>
              <a:ext uri="{FF2B5EF4-FFF2-40B4-BE49-F238E27FC236}">
                <a16:creationId xmlns:a16="http://schemas.microsoft.com/office/drawing/2014/main" id="{9B2640C6-D543-B55E-0367-21BF8BDCD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456" y="1368291"/>
            <a:ext cx="1166430" cy="1129984"/>
          </a:xfrm>
          <a:prstGeom prst="rect">
            <a:avLst/>
          </a:prstGeom>
        </p:spPr>
      </p:pic>
      <p:pic>
        <p:nvPicPr>
          <p:cNvPr id="14" name="Picture 13">
            <a:extLst>
              <a:ext uri="{FF2B5EF4-FFF2-40B4-BE49-F238E27FC236}">
                <a16:creationId xmlns:a16="http://schemas.microsoft.com/office/drawing/2014/main" id="{89D64846-494B-4498-3D86-A2948F1F2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991" y="2362076"/>
            <a:ext cx="1022406" cy="990460"/>
          </a:xfrm>
          <a:prstGeom prst="rect">
            <a:avLst/>
          </a:prstGeom>
        </p:spPr>
      </p:pic>
      <p:pic>
        <p:nvPicPr>
          <p:cNvPr id="16" name="Picture 15">
            <a:extLst>
              <a:ext uri="{FF2B5EF4-FFF2-40B4-BE49-F238E27FC236}">
                <a16:creationId xmlns:a16="http://schemas.microsoft.com/office/drawing/2014/main" id="{702F04D9-195E-2BAE-2E07-66D3300EC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435" y="2912937"/>
            <a:ext cx="1065419" cy="1032126"/>
          </a:xfrm>
          <a:prstGeom prst="rect">
            <a:avLst/>
          </a:prstGeom>
        </p:spPr>
      </p:pic>
      <p:pic>
        <p:nvPicPr>
          <p:cNvPr id="18" name="Picture 17">
            <a:extLst>
              <a:ext uri="{FF2B5EF4-FFF2-40B4-BE49-F238E27FC236}">
                <a16:creationId xmlns:a16="http://schemas.microsoft.com/office/drawing/2014/main" id="{66838191-61D5-4D02-A3C0-D0CAAB332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242" y="3449221"/>
            <a:ext cx="1060995" cy="1027851"/>
          </a:xfrm>
          <a:prstGeom prst="rect">
            <a:avLst/>
          </a:prstGeom>
        </p:spPr>
      </p:pic>
      <p:sp>
        <p:nvSpPr>
          <p:cNvPr id="8" name="Rectangle 7">
            <a:extLst>
              <a:ext uri="{FF2B5EF4-FFF2-40B4-BE49-F238E27FC236}">
                <a16:creationId xmlns:a16="http://schemas.microsoft.com/office/drawing/2014/main" id="{8FCA70D1-ACBC-EA4A-43C1-B9F3AC58B07F}"/>
              </a:ext>
            </a:extLst>
          </p:cNvPr>
          <p:cNvSpPr/>
          <p:nvPr/>
        </p:nvSpPr>
        <p:spPr>
          <a:xfrm>
            <a:off x="1985663" y="475421"/>
            <a:ext cx="4910437" cy="6993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2025BB91-016F-CBAC-D5F8-A8D55DF92595}"/>
              </a:ext>
            </a:extLst>
          </p:cNvPr>
          <p:cNvSpPr/>
          <p:nvPr/>
        </p:nvSpPr>
        <p:spPr>
          <a:xfrm>
            <a:off x="6638602" y="3004452"/>
            <a:ext cx="2687538" cy="697038"/>
          </a:xfrm>
          <a:prstGeom prst="wedgeRoundRectCallout">
            <a:avLst>
              <a:gd name="adj1" fmla="val -79115"/>
              <a:gd name="adj2" fmla="val 52765"/>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mkdir</a:t>
            </a:r>
            <a:r>
              <a:rPr lang="en-US" b="1" dirty="0">
                <a:solidFill>
                  <a:schemeClr val="tx1"/>
                </a:solidFill>
              </a:rPr>
              <a:t> /</a:t>
            </a:r>
            <a:r>
              <a:rPr lang="en-US" b="1" dirty="0" err="1">
                <a:solidFill>
                  <a:schemeClr val="tx1"/>
                </a:solidFill>
              </a:rPr>
              <a:t>datatouch</a:t>
            </a:r>
            <a:r>
              <a:rPr lang="en-US" b="1" dirty="0">
                <a:solidFill>
                  <a:schemeClr val="tx1"/>
                </a:solidFill>
              </a:rPr>
              <a:t>  file1.txt  file2.txt</a:t>
            </a:r>
          </a:p>
        </p:txBody>
      </p:sp>
      <p:pic>
        <p:nvPicPr>
          <p:cNvPr id="17" name="Picture 16">
            <a:extLst>
              <a:ext uri="{FF2B5EF4-FFF2-40B4-BE49-F238E27FC236}">
                <a16:creationId xmlns:a16="http://schemas.microsoft.com/office/drawing/2014/main" id="{0B1C5DE8-6F11-8831-7E31-806A3A927F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2484" y="4153691"/>
            <a:ext cx="2311861" cy="2311861"/>
          </a:xfrm>
          <a:prstGeom prst="rect">
            <a:avLst/>
          </a:prstGeom>
        </p:spPr>
      </p:pic>
      <p:pic>
        <p:nvPicPr>
          <p:cNvPr id="20" name="Picture 19">
            <a:extLst>
              <a:ext uri="{FF2B5EF4-FFF2-40B4-BE49-F238E27FC236}">
                <a16:creationId xmlns:a16="http://schemas.microsoft.com/office/drawing/2014/main" id="{C5923A89-AC0C-8E61-6259-2AC4B4A22A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8331" y="5038757"/>
            <a:ext cx="860166" cy="909259"/>
          </a:xfrm>
          <a:prstGeom prst="rect">
            <a:avLst/>
          </a:prstGeom>
        </p:spPr>
      </p:pic>
      <p:sp>
        <p:nvSpPr>
          <p:cNvPr id="11" name="Arrow: Up 10">
            <a:extLst>
              <a:ext uri="{FF2B5EF4-FFF2-40B4-BE49-F238E27FC236}">
                <a16:creationId xmlns:a16="http://schemas.microsoft.com/office/drawing/2014/main" id="{3AFD448B-7CC6-3A11-C077-43FB0603E7F5}"/>
              </a:ext>
            </a:extLst>
          </p:cNvPr>
          <p:cNvSpPr/>
          <p:nvPr/>
        </p:nvSpPr>
        <p:spPr>
          <a:xfrm rot="8207198">
            <a:off x="9581498" y="3237708"/>
            <a:ext cx="324396" cy="237892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2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B7E4B-1907-FC39-0822-A4FDD1DC33A0}"/>
              </a:ext>
            </a:extLst>
          </p:cNvPr>
          <p:cNvSpPr txBox="1"/>
          <p:nvPr/>
        </p:nvSpPr>
        <p:spPr>
          <a:xfrm>
            <a:off x="265470" y="147484"/>
            <a:ext cx="10449421" cy="6986528"/>
          </a:xfrm>
          <a:prstGeom prst="rect">
            <a:avLst/>
          </a:prstGeom>
          <a:noFill/>
        </p:spPr>
        <p:txBody>
          <a:bodyPr wrap="square" rtlCol="0">
            <a:spAutoFit/>
          </a:bodyPr>
          <a:lstStyle/>
          <a:p>
            <a:r>
              <a:rPr lang="en-US" sz="2000" dirty="0" err="1">
                <a:solidFill>
                  <a:schemeClr val="bg1"/>
                </a:solidFill>
              </a:rPr>
              <a:t>apiVersion</a:t>
            </a:r>
            <a:r>
              <a:rPr lang="en-US" sz="2000" dirty="0">
                <a:solidFill>
                  <a:schemeClr val="bg1"/>
                </a:solidFill>
              </a:rPr>
              <a:t>: v1</a:t>
            </a:r>
          </a:p>
          <a:p>
            <a:r>
              <a:rPr lang="en-US" sz="2000" dirty="0">
                <a:solidFill>
                  <a:schemeClr val="bg1"/>
                </a:solidFill>
              </a:rPr>
              <a:t>kind: Pod</a:t>
            </a:r>
          </a:p>
          <a:p>
            <a:r>
              <a:rPr lang="en-US" sz="2000" dirty="0">
                <a:solidFill>
                  <a:schemeClr val="bg1"/>
                </a:solidFill>
              </a:rPr>
              <a:t>metadata:</a:t>
            </a:r>
          </a:p>
          <a:p>
            <a:r>
              <a:rPr lang="en-US" sz="2000" dirty="0">
                <a:solidFill>
                  <a:schemeClr val="bg1"/>
                </a:solidFill>
              </a:rPr>
              <a:t> name: </a:t>
            </a:r>
            <a:r>
              <a:rPr lang="en-US" sz="2000" dirty="0" err="1">
                <a:solidFill>
                  <a:schemeClr val="bg1"/>
                </a:solidFill>
              </a:rPr>
              <a:t>configmap</a:t>
            </a:r>
            <a:r>
              <a:rPr lang="en-US" sz="2000" dirty="0">
                <a:solidFill>
                  <a:schemeClr val="bg1"/>
                </a:solidFill>
              </a:rPr>
              <a:t>-example-pod</a:t>
            </a:r>
          </a:p>
          <a:p>
            <a:r>
              <a:rPr lang="en-US" sz="2000" dirty="0">
                <a:solidFill>
                  <a:schemeClr val="bg1"/>
                </a:solidFill>
              </a:rPr>
              <a:t>spec:</a:t>
            </a:r>
          </a:p>
          <a:p>
            <a:r>
              <a:rPr lang="en-US" sz="2000" dirty="0">
                <a:solidFill>
                  <a:schemeClr val="bg1"/>
                </a:solidFill>
              </a:rPr>
              <a:t>      containers:</a:t>
            </a:r>
          </a:p>
          <a:p>
            <a:r>
              <a:rPr lang="en-US" sz="2000" dirty="0">
                <a:solidFill>
                  <a:schemeClr val="bg1"/>
                </a:solidFill>
              </a:rPr>
              <a:t>      - name: env-</a:t>
            </a:r>
            <a:r>
              <a:rPr lang="en-US" sz="2000" dirty="0" err="1">
                <a:solidFill>
                  <a:schemeClr val="bg1"/>
                </a:solidFill>
              </a:rPr>
              <a:t>cont</a:t>
            </a:r>
            <a:endParaRPr lang="en-US" sz="2000" dirty="0">
              <a:solidFill>
                <a:schemeClr val="bg1"/>
              </a:solidFill>
            </a:endParaRPr>
          </a:p>
          <a:p>
            <a:r>
              <a:rPr lang="en-US" sz="2000" dirty="0">
                <a:solidFill>
                  <a:schemeClr val="bg1"/>
                </a:solidFill>
              </a:rPr>
              <a:t>        image: nginx</a:t>
            </a:r>
          </a:p>
          <a:p>
            <a:r>
              <a:rPr lang="en-US" sz="2000" dirty="0">
                <a:solidFill>
                  <a:schemeClr val="bg1"/>
                </a:solidFill>
              </a:rPr>
              <a:t>        command: [ "/bin/</a:t>
            </a:r>
            <a:r>
              <a:rPr lang="en-US" sz="2000" dirty="0" err="1">
                <a:solidFill>
                  <a:schemeClr val="bg1"/>
                </a:solidFill>
              </a:rPr>
              <a:t>sh</a:t>
            </a:r>
            <a:r>
              <a:rPr lang="en-US" sz="2000" dirty="0">
                <a:solidFill>
                  <a:schemeClr val="bg1"/>
                </a:solidFill>
              </a:rPr>
              <a:t>", "-c", "echo $(NGINX-PORT) $(WEB-APP-LANG)" ]</a:t>
            </a:r>
          </a:p>
          <a:p>
            <a:r>
              <a:rPr lang="en-US" sz="2000" dirty="0">
                <a:solidFill>
                  <a:schemeClr val="bg1"/>
                </a:solidFill>
              </a:rPr>
              <a:t>        env:</a:t>
            </a:r>
          </a:p>
          <a:p>
            <a:r>
              <a:rPr lang="en-US" sz="2000" dirty="0">
                <a:solidFill>
                  <a:schemeClr val="bg1"/>
                </a:solidFill>
              </a:rPr>
              <a:t>        - name: NGINX-PORT</a:t>
            </a:r>
          </a:p>
          <a:p>
            <a:r>
              <a:rPr lang="en-US" sz="2000" dirty="0">
                <a:solidFill>
                  <a:schemeClr val="bg1"/>
                </a:solidFill>
              </a:rPr>
              <a:t>          </a:t>
            </a:r>
            <a:r>
              <a:rPr lang="en-US" sz="2000" dirty="0" err="1">
                <a:solidFill>
                  <a:schemeClr val="bg1"/>
                </a:solidFill>
              </a:rPr>
              <a:t>valueFrom</a:t>
            </a:r>
            <a:r>
              <a:rPr lang="en-US" sz="2000" dirty="0">
                <a:solidFill>
                  <a:schemeClr val="bg1"/>
                </a:solidFill>
              </a:rPr>
              <a:t>:</a:t>
            </a:r>
          </a:p>
          <a:p>
            <a:r>
              <a:rPr lang="en-US" sz="2000" dirty="0">
                <a:solidFill>
                  <a:schemeClr val="bg1"/>
                </a:solidFill>
              </a:rPr>
              <a:t>            </a:t>
            </a:r>
            <a:r>
              <a:rPr lang="en-US" sz="2000" dirty="0" err="1">
                <a:solidFill>
                  <a:schemeClr val="bg1"/>
                </a:solidFill>
              </a:rPr>
              <a:t>configMapKeyRef</a:t>
            </a:r>
            <a:r>
              <a:rPr lang="en-US" sz="2000" dirty="0">
                <a:solidFill>
                  <a:schemeClr val="bg1"/>
                </a:solidFill>
              </a:rPr>
              <a:t>:</a:t>
            </a:r>
          </a:p>
          <a:p>
            <a:r>
              <a:rPr lang="en-US" sz="2000" dirty="0">
                <a:solidFill>
                  <a:schemeClr val="bg1"/>
                </a:solidFill>
              </a:rPr>
              <a:t>              name: </a:t>
            </a:r>
            <a:r>
              <a:rPr lang="en-US" sz="2000" dirty="0">
                <a:solidFill>
                  <a:srgbClr val="E5E5E5"/>
                </a:solidFill>
                <a:latin typeface="D"/>
              </a:rPr>
              <a:t>example-</a:t>
            </a:r>
            <a:r>
              <a:rPr lang="en-US" sz="2000" dirty="0" err="1">
                <a:solidFill>
                  <a:srgbClr val="E5E5E5"/>
                </a:solidFill>
                <a:latin typeface="D"/>
              </a:rPr>
              <a:t>configmap</a:t>
            </a:r>
            <a:endParaRPr lang="en-US" sz="2000" dirty="0">
              <a:solidFill>
                <a:schemeClr val="bg1"/>
              </a:solidFill>
            </a:endParaRPr>
          </a:p>
          <a:p>
            <a:r>
              <a:rPr lang="en-US" sz="2000" dirty="0">
                <a:solidFill>
                  <a:schemeClr val="bg1"/>
                </a:solidFill>
              </a:rPr>
              <a:t>              key: NGINX_PORT</a:t>
            </a:r>
          </a:p>
          <a:p>
            <a:r>
              <a:rPr lang="en-US" sz="2000" dirty="0">
                <a:solidFill>
                  <a:schemeClr val="bg1"/>
                </a:solidFill>
              </a:rPr>
              <a:t>        - name: WEB-APP-LANG</a:t>
            </a:r>
          </a:p>
          <a:p>
            <a:r>
              <a:rPr lang="en-US" sz="2000" dirty="0">
                <a:solidFill>
                  <a:schemeClr val="bg1"/>
                </a:solidFill>
              </a:rPr>
              <a:t>          </a:t>
            </a:r>
            <a:r>
              <a:rPr lang="en-US" sz="2000" dirty="0" err="1">
                <a:solidFill>
                  <a:schemeClr val="bg1"/>
                </a:solidFill>
              </a:rPr>
              <a:t>valueFrom</a:t>
            </a:r>
            <a:r>
              <a:rPr lang="en-US" sz="2000" dirty="0">
                <a:solidFill>
                  <a:schemeClr val="bg1"/>
                </a:solidFill>
              </a:rPr>
              <a:t>:</a:t>
            </a:r>
          </a:p>
          <a:p>
            <a:r>
              <a:rPr lang="en-US" sz="2000" dirty="0">
                <a:solidFill>
                  <a:schemeClr val="bg1"/>
                </a:solidFill>
              </a:rPr>
              <a:t>            </a:t>
            </a:r>
            <a:r>
              <a:rPr lang="en-US" sz="2000" dirty="0" err="1">
                <a:solidFill>
                  <a:schemeClr val="bg1"/>
                </a:solidFill>
              </a:rPr>
              <a:t>configMapKeyRef</a:t>
            </a:r>
            <a:r>
              <a:rPr lang="en-US" sz="2000" dirty="0">
                <a:solidFill>
                  <a:schemeClr val="bg1"/>
                </a:solidFill>
              </a:rPr>
              <a:t>:</a:t>
            </a:r>
          </a:p>
          <a:p>
            <a:r>
              <a:rPr lang="en-US" sz="2000" dirty="0">
                <a:solidFill>
                  <a:schemeClr val="bg1"/>
                </a:solidFill>
              </a:rPr>
              <a:t>              name: </a:t>
            </a:r>
            <a:r>
              <a:rPr lang="en-US" sz="2000" dirty="0">
                <a:solidFill>
                  <a:srgbClr val="E5E5E5"/>
                </a:solidFill>
                <a:latin typeface="D"/>
              </a:rPr>
              <a:t>example-</a:t>
            </a:r>
            <a:r>
              <a:rPr lang="en-US" sz="2000" dirty="0" err="1">
                <a:solidFill>
                  <a:srgbClr val="E5E5E5"/>
                </a:solidFill>
                <a:latin typeface="D"/>
              </a:rPr>
              <a:t>configmap</a:t>
            </a:r>
            <a:endParaRPr lang="en-US" sz="2000" dirty="0">
              <a:solidFill>
                <a:schemeClr val="bg1"/>
              </a:solidFill>
            </a:endParaRPr>
          </a:p>
          <a:p>
            <a:r>
              <a:rPr lang="en-US" sz="2000" dirty="0">
                <a:solidFill>
                  <a:schemeClr val="bg1"/>
                </a:solidFill>
              </a:rPr>
              <a:t>              key: language</a:t>
            </a:r>
          </a:p>
          <a:p>
            <a:endParaRPr lang="en-US" sz="1600" dirty="0">
              <a:solidFill>
                <a:schemeClr val="bg1"/>
              </a:solidFill>
            </a:endParaRPr>
          </a:p>
          <a:p>
            <a:endParaRPr lang="en-US" sz="1600" dirty="0">
              <a:solidFill>
                <a:schemeClr val="bg1"/>
              </a:solidFill>
            </a:endParaRPr>
          </a:p>
        </p:txBody>
      </p:sp>
      <p:sp>
        <p:nvSpPr>
          <p:cNvPr id="2" name="Rectangle 1">
            <a:extLst>
              <a:ext uri="{FF2B5EF4-FFF2-40B4-BE49-F238E27FC236}">
                <a16:creationId xmlns:a16="http://schemas.microsoft.com/office/drawing/2014/main" id="{2F5DF068-8EE6-68AF-DD61-026F2AD73843}"/>
              </a:ext>
            </a:extLst>
          </p:cNvPr>
          <p:cNvSpPr/>
          <p:nvPr/>
        </p:nvSpPr>
        <p:spPr>
          <a:xfrm>
            <a:off x="159963" y="1406769"/>
            <a:ext cx="8409606" cy="5303747"/>
          </a:xfrm>
          <a:custGeom>
            <a:avLst/>
            <a:gdLst>
              <a:gd name="connsiteX0" fmla="*/ 0 w 8409606"/>
              <a:gd name="connsiteY0" fmla="*/ 0 h 5303747"/>
              <a:gd name="connsiteX1" fmla="*/ 728833 w 8409606"/>
              <a:gd name="connsiteY1" fmla="*/ 0 h 5303747"/>
              <a:gd name="connsiteX2" fmla="*/ 1373569 w 8409606"/>
              <a:gd name="connsiteY2" fmla="*/ 0 h 5303747"/>
              <a:gd name="connsiteX3" fmla="*/ 2018305 w 8409606"/>
              <a:gd name="connsiteY3" fmla="*/ 0 h 5303747"/>
              <a:gd name="connsiteX4" fmla="*/ 2410754 w 8409606"/>
              <a:gd name="connsiteY4" fmla="*/ 0 h 5303747"/>
              <a:gd name="connsiteX5" fmla="*/ 2887298 w 8409606"/>
              <a:gd name="connsiteY5" fmla="*/ 0 h 5303747"/>
              <a:gd name="connsiteX6" fmla="*/ 3616131 w 8409606"/>
              <a:gd name="connsiteY6" fmla="*/ 0 h 5303747"/>
              <a:gd name="connsiteX7" fmla="*/ 4260867 w 8409606"/>
              <a:gd name="connsiteY7" fmla="*/ 0 h 5303747"/>
              <a:gd name="connsiteX8" fmla="*/ 4989700 w 8409606"/>
              <a:gd name="connsiteY8" fmla="*/ 0 h 5303747"/>
              <a:gd name="connsiteX9" fmla="*/ 5550340 w 8409606"/>
              <a:gd name="connsiteY9" fmla="*/ 0 h 5303747"/>
              <a:gd name="connsiteX10" fmla="*/ 6026884 w 8409606"/>
              <a:gd name="connsiteY10" fmla="*/ 0 h 5303747"/>
              <a:gd name="connsiteX11" fmla="*/ 6335237 w 8409606"/>
              <a:gd name="connsiteY11" fmla="*/ 0 h 5303747"/>
              <a:gd name="connsiteX12" fmla="*/ 6895877 w 8409606"/>
              <a:gd name="connsiteY12" fmla="*/ 0 h 5303747"/>
              <a:gd name="connsiteX13" fmla="*/ 7204229 w 8409606"/>
              <a:gd name="connsiteY13" fmla="*/ 0 h 5303747"/>
              <a:gd name="connsiteX14" fmla="*/ 7764870 w 8409606"/>
              <a:gd name="connsiteY14" fmla="*/ 0 h 5303747"/>
              <a:gd name="connsiteX15" fmla="*/ 8409606 w 8409606"/>
              <a:gd name="connsiteY15" fmla="*/ 0 h 5303747"/>
              <a:gd name="connsiteX16" fmla="*/ 8409606 w 8409606"/>
              <a:gd name="connsiteY16" fmla="*/ 695380 h 5303747"/>
              <a:gd name="connsiteX17" fmla="*/ 8409606 w 8409606"/>
              <a:gd name="connsiteY17" fmla="*/ 1231648 h 5303747"/>
              <a:gd name="connsiteX18" fmla="*/ 8409606 w 8409606"/>
              <a:gd name="connsiteY18" fmla="*/ 1873991 h 5303747"/>
              <a:gd name="connsiteX19" fmla="*/ 8409606 w 8409606"/>
              <a:gd name="connsiteY19" fmla="*/ 2516333 h 5303747"/>
              <a:gd name="connsiteX20" fmla="*/ 8409606 w 8409606"/>
              <a:gd name="connsiteY20" fmla="*/ 3211713 h 5303747"/>
              <a:gd name="connsiteX21" fmla="*/ 8409606 w 8409606"/>
              <a:gd name="connsiteY21" fmla="*/ 3694944 h 5303747"/>
              <a:gd name="connsiteX22" fmla="*/ 8409606 w 8409606"/>
              <a:gd name="connsiteY22" fmla="*/ 4125137 h 5303747"/>
              <a:gd name="connsiteX23" fmla="*/ 8409606 w 8409606"/>
              <a:gd name="connsiteY23" fmla="*/ 4767479 h 5303747"/>
              <a:gd name="connsiteX24" fmla="*/ 8409606 w 8409606"/>
              <a:gd name="connsiteY24" fmla="*/ 5303747 h 5303747"/>
              <a:gd name="connsiteX25" fmla="*/ 7680773 w 8409606"/>
              <a:gd name="connsiteY25" fmla="*/ 5303747 h 5303747"/>
              <a:gd name="connsiteX26" fmla="*/ 7372421 w 8409606"/>
              <a:gd name="connsiteY26" fmla="*/ 5303747 h 5303747"/>
              <a:gd name="connsiteX27" fmla="*/ 6643589 w 8409606"/>
              <a:gd name="connsiteY27" fmla="*/ 5303747 h 5303747"/>
              <a:gd name="connsiteX28" fmla="*/ 5998852 w 8409606"/>
              <a:gd name="connsiteY28" fmla="*/ 5303747 h 5303747"/>
              <a:gd name="connsiteX29" fmla="*/ 5354116 w 8409606"/>
              <a:gd name="connsiteY29" fmla="*/ 5303747 h 5303747"/>
              <a:gd name="connsiteX30" fmla="*/ 4793475 w 8409606"/>
              <a:gd name="connsiteY30" fmla="*/ 5303747 h 5303747"/>
              <a:gd name="connsiteX31" fmla="*/ 4064643 w 8409606"/>
              <a:gd name="connsiteY31" fmla="*/ 5303747 h 5303747"/>
              <a:gd name="connsiteX32" fmla="*/ 3335810 w 8409606"/>
              <a:gd name="connsiteY32" fmla="*/ 5303747 h 5303747"/>
              <a:gd name="connsiteX33" fmla="*/ 2943362 w 8409606"/>
              <a:gd name="connsiteY33" fmla="*/ 5303747 h 5303747"/>
              <a:gd name="connsiteX34" fmla="*/ 2382722 w 8409606"/>
              <a:gd name="connsiteY34" fmla="*/ 5303747 h 5303747"/>
              <a:gd name="connsiteX35" fmla="*/ 1990273 w 8409606"/>
              <a:gd name="connsiteY35" fmla="*/ 5303747 h 5303747"/>
              <a:gd name="connsiteX36" fmla="*/ 1513729 w 8409606"/>
              <a:gd name="connsiteY36" fmla="*/ 5303747 h 5303747"/>
              <a:gd name="connsiteX37" fmla="*/ 868993 w 8409606"/>
              <a:gd name="connsiteY37" fmla="*/ 5303747 h 5303747"/>
              <a:gd name="connsiteX38" fmla="*/ 0 w 8409606"/>
              <a:gd name="connsiteY38" fmla="*/ 5303747 h 5303747"/>
              <a:gd name="connsiteX39" fmla="*/ 0 w 8409606"/>
              <a:gd name="connsiteY39" fmla="*/ 4767479 h 5303747"/>
              <a:gd name="connsiteX40" fmla="*/ 0 w 8409606"/>
              <a:gd name="connsiteY40" fmla="*/ 4231211 h 5303747"/>
              <a:gd name="connsiteX41" fmla="*/ 0 w 8409606"/>
              <a:gd name="connsiteY41" fmla="*/ 3801019 h 5303747"/>
              <a:gd name="connsiteX42" fmla="*/ 0 w 8409606"/>
              <a:gd name="connsiteY42" fmla="*/ 3158676 h 5303747"/>
              <a:gd name="connsiteX43" fmla="*/ 0 w 8409606"/>
              <a:gd name="connsiteY43" fmla="*/ 2675446 h 5303747"/>
              <a:gd name="connsiteX44" fmla="*/ 0 w 8409606"/>
              <a:gd name="connsiteY44" fmla="*/ 2033103 h 5303747"/>
              <a:gd name="connsiteX45" fmla="*/ 0 w 8409606"/>
              <a:gd name="connsiteY45" fmla="*/ 1496835 h 5303747"/>
              <a:gd name="connsiteX46" fmla="*/ 0 w 8409606"/>
              <a:gd name="connsiteY46" fmla="*/ 960568 h 5303747"/>
              <a:gd name="connsiteX47" fmla="*/ 0 w 8409606"/>
              <a:gd name="connsiteY47" fmla="*/ 0 h 530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409606" h="5303747" extrusionOk="0">
                <a:moveTo>
                  <a:pt x="0" y="0"/>
                </a:moveTo>
                <a:cubicBezTo>
                  <a:pt x="309856" y="-45294"/>
                  <a:pt x="570324" y="76244"/>
                  <a:pt x="728833" y="0"/>
                </a:cubicBezTo>
                <a:cubicBezTo>
                  <a:pt x="887342" y="-76244"/>
                  <a:pt x="1231977" y="35991"/>
                  <a:pt x="1373569" y="0"/>
                </a:cubicBezTo>
                <a:cubicBezTo>
                  <a:pt x="1515161" y="-35991"/>
                  <a:pt x="1800244" y="28552"/>
                  <a:pt x="2018305" y="0"/>
                </a:cubicBezTo>
                <a:cubicBezTo>
                  <a:pt x="2236366" y="-28552"/>
                  <a:pt x="2267860" y="13769"/>
                  <a:pt x="2410754" y="0"/>
                </a:cubicBezTo>
                <a:cubicBezTo>
                  <a:pt x="2553648" y="-13769"/>
                  <a:pt x="2775497" y="24864"/>
                  <a:pt x="2887298" y="0"/>
                </a:cubicBezTo>
                <a:cubicBezTo>
                  <a:pt x="2999099" y="-24864"/>
                  <a:pt x="3331180" y="18533"/>
                  <a:pt x="3616131" y="0"/>
                </a:cubicBezTo>
                <a:cubicBezTo>
                  <a:pt x="3901082" y="-18533"/>
                  <a:pt x="4110685" y="56155"/>
                  <a:pt x="4260867" y="0"/>
                </a:cubicBezTo>
                <a:cubicBezTo>
                  <a:pt x="4411049" y="-56155"/>
                  <a:pt x="4654582" y="72809"/>
                  <a:pt x="4989700" y="0"/>
                </a:cubicBezTo>
                <a:cubicBezTo>
                  <a:pt x="5324818" y="-72809"/>
                  <a:pt x="5361412" y="24614"/>
                  <a:pt x="5550340" y="0"/>
                </a:cubicBezTo>
                <a:cubicBezTo>
                  <a:pt x="5739268" y="-24614"/>
                  <a:pt x="5790354" y="115"/>
                  <a:pt x="6026884" y="0"/>
                </a:cubicBezTo>
                <a:cubicBezTo>
                  <a:pt x="6263414" y="-115"/>
                  <a:pt x="6243488" y="26859"/>
                  <a:pt x="6335237" y="0"/>
                </a:cubicBezTo>
                <a:cubicBezTo>
                  <a:pt x="6426986" y="-26859"/>
                  <a:pt x="6654681" y="45905"/>
                  <a:pt x="6895877" y="0"/>
                </a:cubicBezTo>
                <a:cubicBezTo>
                  <a:pt x="7137073" y="-45905"/>
                  <a:pt x="7096655" y="5617"/>
                  <a:pt x="7204229" y="0"/>
                </a:cubicBezTo>
                <a:cubicBezTo>
                  <a:pt x="7311803" y="-5617"/>
                  <a:pt x="7563551" y="29538"/>
                  <a:pt x="7764870" y="0"/>
                </a:cubicBezTo>
                <a:cubicBezTo>
                  <a:pt x="7966189" y="-29538"/>
                  <a:pt x="8193704" y="12502"/>
                  <a:pt x="8409606" y="0"/>
                </a:cubicBezTo>
                <a:cubicBezTo>
                  <a:pt x="8446970" y="343268"/>
                  <a:pt x="8363774" y="385000"/>
                  <a:pt x="8409606" y="695380"/>
                </a:cubicBezTo>
                <a:cubicBezTo>
                  <a:pt x="8455438" y="1005760"/>
                  <a:pt x="8358856" y="988007"/>
                  <a:pt x="8409606" y="1231648"/>
                </a:cubicBezTo>
                <a:cubicBezTo>
                  <a:pt x="8460356" y="1475289"/>
                  <a:pt x="8368566" y="1567914"/>
                  <a:pt x="8409606" y="1873991"/>
                </a:cubicBezTo>
                <a:cubicBezTo>
                  <a:pt x="8450646" y="2180068"/>
                  <a:pt x="8337353" y="2236288"/>
                  <a:pt x="8409606" y="2516333"/>
                </a:cubicBezTo>
                <a:cubicBezTo>
                  <a:pt x="8481859" y="2796378"/>
                  <a:pt x="8381370" y="2864390"/>
                  <a:pt x="8409606" y="3211713"/>
                </a:cubicBezTo>
                <a:cubicBezTo>
                  <a:pt x="8437842" y="3559036"/>
                  <a:pt x="8402158" y="3519285"/>
                  <a:pt x="8409606" y="3694944"/>
                </a:cubicBezTo>
                <a:cubicBezTo>
                  <a:pt x="8417054" y="3870603"/>
                  <a:pt x="8399262" y="3950331"/>
                  <a:pt x="8409606" y="4125137"/>
                </a:cubicBezTo>
                <a:cubicBezTo>
                  <a:pt x="8419950" y="4299943"/>
                  <a:pt x="8334039" y="4466278"/>
                  <a:pt x="8409606" y="4767479"/>
                </a:cubicBezTo>
                <a:cubicBezTo>
                  <a:pt x="8485173" y="5068680"/>
                  <a:pt x="8346426" y="5093272"/>
                  <a:pt x="8409606" y="5303747"/>
                </a:cubicBezTo>
                <a:cubicBezTo>
                  <a:pt x="8086408" y="5369718"/>
                  <a:pt x="7986653" y="5261481"/>
                  <a:pt x="7680773" y="5303747"/>
                </a:cubicBezTo>
                <a:cubicBezTo>
                  <a:pt x="7374893" y="5346013"/>
                  <a:pt x="7484489" y="5286974"/>
                  <a:pt x="7372421" y="5303747"/>
                </a:cubicBezTo>
                <a:cubicBezTo>
                  <a:pt x="7260353" y="5320520"/>
                  <a:pt x="6796884" y="5265435"/>
                  <a:pt x="6643589" y="5303747"/>
                </a:cubicBezTo>
                <a:cubicBezTo>
                  <a:pt x="6490294" y="5342059"/>
                  <a:pt x="6153301" y="5233907"/>
                  <a:pt x="5998852" y="5303747"/>
                </a:cubicBezTo>
                <a:cubicBezTo>
                  <a:pt x="5844403" y="5373587"/>
                  <a:pt x="5575146" y="5242320"/>
                  <a:pt x="5354116" y="5303747"/>
                </a:cubicBezTo>
                <a:cubicBezTo>
                  <a:pt x="5133086" y="5365174"/>
                  <a:pt x="4955053" y="5277942"/>
                  <a:pt x="4793475" y="5303747"/>
                </a:cubicBezTo>
                <a:cubicBezTo>
                  <a:pt x="4631897" y="5329552"/>
                  <a:pt x="4310567" y="5296302"/>
                  <a:pt x="4064643" y="5303747"/>
                </a:cubicBezTo>
                <a:cubicBezTo>
                  <a:pt x="3818719" y="5311192"/>
                  <a:pt x="3519121" y="5235567"/>
                  <a:pt x="3335810" y="5303747"/>
                </a:cubicBezTo>
                <a:cubicBezTo>
                  <a:pt x="3152499" y="5371927"/>
                  <a:pt x="3097945" y="5287179"/>
                  <a:pt x="2943362" y="5303747"/>
                </a:cubicBezTo>
                <a:cubicBezTo>
                  <a:pt x="2788779" y="5320315"/>
                  <a:pt x="2636724" y="5263052"/>
                  <a:pt x="2382722" y="5303747"/>
                </a:cubicBezTo>
                <a:cubicBezTo>
                  <a:pt x="2128720" y="5344442"/>
                  <a:pt x="2119431" y="5268421"/>
                  <a:pt x="1990273" y="5303747"/>
                </a:cubicBezTo>
                <a:cubicBezTo>
                  <a:pt x="1861115" y="5339073"/>
                  <a:pt x="1695204" y="5272024"/>
                  <a:pt x="1513729" y="5303747"/>
                </a:cubicBezTo>
                <a:cubicBezTo>
                  <a:pt x="1332254" y="5335470"/>
                  <a:pt x="1068979" y="5277857"/>
                  <a:pt x="868993" y="5303747"/>
                </a:cubicBezTo>
                <a:cubicBezTo>
                  <a:pt x="669007" y="5329637"/>
                  <a:pt x="339326" y="5223178"/>
                  <a:pt x="0" y="5303747"/>
                </a:cubicBezTo>
                <a:cubicBezTo>
                  <a:pt x="-8152" y="5071874"/>
                  <a:pt x="20263" y="4928934"/>
                  <a:pt x="0" y="4767479"/>
                </a:cubicBezTo>
                <a:cubicBezTo>
                  <a:pt x="-20263" y="4606024"/>
                  <a:pt x="20913" y="4340356"/>
                  <a:pt x="0" y="4231211"/>
                </a:cubicBezTo>
                <a:cubicBezTo>
                  <a:pt x="-20913" y="4122066"/>
                  <a:pt x="1991" y="3987512"/>
                  <a:pt x="0" y="3801019"/>
                </a:cubicBezTo>
                <a:cubicBezTo>
                  <a:pt x="-1991" y="3614526"/>
                  <a:pt x="31312" y="3342635"/>
                  <a:pt x="0" y="3158676"/>
                </a:cubicBezTo>
                <a:cubicBezTo>
                  <a:pt x="-31312" y="2974717"/>
                  <a:pt x="44384" y="2810028"/>
                  <a:pt x="0" y="2675446"/>
                </a:cubicBezTo>
                <a:cubicBezTo>
                  <a:pt x="-44384" y="2540864"/>
                  <a:pt x="49176" y="2172904"/>
                  <a:pt x="0" y="2033103"/>
                </a:cubicBezTo>
                <a:cubicBezTo>
                  <a:pt x="-49176" y="1893302"/>
                  <a:pt x="50337" y="1608278"/>
                  <a:pt x="0" y="1496835"/>
                </a:cubicBezTo>
                <a:cubicBezTo>
                  <a:pt x="-50337" y="1385392"/>
                  <a:pt x="30210" y="1218435"/>
                  <a:pt x="0" y="960568"/>
                </a:cubicBezTo>
                <a:cubicBezTo>
                  <a:pt x="-30210" y="702701"/>
                  <a:pt x="90918" y="237493"/>
                  <a:pt x="0" y="0"/>
                </a:cubicBezTo>
                <a:close/>
              </a:path>
            </a:pathLst>
          </a:custGeom>
          <a:noFill/>
          <a:ln w="38100">
            <a:solidFill>
              <a:schemeClr val="accent1"/>
            </a:solidFill>
            <a:extLst>
              <a:ext uri="{C807C97D-BFC1-408E-A445-0C87EB9F89A2}">
                <ask:lineSketchStyleProps xmlns:ask="http://schemas.microsoft.com/office/drawing/2018/sketchyshapes" sd="230092338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82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B7E4B-1907-FC39-0822-A4FDD1DC33A0}"/>
              </a:ext>
            </a:extLst>
          </p:cNvPr>
          <p:cNvSpPr txBox="1"/>
          <p:nvPr/>
        </p:nvSpPr>
        <p:spPr>
          <a:xfrm>
            <a:off x="377557" y="-64264"/>
            <a:ext cx="11553888" cy="6986528"/>
          </a:xfrm>
          <a:prstGeom prst="rect">
            <a:avLst/>
          </a:prstGeom>
          <a:noFill/>
        </p:spPr>
        <p:txBody>
          <a:bodyPr wrap="square" rtlCol="0">
            <a:spAutoFit/>
          </a:bodyPr>
          <a:lstStyle/>
          <a:p>
            <a:r>
              <a:rPr lang="en-US" sz="2800" dirty="0">
                <a:solidFill>
                  <a:schemeClr val="bg1"/>
                </a:solidFill>
              </a:rPr>
              <a:t>spec:</a:t>
            </a:r>
          </a:p>
          <a:p>
            <a:r>
              <a:rPr lang="en-US" sz="2800" dirty="0">
                <a:solidFill>
                  <a:schemeClr val="bg1"/>
                </a:solidFill>
              </a:rPr>
              <a:t>      containers:</a:t>
            </a:r>
          </a:p>
          <a:p>
            <a:r>
              <a:rPr lang="en-US" sz="2800" dirty="0">
                <a:solidFill>
                  <a:schemeClr val="bg1"/>
                </a:solidFill>
              </a:rPr>
              <a:t>      - name: env-</a:t>
            </a:r>
            <a:r>
              <a:rPr lang="en-US" sz="2800" dirty="0" err="1">
                <a:solidFill>
                  <a:schemeClr val="bg1"/>
                </a:solidFill>
              </a:rPr>
              <a:t>cont</a:t>
            </a:r>
            <a:endParaRPr lang="en-US" sz="2800" dirty="0">
              <a:solidFill>
                <a:schemeClr val="bg1"/>
              </a:solidFill>
            </a:endParaRPr>
          </a:p>
          <a:p>
            <a:r>
              <a:rPr lang="en-US" sz="2800" dirty="0">
                <a:solidFill>
                  <a:schemeClr val="bg1"/>
                </a:solidFill>
              </a:rPr>
              <a:t>        image: nginx</a:t>
            </a:r>
          </a:p>
          <a:p>
            <a:r>
              <a:rPr lang="en-US" sz="2800" dirty="0">
                <a:solidFill>
                  <a:schemeClr val="bg1"/>
                </a:solidFill>
              </a:rPr>
              <a:t>        command: [ "/bin/</a:t>
            </a:r>
            <a:r>
              <a:rPr lang="en-US" sz="2800" dirty="0" err="1">
                <a:solidFill>
                  <a:schemeClr val="bg1"/>
                </a:solidFill>
              </a:rPr>
              <a:t>sh</a:t>
            </a:r>
            <a:r>
              <a:rPr lang="en-US" sz="2800" dirty="0">
                <a:solidFill>
                  <a:schemeClr val="bg1"/>
                </a:solidFill>
              </a:rPr>
              <a:t>", "-c", "echo $(NGINX-PORT) $(WEB-APP-LANG)" ]</a:t>
            </a:r>
          </a:p>
          <a:p>
            <a:r>
              <a:rPr lang="en-US" sz="2800" dirty="0">
                <a:solidFill>
                  <a:schemeClr val="bg1"/>
                </a:solidFill>
              </a:rPr>
              <a:t>        env:</a:t>
            </a:r>
          </a:p>
          <a:p>
            <a:r>
              <a:rPr lang="en-US" sz="2800" dirty="0">
                <a:solidFill>
                  <a:schemeClr val="bg1"/>
                </a:solidFill>
              </a:rPr>
              <a:t>        - name: NGINX-PORT</a:t>
            </a:r>
          </a:p>
          <a:p>
            <a:r>
              <a:rPr lang="en-US" sz="2800" dirty="0">
                <a:solidFill>
                  <a:schemeClr val="bg1"/>
                </a:solidFill>
              </a:rPr>
              <a:t>          </a:t>
            </a:r>
            <a:r>
              <a:rPr lang="en-US" sz="2800" dirty="0" err="1">
                <a:solidFill>
                  <a:schemeClr val="bg1"/>
                </a:solidFill>
              </a:rPr>
              <a:t>valueFrom</a:t>
            </a:r>
            <a:r>
              <a:rPr lang="en-US" sz="2800" dirty="0">
                <a:solidFill>
                  <a:schemeClr val="bg1"/>
                </a:solidFill>
              </a:rPr>
              <a:t>:</a:t>
            </a:r>
          </a:p>
          <a:p>
            <a:r>
              <a:rPr lang="en-US" sz="2800" dirty="0">
                <a:solidFill>
                  <a:schemeClr val="bg1"/>
                </a:solidFill>
              </a:rPr>
              <a:t>            </a:t>
            </a:r>
            <a:r>
              <a:rPr lang="en-US" sz="2800" dirty="0" err="1">
                <a:solidFill>
                  <a:schemeClr val="bg1"/>
                </a:solidFill>
              </a:rPr>
              <a:t>configMapKeyRef</a:t>
            </a:r>
            <a:r>
              <a:rPr lang="en-US" sz="2800" dirty="0">
                <a:solidFill>
                  <a:schemeClr val="bg1"/>
                </a:solidFill>
              </a:rPr>
              <a:t>:</a:t>
            </a:r>
          </a:p>
          <a:p>
            <a:r>
              <a:rPr lang="en-US" sz="2800" dirty="0">
                <a:solidFill>
                  <a:schemeClr val="bg1"/>
                </a:solidFill>
              </a:rPr>
              <a:t>              name: </a:t>
            </a:r>
            <a:r>
              <a:rPr lang="en-US" sz="2800" dirty="0">
                <a:solidFill>
                  <a:srgbClr val="E5E5E5"/>
                </a:solidFill>
                <a:latin typeface="D"/>
              </a:rPr>
              <a:t>example-</a:t>
            </a:r>
            <a:r>
              <a:rPr lang="en-US" sz="2800" dirty="0" err="1">
                <a:solidFill>
                  <a:srgbClr val="E5E5E5"/>
                </a:solidFill>
                <a:latin typeface="D"/>
              </a:rPr>
              <a:t>configmap</a:t>
            </a:r>
            <a:endParaRPr lang="en-US" sz="2800" dirty="0">
              <a:solidFill>
                <a:schemeClr val="bg1"/>
              </a:solidFill>
            </a:endParaRPr>
          </a:p>
          <a:p>
            <a:r>
              <a:rPr lang="en-US" sz="2800" dirty="0">
                <a:solidFill>
                  <a:schemeClr val="bg1"/>
                </a:solidFill>
              </a:rPr>
              <a:t>              key: NGINX_PORT</a:t>
            </a:r>
          </a:p>
          <a:p>
            <a:r>
              <a:rPr lang="en-US" sz="2800" dirty="0">
                <a:solidFill>
                  <a:schemeClr val="bg1"/>
                </a:solidFill>
              </a:rPr>
              <a:t>        - name: WEB-APP-LANG</a:t>
            </a:r>
          </a:p>
          <a:p>
            <a:r>
              <a:rPr lang="en-US" sz="2800" dirty="0">
                <a:solidFill>
                  <a:schemeClr val="bg1"/>
                </a:solidFill>
              </a:rPr>
              <a:t>          </a:t>
            </a:r>
            <a:r>
              <a:rPr lang="en-US" sz="2800" dirty="0" err="1">
                <a:solidFill>
                  <a:schemeClr val="bg1"/>
                </a:solidFill>
              </a:rPr>
              <a:t>valueFrom</a:t>
            </a:r>
            <a:r>
              <a:rPr lang="en-US" sz="2800" dirty="0">
                <a:solidFill>
                  <a:schemeClr val="bg1"/>
                </a:solidFill>
              </a:rPr>
              <a:t>:</a:t>
            </a:r>
          </a:p>
          <a:p>
            <a:r>
              <a:rPr lang="en-US" sz="2800" dirty="0">
                <a:solidFill>
                  <a:schemeClr val="bg1"/>
                </a:solidFill>
              </a:rPr>
              <a:t>            </a:t>
            </a:r>
            <a:r>
              <a:rPr lang="en-US" sz="2800" dirty="0" err="1">
                <a:solidFill>
                  <a:schemeClr val="bg1"/>
                </a:solidFill>
              </a:rPr>
              <a:t>configMapKeyRef</a:t>
            </a:r>
            <a:r>
              <a:rPr lang="en-US" sz="2800" dirty="0">
                <a:solidFill>
                  <a:schemeClr val="bg1"/>
                </a:solidFill>
              </a:rPr>
              <a:t>:</a:t>
            </a:r>
          </a:p>
          <a:p>
            <a:r>
              <a:rPr lang="en-US" sz="2800" dirty="0">
                <a:solidFill>
                  <a:schemeClr val="bg1"/>
                </a:solidFill>
              </a:rPr>
              <a:t>              name: </a:t>
            </a:r>
            <a:r>
              <a:rPr lang="en-US" sz="2800" dirty="0">
                <a:solidFill>
                  <a:srgbClr val="E5E5E5"/>
                </a:solidFill>
                <a:latin typeface="D"/>
              </a:rPr>
              <a:t>example-</a:t>
            </a:r>
            <a:r>
              <a:rPr lang="en-US" sz="2800" dirty="0" err="1">
                <a:solidFill>
                  <a:srgbClr val="E5E5E5"/>
                </a:solidFill>
                <a:latin typeface="D"/>
              </a:rPr>
              <a:t>configmap</a:t>
            </a:r>
            <a:endParaRPr lang="en-US" sz="2800" dirty="0">
              <a:solidFill>
                <a:schemeClr val="bg1"/>
              </a:solidFill>
            </a:endParaRPr>
          </a:p>
          <a:p>
            <a:r>
              <a:rPr lang="en-US" sz="2800" dirty="0">
                <a:solidFill>
                  <a:schemeClr val="bg1"/>
                </a:solidFill>
              </a:rPr>
              <a:t>              key: language</a:t>
            </a:r>
          </a:p>
        </p:txBody>
      </p:sp>
      <p:sp>
        <p:nvSpPr>
          <p:cNvPr id="2" name="Rectangle 1">
            <a:extLst>
              <a:ext uri="{FF2B5EF4-FFF2-40B4-BE49-F238E27FC236}">
                <a16:creationId xmlns:a16="http://schemas.microsoft.com/office/drawing/2014/main" id="{2F5DF068-8EE6-68AF-DD61-026F2AD73843}"/>
              </a:ext>
            </a:extLst>
          </p:cNvPr>
          <p:cNvSpPr/>
          <p:nvPr/>
        </p:nvSpPr>
        <p:spPr>
          <a:xfrm>
            <a:off x="103239" y="103238"/>
            <a:ext cx="11376908" cy="6754761"/>
          </a:xfrm>
          <a:custGeom>
            <a:avLst/>
            <a:gdLst>
              <a:gd name="connsiteX0" fmla="*/ 0 w 11376908"/>
              <a:gd name="connsiteY0" fmla="*/ 0 h 6754761"/>
              <a:gd name="connsiteX1" fmla="*/ 826323 w 11376908"/>
              <a:gd name="connsiteY1" fmla="*/ 0 h 6754761"/>
              <a:gd name="connsiteX2" fmla="*/ 1538877 w 11376908"/>
              <a:gd name="connsiteY2" fmla="*/ 0 h 6754761"/>
              <a:gd name="connsiteX3" fmla="*/ 2251430 w 11376908"/>
              <a:gd name="connsiteY3" fmla="*/ 0 h 6754761"/>
              <a:gd name="connsiteX4" fmla="*/ 2622677 w 11376908"/>
              <a:gd name="connsiteY4" fmla="*/ 0 h 6754761"/>
              <a:gd name="connsiteX5" fmla="*/ 3107692 w 11376908"/>
              <a:gd name="connsiteY5" fmla="*/ 0 h 6754761"/>
              <a:gd name="connsiteX6" fmla="*/ 3934015 w 11376908"/>
              <a:gd name="connsiteY6" fmla="*/ 0 h 6754761"/>
              <a:gd name="connsiteX7" fmla="*/ 4646569 w 11376908"/>
              <a:gd name="connsiteY7" fmla="*/ 0 h 6754761"/>
              <a:gd name="connsiteX8" fmla="*/ 5472892 w 11376908"/>
              <a:gd name="connsiteY8" fmla="*/ 0 h 6754761"/>
              <a:gd name="connsiteX9" fmla="*/ 6071676 w 11376908"/>
              <a:gd name="connsiteY9" fmla="*/ 0 h 6754761"/>
              <a:gd name="connsiteX10" fmla="*/ 6556692 w 11376908"/>
              <a:gd name="connsiteY10" fmla="*/ 0 h 6754761"/>
              <a:gd name="connsiteX11" fmla="*/ 6814169 w 11376908"/>
              <a:gd name="connsiteY11" fmla="*/ 0 h 6754761"/>
              <a:gd name="connsiteX12" fmla="*/ 7412954 w 11376908"/>
              <a:gd name="connsiteY12" fmla="*/ 0 h 6754761"/>
              <a:gd name="connsiteX13" fmla="*/ 7670431 w 11376908"/>
              <a:gd name="connsiteY13" fmla="*/ 0 h 6754761"/>
              <a:gd name="connsiteX14" fmla="*/ 8269216 w 11376908"/>
              <a:gd name="connsiteY14" fmla="*/ 0 h 6754761"/>
              <a:gd name="connsiteX15" fmla="*/ 8526693 w 11376908"/>
              <a:gd name="connsiteY15" fmla="*/ 0 h 6754761"/>
              <a:gd name="connsiteX16" fmla="*/ 9353016 w 11376908"/>
              <a:gd name="connsiteY16" fmla="*/ 0 h 6754761"/>
              <a:gd name="connsiteX17" fmla="*/ 9724262 w 11376908"/>
              <a:gd name="connsiteY17" fmla="*/ 0 h 6754761"/>
              <a:gd name="connsiteX18" fmla="*/ 9981740 w 11376908"/>
              <a:gd name="connsiteY18" fmla="*/ 0 h 6754761"/>
              <a:gd name="connsiteX19" fmla="*/ 10808063 w 11376908"/>
              <a:gd name="connsiteY19" fmla="*/ 0 h 6754761"/>
              <a:gd name="connsiteX20" fmla="*/ 11376908 w 11376908"/>
              <a:gd name="connsiteY20" fmla="*/ 0 h 6754761"/>
              <a:gd name="connsiteX21" fmla="*/ 11376908 w 11376908"/>
              <a:gd name="connsiteY21" fmla="*/ 495349 h 6754761"/>
              <a:gd name="connsiteX22" fmla="*/ 11376908 w 11376908"/>
              <a:gd name="connsiteY22" fmla="*/ 855603 h 6754761"/>
              <a:gd name="connsiteX23" fmla="*/ 11376908 w 11376908"/>
              <a:gd name="connsiteY23" fmla="*/ 1486047 h 6754761"/>
              <a:gd name="connsiteX24" fmla="*/ 11376908 w 11376908"/>
              <a:gd name="connsiteY24" fmla="*/ 2116492 h 6754761"/>
              <a:gd name="connsiteX25" fmla="*/ 11376908 w 11376908"/>
              <a:gd name="connsiteY25" fmla="*/ 2814484 h 6754761"/>
              <a:gd name="connsiteX26" fmla="*/ 11376908 w 11376908"/>
              <a:gd name="connsiteY26" fmla="*/ 3512476 h 6754761"/>
              <a:gd name="connsiteX27" fmla="*/ 11376908 w 11376908"/>
              <a:gd name="connsiteY27" fmla="*/ 3872730 h 6754761"/>
              <a:gd name="connsiteX28" fmla="*/ 11376908 w 11376908"/>
              <a:gd name="connsiteY28" fmla="*/ 4503174 h 6754761"/>
              <a:gd name="connsiteX29" fmla="*/ 11376908 w 11376908"/>
              <a:gd name="connsiteY29" fmla="*/ 5133618 h 6754761"/>
              <a:gd name="connsiteX30" fmla="*/ 11376908 w 11376908"/>
              <a:gd name="connsiteY30" fmla="*/ 5561420 h 6754761"/>
              <a:gd name="connsiteX31" fmla="*/ 11376908 w 11376908"/>
              <a:gd name="connsiteY31" fmla="*/ 6056769 h 6754761"/>
              <a:gd name="connsiteX32" fmla="*/ 11376908 w 11376908"/>
              <a:gd name="connsiteY32" fmla="*/ 6754761 h 6754761"/>
              <a:gd name="connsiteX33" fmla="*/ 11119431 w 11376908"/>
              <a:gd name="connsiteY33" fmla="*/ 6754761 h 6754761"/>
              <a:gd name="connsiteX34" fmla="*/ 10520646 w 11376908"/>
              <a:gd name="connsiteY34" fmla="*/ 6754761 h 6754761"/>
              <a:gd name="connsiteX35" fmla="*/ 10149400 w 11376908"/>
              <a:gd name="connsiteY35" fmla="*/ 6754761 h 6754761"/>
              <a:gd name="connsiteX36" fmla="*/ 9664384 w 11376908"/>
              <a:gd name="connsiteY36" fmla="*/ 6754761 h 6754761"/>
              <a:gd name="connsiteX37" fmla="*/ 8951830 w 11376908"/>
              <a:gd name="connsiteY37" fmla="*/ 6754761 h 6754761"/>
              <a:gd name="connsiteX38" fmla="*/ 8353046 w 11376908"/>
              <a:gd name="connsiteY38" fmla="*/ 6754761 h 6754761"/>
              <a:gd name="connsiteX39" fmla="*/ 7868030 w 11376908"/>
              <a:gd name="connsiteY39" fmla="*/ 6754761 h 6754761"/>
              <a:gd name="connsiteX40" fmla="*/ 7383015 w 11376908"/>
              <a:gd name="connsiteY40" fmla="*/ 6754761 h 6754761"/>
              <a:gd name="connsiteX41" fmla="*/ 7125537 w 11376908"/>
              <a:gd name="connsiteY41" fmla="*/ 6754761 h 6754761"/>
              <a:gd name="connsiteX42" fmla="*/ 6412983 w 11376908"/>
              <a:gd name="connsiteY42" fmla="*/ 6754761 h 6754761"/>
              <a:gd name="connsiteX43" fmla="*/ 6155506 w 11376908"/>
              <a:gd name="connsiteY43" fmla="*/ 6754761 h 6754761"/>
              <a:gd name="connsiteX44" fmla="*/ 5329183 w 11376908"/>
              <a:gd name="connsiteY44" fmla="*/ 6754761 h 6754761"/>
              <a:gd name="connsiteX45" fmla="*/ 4616630 w 11376908"/>
              <a:gd name="connsiteY45" fmla="*/ 6754761 h 6754761"/>
              <a:gd name="connsiteX46" fmla="*/ 4017845 w 11376908"/>
              <a:gd name="connsiteY46" fmla="*/ 6754761 h 6754761"/>
              <a:gd name="connsiteX47" fmla="*/ 3760367 w 11376908"/>
              <a:gd name="connsiteY47" fmla="*/ 6754761 h 6754761"/>
              <a:gd name="connsiteX48" fmla="*/ 3161583 w 11376908"/>
              <a:gd name="connsiteY48" fmla="*/ 6754761 h 6754761"/>
              <a:gd name="connsiteX49" fmla="*/ 2335260 w 11376908"/>
              <a:gd name="connsiteY49" fmla="*/ 6754761 h 6754761"/>
              <a:gd name="connsiteX50" fmla="*/ 1736475 w 11376908"/>
              <a:gd name="connsiteY50" fmla="*/ 6754761 h 6754761"/>
              <a:gd name="connsiteX51" fmla="*/ 1137691 w 11376908"/>
              <a:gd name="connsiteY51" fmla="*/ 6754761 h 6754761"/>
              <a:gd name="connsiteX52" fmla="*/ 538906 w 11376908"/>
              <a:gd name="connsiteY52" fmla="*/ 6754761 h 6754761"/>
              <a:gd name="connsiteX53" fmla="*/ 0 w 11376908"/>
              <a:gd name="connsiteY53" fmla="*/ 6754761 h 6754761"/>
              <a:gd name="connsiteX54" fmla="*/ 0 w 11376908"/>
              <a:gd name="connsiteY54" fmla="*/ 6191864 h 6754761"/>
              <a:gd name="connsiteX55" fmla="*/ 0 w 11376908"/>
              <a:gd name="connsiteY55" fmla="*/ 5831610 h 6754761"/>
              <a:gd name="connsiteX56" fmla="*/ 0 w 11376908"/>
              <a:gd name="connsiteY56" fmla="*/ 5268714 h 6754761"/>
              <a:gd name="connsiteX57" fmla="*/ 0 w 11376908"/>
              <a:gd name="connsiteY57" fmla="*/ 4840912 h 6754761"/>
              <a:gd name="connsiteX58" fmla="*/ 0 w 11376908"/>
              <a:gd name="connsiteY58" fmla="*/ 4480658 h 6754761"/>
              <a:gd name="connsiteX59" fmla="*/ 0 w 11376908"/>
              <a:gd name="connsiteY59" fmla="*/ 3782666 h 6754761"/>
              <a:gd name="connsiteX60" fmla="*/ 0 w 11376908"/>
              <a:gd name="connsiteY60" fmla="*/ 3219769 h 6754761"/>
              <a:gd name="connsiteX61" fmla="*/ 0 w 11376908"/>
              <a:gd name="connsiteY61" fmla="*/ 2724420 h 6754761"/>
              <a:gd name="connsiteX62" fmla="*/ 0 w 11376908"/>
              <a:gd name="connsiteY62" fmla="*/ 2296619 h 6754761"/>
              <a:gd name="connsiteX63" fmla="*/ 0 w 11376908"/>
              <a:gd name="connsiteY63" fmla="*/ 1936365 h 6754761"/>
              <a:gd name="connsiteX64" fmla="*/ 0 w 11376908"/>
              <a:gd name="connsiteY64" fmla="*/ 1441016 h 6754761"/>
              <a:gd name="connsiteX65" fmla="*/ 0 w 11376908"/>
              <a:gd name="connsiteY65" fmla="*/ 810571 h 6754761"/>
              <a:gd name="connsiteX66" fmla="*/ 0 w 11376908"/>
              <a:gd name="connsiteY66" fmla="*/ 0 h 675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1376908" h="6754761" extrusionOk="0">
                <a:moveTo>
                  <a:pt x="0" y="0"/>
                </a:moveTo>
                <a:cubicBezTo>
                  <a:pt x="274735" y="-62301"/>
                  <a:pt x="468704" y="27264"/>
                  <a:pt x="826323" y="0"/>
                </a:cubicBezTo>
                <a:cubicBezTo>
                  <a:pt x="1183942" y="-27264"/>
                  <a:pt x="1263217" y="19510"/>
                  <a:pt x="1538877" y="0"/>
                </a:cubicBezTo>
                <a:cubicBezTo>
                  <a:pt x="1814537" y="-19510"/>
                  <a:pt x="2095033" y="17269"/>
                  <a:pt x="2251430" y="0"/>
                </a:cubicBezTo>
                <a:cubicBezTo>
                  <a:pt x="2407827" y="-17269"/>
                  <a:pt x="2481275" y="24232"/>
                  <a:pt x="2622677" y="0"/>
                </a:cubicBezTo>
                <a:cubicBezTo>
                  <a:pt x="2764079" y="-24232"/>
                  <a:pt x="2952401" y="14608"/>
                  <a:pt x="3107692" y="0"/>
                </a:cubicBezTo>
                <a:cubicBezTo>
                  <a:pt x="3262984" y="-14608"/>
                  <a:pt x="3719671" y="1934"/>
                  <a:pt x="3934015" y="0"/>
                </a:cubicBezTo>
                <a:cubicBezTo>
                  <a:pt x="4148359" y="-1934"/>
                  <a:pt x="4460703" y="31703"/>
                  <a:pt x="4646569" y="0"/>
                </a:cubicBezTo>
                <a:cubicBezTo>
                  <a:pt x="4832435" y="-31703"/>
                  <a:pt x="5191596" y="21109"/>
                  <a:pt x="5472892" y="0"/>
                </a:cubicBezTo>
                <a:cubicBezTo>
                  <a:pt x="5754188" y="-21109"/>
                  <a:pt x="5893092" y="60956"/>
                  <a:pt x="6071676" y="0"/>
                </a:cubicBezTo>
                <a:cubicBezTo>
                  <a:pt x="6250260" y="-60956"/>
                  <a:pt x="6451513" y="55546"/>
                  <a:pt x="6556692" y="0"/>
                </a:cubicBezTo>
                <a:cubicBezTo>
                  <a:pt x="6661871" y="-55546"/>
                  <a:pt x="6729260" y="2242"/>
                  <a:pt x="6814169" y="0"/>
                </a:cubicBezTo>
                <a:cubicBezTo>
                  <a:pt x="6899078" y="-2242"/>
                  <a:pt x="7270594" y="3578"/>
                  <a:pt x="7412954" y="0"/>
                </a:cubicBezTo>
                <a:cubicBezTo>
                  <a:pt x="7555314" y="-3578"/>
                  <a:pt x="7569187" y="2362"/>
                  <a:pt x="7670431" y="0"/>
                </a:cubicBezTo>
                <a:cubicBezTo>
                  <a:pt x="7771675" y="-2362"/>
                  <a:pt x="7992028" y="69130"/>
                  <a:pt x="8269216" y="0"/>
                </a:cubicBezTo>
                <a:cubicBezTo>
                  <a:pt x="8546404" y="-69130"/>
                  <a:pt x="8463108" y="3068"/>
                  <a:pt x="8526693" y="0"/>
                </a:cubicBezTo>
                <a:cubicBezTo>
                  <a:pt x="8590278" y="-3068"/>
                  <a:pt x="9134679" y="69346"/>
                  <a:pt x="9353016" y="0"/>
                </a:cubicBezTo>
                <a:cubicBezTo>
                  <a:pt x="9571353" y="-69346"/>
                  <a:pt x="9551815" y="2555"/>
                  <a:pt x="9724262" y="0"/>
                </a:cubicBezTo>
                <a:cubicBezTo>
                  <a:pt x="9896709" y="-2555"/>
                  <a:pt x="9889882" y="6346"/>
                  <a:pt x="9981740" y="0"/>
                </a:cubicBezTo>
                <a:cubicBezTo>
                  <a:pt x="10073598" y="-6346"/>
                  <a:pt x="10602201" y="84650"/>
                  <a:pt x="10808063" y="0"/>
                </a:cubicBezTo>
                <a:cubicBezTo>
                  <a:pt x="11013925" y="-84650"/>
                  <a:pt x="11155139" y="43582"/>
                  <a:pt x="11376908" y="0"/>
                </a:cubicBezTo>
                <a:cubicBezTo>
                  <a:pt x="11434559" y="208361"/>
                  <a:pt x="11327211" y="277347"/>
                  <a:pt x="11376908" y="495349"/>
                </a:cubicBezTo>
                <a:cubicBezTo>
                  <a:pt x="11426605" y="713351"/>
                  <a:pt x="11340480" y="744674"/>
                  <a:pt x="11376908" y="855603"/>
                </a:cubicBezTo>
                <a:cubicBezTo>
                  <a:pt x="11413336" y="966532"/>
                  <a:pt x="11355451" y="1303107"/>
                  <a:pt x="11376908" y="1486047"/>
                </a:cubicBezTo>
                <a:cubicBezTo>
                  <a:pt x="11398365" y="1668987"/>
                  <a:pt x="11355135" y="1878559"/>
                  <a:pt x="11376908" y="2116492"/>
                </a:cubicBezTo>
                <a:cubicBezTo>
                  <a:pt x="11398681" y="2354425"/>
                  <a:pt x="11358396" y="2618864"/>
                  <a:pt x="11376908" y="2814484"/>
                </a:cubicBezTo>
                <a:cubicBezTo>
                  <a:pt x="11395420" y="3010104"/>
                  <a:pt x="11347574" y="3295702"/>
                  <a:pt x="11376908" y="3512476"/>
                </a:cubicBezTo>
                <a:cubicBezTo>
                  <a:pt x="11406242" y="3729250"/>
                  <a:pt x="11341409" y="3720847"/>
                  <a:pt x="11376908" y="3872730"/>
                </a:cubicBezTo>
                <a:cubicBezTo>
                  <a:pt x="11412407" y="4024613"/>
                  <a:pt x="11352371" y="4274004"/>
                  <a:pt x="11376908" y="4503174"/>
                </a:cubicBezTo>
                <a:cubicBezTo>
                  <a:pt x="11401445" y="4732344"/>
                  <a:pt x="11322961" y="4969438"/>
                  <a:pt x="11376908" y="5133618"/>
                </a:cubicBezTo>
                <a:cubicBezTo>
                  <a:pt x="11430855" y="5297798"/>
                  <a:pt x="11352505" y="5354017"/>
                  <a:pt x="11376908" y="5561420"/>
                </a:cubicBezTo>
                <a:cubicBezTo>
                  <a:pt x="11401311" y="5768823"/>
                  <a:pt x="11369106" y="5926534"/>
                  <a:pt x="11376908" y="6056769"/>
                </a:cubicBezTo>
                <a:cubicBezTo>
                  <a:pt x="11384710" y="6187004"/>
                  <a:pt x="11338697" y="6559454"/>
                  <a:pt x="11376908" y="6754761"/>
                </a:cubicBezTo>
                <a:cubicBezTo>
                  <a:pt x="11306087" y="6768224"/>
                  <a:pt x="11194712" y="6731873"/>
                  <a:pt x="11119431" y="6754761"/>
                </a:cubicBezTo>
                <a:cubicBezTo>
                  <a:pt x="11044150" y="6777649"/>
                  <a:pt x="10675832" y="6694757"/>
                  <a:pt x="10520646" y="6754761"/>
                </a:cubicBezTo>
                <a:cubicBezTo>
                  <a:pt x="10365461" y="6814765"/>
                  <a:pt x="10263126" y="6746255"/>
                  <a:pt x="10149400" y="6754761"/>
                </a:cubicBezTo>
                <a:cubicBezTo>
                  <a:pt x="10035674" y="6763267"/>
                  <a:pt x="9767661" y="6697573"/>
                  <a:pt x="9664384" y="6754761"/>
                </a:cubicBezTo>
                <a:cubicBezTo>
                  <a:pt x="9561107" y="6811949"/>
                  <a:pt x="9255571" y="6698292"/>
                  <a:pt x="8951830" y="6754761"/>
                </a:cubicBezTo>
                <a:cubicBezTo>
                  <a:pt x="8648089" y="6811230"/>
                  <a:pt x="8555280" y="6730109"/>
                  <a:pt x="8353046" y="6754761"/>
                </a:cubicBezTo>
                <a:cubicBezTo>
                  <a:pt x="8150812" y="6779413"/>
                  <a:pt x="8076619" y="6751524"/>
                  <a:pt x="7868030" y="6754761"/>
                </a:cubicBezTo>
                <a:cubicBezTo>
                  <a:pt x="7659441" y="6757998"/>
                  <a:pt x="7576504" y="6730746"/>
                  <a:pt x="7383015" y="6754761"/>
                </a:cubicBezTo>
                <a:cubicBezTo>
                  <a:pt x="7189527" y="6778776"/>
                  <a:pt x="7202741" y="6731090"/>
                  <a:pt x="7125537" y="6754761"/>
                </a:cubicBezTo>
                <a:cubicBezTo>
                  <a:pt x="7048333" y="6778432"/>
                  <a:pt x="6604599" y="6724227"/>
                  <a:pt x="6412983" y="6754761"/>
                </a:cubicBezTo>
                <a:cubicBezTo>
                  <a:pt x="6221367" y="6785295"/>
                  <a:pt x="6233673" y="6749083"/>
                  <a:pt x="6155506" y="6754761"/>
                </a:cubicBezTo>
                <a:cubicBezTo>
                  <a:pt x="6077339" y="6760439"/>
                  <a:pt x="5567828" y="6663537"/>
                  <a:pt x="5329183" y="6754761"/>
                </a:cubicBezTo>
                <a:cubicBezTo>
                  <a:pt x="5090538" y="6845985"/>
                  <a:pt x="4844906" y="6690385"/>
                  <a:pt x="4616630" y="6754761"/>
                </a:cubicBezTo>
                <a:cubicBezTo>
                  <a:pt x="4388354" y="6819137"/>
                  <a:pt x="4253746" y="6728864"/>
                  <a:pt x="4017845" y="6754761"/>
                </a:cubicBezTo>
                <a:cubicBezTo>
                  <a:pt x="3781945" y="6780658"/>
                  <a:pt x="3856979" y="6724670"/>
                  <a:pt x="3760367" y="6754761"/>
                </a:cubicBezTo>
                <a:cubicBezTo>
                  <a:pt x="3663755" y="6784852"/>
                  <a:pt x="3356998" y="6730338"/>
                  <a:pt x="3161583" y="6754761"/>
                </a:cubicBezTo>
                <a:cubicBezTo>
                  <a:pt x="2966168" y="6779184"/>
                  <a:pt x="2737149" y="6723264"/>
                  <a:pt x="2335260" y="6754761"/>
                </a:cubicBezTo>
                <a:cubicBezTo>
                  <a:pt x="1933371" y="6786258"/>
                  <a:pt x="1979375" y="6741240"/>
                  <a:pt x="1736475" y="6754761"/>
                </a:cubicBezTo>
                <a:cubicBezTo>
                  <a:pt x="1493575" y="6768282"/>
                  <a:pt x="1257834" y="6691067"/>
                  <a:pt x="1137691" y="6754761"/>
                </a:cubicBezTo>
                <a:cubicBezTo>
                  <a:pt x="1017548" y="6818455"/>
                  <a:pt x="773632" y="6685904"/>
                  <a:pt x="538906" y="6754761"/>
                </a:cubicBezTo>
                <a:cubicBezTo>
                  <a:pt x="304181" y="6823618"/>
                  <a:pt x="127120" y="6729590"/>
                  <a:pt x="0" y="6754761"/>
                </a:cubicBezTo>
                <a:cubicBezTo>
                  <a:pt x="-41276" y="6552717"/>
                  <a:pt x="56511" y="6447057"/>
                  <a:pt x="0" y="6191864"/>
                </a:cubicBezTo>
                <a:cubicBezTo>
                  <a:pt x="-56511" y="5936671"/>
                  <a:pt x="33167" y="5985810"/>
                  <a:pt x="0" y="5831610"/>
                </a:cubicBezTo>
                <a:cubicBezTo>
                  <a:pt x="-33167" y="5677410"/>
                  <a:pt x="59299" y="5548670"/>
                  <a:pt x="0" y="5268714"/>
                </a:cubicBezTo>
                <a:cubicBezTo>
                  <a:pt x="-59299" y="4988758"/>
                  <a:pt x="31632" y="4965373"/>
                  <a:pt x="0" y="4840912"/>
                </a:cubicBezTo>
                <a:cubicBezTo>
                  <a:pt x="-31632" y="4716451"/>
                  <a:pt x="31880" y="4621784"/>
                  <a:pt x="0" y="4480658"/>
                </a:cubicBezTo>
                <a:cubicBezTo>
                  <a:pt x="-31880" y="4339532"/>
                  <a:pt x="22557" y="4030257"/>
                  <a:pt x="0" y="3782666"/>
                </a:cubicBezTo>
                <a:cubicBezTo>
                  <a:pt x="-22557" y="3535075"/>
                  <a:pt x="13057" y="3446459"/>
                  <a:pt x="0" y="3219769"/>
                </a:cubicBezTo>
                <a:cubicBezTo>
                  <a:pt x="-13057" y="2993079"/>
                  <a:pt x="7418" y="2863569"/>
                  <a:pt x="0" y="2724420"/>
                </a:cubicBezTo>
                <a:cubicBezTo>
                  <a:pt x="-7418" y="2585271"/>
                  <a:pt x="40031" y="2391985"/>
                  <a:pt x="0" y="2296619"/>
                </a:cubicBezTo>
                <a:cubicBezTo>
                  <a:pt x="-40031" y="2201253"/>
                  <a:pt x="6688" y="2053958"/>
                  <a:pt x="0" y="1936365"/>
                </a:cubicBezTo>
                <a:cubicBezTo>
                  <a:pt x="-6688" y="1818772"/>
                  <a:pt x="39966" y="1565740"/>
                  <a:pt x="0" y="1441016"/>
                </a:cubicBezTo>
                <a:cubicBezTo>
                  <a:pt x="-39966" y="1316292"/>
                  <a:pt x="6604" y="1014186"/>
                  <a:pt x="0" y="810571"/>
                </a:cubicBezTo>
                <a:cubicBezTo>
                  <a:pt x="-6604" y="606956"/>
                  <a:pt x="43596" y="252061"/>
                  <a:pt x="0" y="0"/>
                </a:cubicBezTo>
                <a:close/>
              </a:path>
            </a:pathLst>
          </a:custGeom>
          <a:noFill/>
          <a:ln w="38100">
            <a:solidFill>
              <a:schemeClr val="accent1"/>
            </a:solidFill>
            <a:extLst>
              <a:ext uri="{C807C97D-BFC1-408E-A445-0C87EB9F89A2}">
                <ask:lineSketchStyleProps xmlns:ask="http://schemas.microsoft.com/office/drawing/2018/sketchyshapes" sd="230092338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3225A8-5843-629F-F3FF-CCA539DF71D3}"/>
              </a:ext>
            </a:extLst>
          </p:cNvPr>
          <p:cNvSpPr/>
          <p:nvPr/>
        </p:nvSpPr>
        <p:spPr>
          <a:xfrm>
            <a:off x="1074661" y="2579758"/>
            <a:ext cx="3335106" cy="51740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B0C912A-0BED-5EB6-1DA7-856E15473AF0}"/>
              </a:ext>
            </a:extLst>
          </p:cNvPr>
          <p:cNvSpPr/>
          <p:nvPr/>
        </p:nvSpPr>
        <p:spPr>
          <a:xfrm>
            <a:off x="987156" y="2190338"/>
            <a:ext cx="1299829" cy="36062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B806E5-6D02-E4D0-40A7-10699197E77F}"/>
              </a:ext>
            </a:extLst>
          </p:cNvPr>
          <p:cNvSpPr txBox="1"/>
          <p:nvPr/>
        </p:nvSpPr>
        <p:spPr>
          <a:xfrm>
            <a:off x="6779344" y="2579758"/>
            <a:ext cx="4544840" cy="2399169"/>
          </a:xfrm>
          <a:prstGeom prst="rect">
            <a:avLst/>
          </a:prstGeom>
          <a:noFill/>
        </p:spPr>
        <p:txBody>
          <a:bodyPr wrap="square" rtlCol="0">
            <a:spAutoFit/>
          </a:bodyPr>
          <a:lstStyle/>
          <a:p>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ConfigMap</a:t>
            </a:r>
            <a:br>
              <a:rPr lang="en-US" sz="1800" dirty="0">
                <a:solidFill>
                  <a:srgbClr val="630300"/>
                </a:solidFill>
                <a:latin typeface="D"/>
              </a:rPr>
            </a:br>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 </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example-</a:t>
            </a:r>
            <a:r>
              <a:rPr lang="en-US" sz="1800" dirty="0" err="1">
                <a:solidFill>
                  <a:srgbClr val="E5E5E5"/>
                </a:solidFill>
                <a:latin typeface="D"/>
              </a:rPr>
              <a:t>configmap</a:t>
            </a:r>
            <a:br>
              <a:rPr lang="en-US" sz="1800" dirty="0">
                <a:solidFill>
                  <a:srgbClr val="630300"/>
                </a:solidFill>
                <a:latin typeface="D"/>
              </a:rPr>
            </a:br>
            <a:r>
              <a:rPr lang="en-US" sz="1800" dirty="0">
                <a:solidFill>
                  <a:srgbClr val="00CDCD"/>
                </a:solidFill>
                <a:latin typeface="D"/>
              </a:rPr>
              <a:t>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NGINX_PORT</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"8080"</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language</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a:t>
            </a:r>
            <a:r>
              <a:rPr lang="en-US" sz="1800" dirty="0" err="1">
                <a:solidFill>
                  <a:srgbClr val="BB0000"/>
                </a:solidFill>
                <a:latin typeface="D"/>
              </a:rPr>
              <a:t>english</a:t>
            </a:r>
            <a:r>
              <a:rPr lang="en-US" sz="1800" dirty="0">
                <a:solidFill>
                  <a:srgbClr val="BB0000"/>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environments</a:t>
            </a:r>
            <a:r>
              <a:rPr lang="en-US" sz="1800" dirty="0">
                <a:solidFill>
                  <a:srgbClr val="BB00BB"/>
                </a:solidFill>
                <a:latin typeface="D"/>
              </a:rPr>
              <a:t>:</a:t>
            </a:r>
            <a:r>
              <a:rPr lang="en-US" sz="1800" dirty="0">
                <a:solidFill>
                  <a:srgbClr val="E5E5E5"/>
                </a:solidFill>
                <a:latin typeface="D"/>
              </a:rPr>
              <a:t> production, development, test</a:t>
            </a:r>
            <a:endParaRPr lang="en-US" dirty="0"/>
          </a:p>
        </p:txBody>
      </p:sp>
      <p:sp>
        <p:nvSpPr>
          <p:cNvPr id="15" name="Rectangle 14">
            <a:extLst>
              <a:ext uri="{FF2B5EF4-FFF2-40B4-BE49-F238E27FC236}">
                <a16:creationId xmlns:a16="http://schemas.microsoft.com/office/drawing/2014/main" id="{6D7335D2-0140-4115-E5A4-F2E4562607D2}"/>
              </a:ext>
            </a:extLst>
          </p:cNvPr>
          <p:cNvSpPr/>
          <p:nvPr/>
        </p:nvSpPr>
        <p:spPr>
          <a:xfrm>
            <a:off x="1060898" y="4689529"/>
            <a:ext cx="3673334" cy="51740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3589D1-77E9-FF18-FE35-9DF5BDFDE1BA}"/>
              </a:ext>
            </a:extLst>
          </p:cNvPr>
          <p:cNvSpPr/>
          <p:nvPr/>
        </p:nvSpPr>
        <p:spPr>
          <a:xfrm>
            <a:off x="6059301" y="1623445"/>
            <a:ext cx="5420845" cy="51740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076C129-C782-58E7-0555-290622E52D28}"/>
              </a:ext>
            </a:extLst>
          </p:cNvPr>
          <p:cNvCxnSpPr>
            <a:cxnSpLocks/>
          </p:cNvCxnSpPr>
          <p:nvPr/>
        </p:nvCxnSpPr>
        <p:spPr>
          <a:xfrm>
            <a:off x="1099087" y="2131814"/>
            <a:ext cx="1668827" cy="0"/>
          </a:xfrm>
          <a:prstGeom prst="line">
            <a:avLst/>
          </a:prstGeom>
          <a:ln w="5715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121211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2"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2"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heel(1)">
                                      <p:cBhvr>
                                        <p:cTn id="20" dur="2000"/>
                                        <p:tgtEl>
                                          <p:spTgt spid="19"/>
                                        </p:tgtEl>
                                      </p:cBhvr>
                                    </p:animEffec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21" presetClass="entr" presetSubtype="1" fill="hold" grpId="2"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heel(1)">
                                      <p:cBhvr>
                                        <p:cTn id="25"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2" animBg="1"/>
      <p:bldP spid="15" grpId="2" animBg="1"/>
      <p:bldP spid="19" grpId="0" animBg="1"/>
      <p:bldP spid="19" grpId="1" animBg="1"/>
      <p:bldP spid="19"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166EBC-27A5-7768-58EA-2D2771338590}"/>
              </a:ext>
            </a:extLst>
          </p:cNvPr>
          <p:cNvSpPr txBox="1"/>
          <p:nvPr/>
        </p:nvSpPr>
        <p:spPr>
          <a:xfrm>
            <a:off x="82062" y="713492"/>
            <a:ext cx="12027876" cy="3847207"/>
          </a:xfrm>
          <a:prstGeom prst="rect">
            <a:avLst/>
          </a:prstGeom>
          <a:noFill/>
        </p:spPr>
        <p:txBody>
          <a:bodyPr wrap="square">
            <a:spAutoFit/>
          </a:bodyPr>
          <a:lstStyle/>
          <a:p>
            <a:r>
              <a:rPr lang="en-US" sz="2800" dirty="0">
                <a:solidFill>
                  <a:schemeClr val="bg1"/>
                </a:solidFill>
              </a:rPr>
              <a:t>[root@master1 volume]# kubectl create -f </a:t>
            </a:r>
            <a:r>
              <a:rPr lang="en-US" sz="2800" dirty="0" err="1">
                <a:solidFill>
                  <a:schemeClr val="bg1"/>
                </a:solidFill>
              </a:rPr>
              <a:t>newpod.yaml</a:t>
            </a:r>
            <a:r>
              <a:rPr lang="en-US" sz="2800" dirty="0">
                <a:solidFill>
                  <a:schemeClr val="bg1"/>
                </a:solidFill>
              </a:rPr>
              <a:t> </a:t>
            </a:r>
          </a:p>
          <a:p>
            <a:r>
              <a:rPr lang="en-US" sz="2800" dirty="0">
                <a:solidFill>
                  <a:schemeClr val="bg1"/>
                </a:solidFill>
              </a:rPr>
              <a:t>pod/</a:t>
            </a:r>
            <a:r>
              <a:rPr lang="en-US" sz="2800" dirty="0" err="1">
                <a:solidFill>
                  <a:schemeClr val="bg1"/>
                </a:solidFill>
              </a:rPr>
              <a:t>configmap</a:t>
            </a:r>
            <a:r>
              <a:rPr lang="en-US" sz="2800" dirty="0">
                <a:solidFill>
                  <a:schemeClr val="bg1"/>
                </a:solidFill>
              </a:rPr>
              <a:t>-example-pod created</a:t>
            </a:r>
          </a:p>
          <a:p>
            <a:endParaRPr lang="en-US" sz="2800" dirty="0">
              <a:solidFill>
                <a:schemeClr val="bg1"/>
              </a:solidFill>
            </a:endParaRPr>
          </a:p>
          <a:p>
            <a:r>
              <a:rPr lang="en-US" sz="2800" dirty="0">
                <a:solidFill>
                  <a:schemeClr val="bg1"/>
                </a:solidFill>
              </a:rPr>
              <a:t>[root@master1 volume]# kubectl get pods</a:t>
            </a:r>
          </a:p>
          <a:p>
            <a:r>
              <a:rPr lang="en-US" sz="2400" dirty="0">
                <a:solidFill>
                  <a:schemeClr val="bg1"/>
                </a:solidFill>
                <a:latin typeface="Courier New" panose="02070309020205020404" pitchFamily="49" charset="0"/>
                <a:cs typeface="Courier New" panose="02070309020205020404" pitchFamily="49" charset="0"/>
              </a:rPr>
              <a:t>NAME                    READY   STATUS      RESTARTS     AGE</a:t>
            </a:r>
          </a:p>
          <a:p>
            <a:r>
              <a:rPr lang="en-US" sz="2400" dirty="0" err="1">
                <a:solidFill>
                  <a:schemeClr val="bg1"/>
                </a:solidFill>
                <a:latin typeface="Courier New" panose="02070309020205020404" pitchFamily="49" charset="0"/>
                <a:cs typeface="Courier New" panose="02070309020205020404" pitchFamily="49" charset="0"/>
              </a:rPr>
              <a:t>configmap</a:t>
            </a:r>
            <a:r>
              <a:rPr lang="en-US" sz="2400" dirty="0">
                <a:solidFill>
                  <a:schemeClr val="bg1"/>
                </a:solidFill>
                <a:latin typeface="Courier New" panose="02070309020205020404" pitchFamily="49" charset="0"/>
                <a:cs typeface="Courier New" panose="02070309020205020404" pitchFamily="49" charset="0"/>
              </a:rPr>
              <a:t>-example-pod   0/1     Completed   1 (3s ago)   6s</a:t>
            </a:r>
          </a:p>
          <a:p>
            <a:endParaRPr lang="en-US" sz="2800" dirty="0">
              <a:solidFill>
                <a:schemeClr val="bg1"/>
              </a:solidFill>
            </a:endParaRPr>
          </a:p>
          <a:p>
            <a:r>
              <a:rPr lang="en-US" sz="2800" dirty="0">
                <a:solidFill>
                  <a:schemeClr val="bg1"/>
                </a:solidFill>
              </a:rPr>
              <a:t>[root@master1 volume]# kubectl logs </a:t>
            </a:r>
            <a:r>
              <a:rPr lang="en-US" sz="2800" dirty="0" err="1">
                <a:solidFill>
                  <a:schemeClr val="bg1"/>
                </a:solidFill>
              </a:rPr>
              <a:t>configmap</a:t>
            </a:r>
            <a:r>
              <a:rPr lang="en-US" sz="2800" dirty="0">
                <a:solidFill>
                  <a:schemeClr val="bg1"/>
                </a:solidFill>
              </a:rPr>
              <a:t>-example-pod </a:t>
            </a:r>
          </a:p>
          <a:p>
            <a:r>
              <a:rPr lang="en-US" sz="2800" dirty="0">
                <a:solidFill>
                  <a:schemeClr val="bg1"/>
                </a:solidFill>
              </a:rPr>
              <a:t>8080 </a:t>
            </a:r>
            <a:r>
              <a:rPr lang="en-US" sz="2800" dirty="0" err="1">
                <a:solidFill>
                  <a:schemeClr val="bg1"/>
                </a:solidFill>
              </a:rPr>
              <a:t>english</a:t>
            </a:r>
            <a:endParaRPr lang="en-US" sz="2800" dirty="0">
              <a:solidFill>
                <a:schemeClr val="bg1"/>
              </a:solidFill>
            </a:endParaRPr>
          </a:p>
        </p:txBody>
      </p:sp>
      <p:sp>
        <p:nvSpPr>
          <p:cNvPr id="4" name="Rectangle 3">
            <a:extLst>
              <a:ext uri="{FF2B5EF4-FFF2-40B4-BE49-F238E27FC236}">
                <a16:creationId xmlns:a16="http://schemas.microsoft.com/office/drawing/2014/main" id="{70723183-4B6C-C65A-00B6-A98C38836BB1}"/>
              </a:ext>
            </a:extLst>
          </p:cNvPr>
          <p:cNvSpPr/>
          <p:nvPr/>
        </p:nvSpPr>
        <p:spPr>
          <a:xfrm>
            <a:off x="363415" y="5075496"/>
            <a:ext cx="8112369" cy="63202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 command: [ "/bin/</a:t>
            </a:r>
            <a:r>
              <a:rPr lang="en-US" sz="2000" dirty="0" err="1"/>
              <a:t>sh</a:t>
            </a:r>
            <a:r>
              <a:rPr lang="en-US" sz="2000" dirty="0"/>
              <a:t>", "-c", "echo $(</a:t>
            </a:r>
            <a:r>
              <a:rPr lang="en-US" b="1" dirty="0"/>
              <a:t>NGINX-PORT</a:t>
            </a:r>
            <a:r>
              <a:rPr lang="en-US" dirty="0"/>
              <a:t>) $(</a:t>
            </a:r>
            <a:r>
              <a:rPr lang="en-US" b="1" dirty="0"/>
              <a:t>WEB-APP-LANG</a:t>
            </a:r>
            <a:r>
              <a:rPr lang="en-US" dirty="0"/>
              <a:t>)"</a:t>
            </a:r>
            <a:r>
              <a:rPr lang="en-US" sz="2000" dirty="0"/>
              <a:t> ]</a:t>
            </a:r>
          </a:p>
        </p:txBody>
      </p:sp>
      <p:sp>
        <p:nvSpPr>
          <p:cNvPr id="5" name="Rectangle 4">
            <a:extLst>
              <a:ext uri="{FF2B5EF4-FFF2-40B4-BE49-F238E27FC236}">
                <a16:creationId xmlns:a16="http://schemas.microsoft.com/office/drawing/2014/main" id="{3BAE5E51-DD1B-7CF3-337E-651D230FFCE0}"/>
              </a:ext>
            </a:extLst>
          </p:cNvPr>
          <p:cNvSpPr/>
          <p:nvPr/>
        </p:nvSpPr>
        <p:spPr>
          <a:xfrm>
            <a:off x="5802922" y="2851539"/>
            <a:ext cx="2335851" cy="37681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00D6D72-6009-FE69-8B5B-D471CA352F31}"/>
              </a:ext>
            </a:extLst>
          </p:cNvPr>
          <p:cNvSpPr/>
          <p:nvPr/>
        </p:nvSpPr>
        <p:spPr>
          <a:xfrm>
            <a:off x="3892060" y="3632474"/>
            <a:ext cx="5369171" cy="50577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621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28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iterate type="lt">
                                    <p:tmPct val="10000"/>
                                  </p:iterate>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par>
                          <p:cTn id="16" fill="hold">
                            <p:stCondLst>
                              <p:cond delay="2200"/>
                            </p:stCondLst>
                            <p:childTnLst>
                              <p:par>
                                <p:cTn id="17" presetID="1"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2200"/>
                            </p:stCondLst>
                            <p:childTnLst>
                              <p:par>
                                <p:cTn id="20" presetID="1" presetClass="entr" presetSubtype="0" fill="hold"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2200"/>
                            </p:stCondLst>
                            <p:childTnLst>
                              <p:par>
                                <p:cTn id="23" presetID="21" presetClass="entr" presetSubtype="1"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2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iterate type="lt">
                                    <p:tmPct val="10000"/>
                                  </p:iterate>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left)">
                                      <p:cBhvr>
                                        <p:cTn id="30" dur="500"/>
                                        <p:tgtEl>
                                          <p:spTgt spid="3">
                                            <p:txEl>
                                              <p:pRg st="7" end="7"/>
                                            </p:txEl>
                                          </p:spTgt>
                                        </p:tgtEl>
                                      </p:cBhvr>
                                    </p:animEffect>
                                  </p:childTnLst>
                                </p:cTn>
                              </p:par>
                            </p:childTnLst>
                          </p:cTn>
                        </p:par>
                        <p:par>
                          <p:cTn id="31" fill="hold">
                            <p:stCondLst>
                              <p:cond delay="3100"/>
                            </p:stCondLst>
                            <p:childTnLst>
                              <p:par>
                                <p:cTn id="32" presetID="1" presetClass="entr" presetSubtype="0" fill="hold" nodeType="after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childTnLst>
                                </p:cTn>
                              </p:par>
                            </p:childTnLst>
                          </p:cTn>
                        </p:par>
                        <p:par>
                          <p:cTn id="34" fill="hold">
                            <p:stCondLst>
                              <p:cond delay="3100"/>
                            </p:stCondLst>
                            <p:childTnLst>
                              <p:par>
                                <p:cTn id="35" presetID="21" presetClass="entr" presetSubtype="1"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heel(1)">
                                      <p:cBhvr>
                                        <p:cTn id="37" dur="2000"/>
                                        <p:tgtEl>
                                          <p:spTgt spid="6"/>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ppt_x"/>
                                          </p:val>
                                        </p:tav>
                                        <p:tav tm="100000">
                                          <p:val>
                                            <p:strVal val="#ppt_x"/>
                                          </p:val>
                                        </p:tav>
                                      </p:tavLst>
                                    </p:anim>
                                    <p:anim calcmode="lin" valueType="num">
                                      <p:cBhvr additive="base">
                                        <p:cTn id="4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A224AC-01EB-97E7-4A2A-77CB7BFBCDF3}"/>
              </a:ext>
            </a:extLst>
          </p:cNvPr>
          <p:cNvSpPr txBox="1"/>
          <p:nvPr/>
        </p:nvSpPr>
        <p:spPr>
          <a:xfrm>
            <a:off x="0" y="644425"/>
            <a:ext cx="11027991" cy="4031873"/>
          </a:xfrm>
          <a:prstGeom prst="rect">
            <a:avLst/>
          </a:prstGeom>
          <a:noFill/>
        </p:spPr>
        <p:txBody>
          <a:bodyPr wrap="square">
            <a:spAutoFit/>
          </a:bodyPr>
          <a:lstStyle/>
          <a:p>
            <a:pPr marL="1028700" lvl="1" indent="-571500">
              <a:buFont typeface="Arial" panose="020B0604020202020204" pitchFamily="34" charset="0"/>
              <a:buChar char="•"/>
            </a:pPr>
            <a:r>
              <a:rPr lang="en-US" sz="3200" dirty="0">
                <a:solidFill>
                  <a:schemeClr val="bg1"/>
                </a:solidFill>
              </a:rPr>
              <a:t>Environment variables.</a:t>
            </a:r>
          </a:p>
          <a:p>
            <a:pPr marL="2114550" lvl="3" indent="-742950">
              <a:buFont typeface="+mj-lt"/>
              <a:buAutoNum type="arabicPeriod"/>
            </a:pPr>
            <a:r>
              <a:rPr lang="en-US" sz="3200" dirty="0">
                <a:solidFill>
                  <a:schemeClr val="bg1"/>
                </a:solidFill>
              </a:rPr>
              <a:t>From files or directory.</a:t>
            </a:r>
          </a:p>
          <a:p>
            <a:pPr marL="2114550" lvl="3" indent="-742950">
              <a:buFont typeface="+mj-lt"/>
              <a:buAutoNum type="arabicPeriod"/>
            </a:pPr>
            <a:r>
              <a:rPr lang="en-US" sz="3200" dirty="0">
                <a:solidFill>
                  <a:schemeClr val="bg1"/>
                </a:solidFill>
              </a:rPr>
              <a:t>From yaml file.</a:t>
            </a:r>
          </a:p>
          <a:p>
            <a:pPr marL="2400300" lvl="4" indent="-571500">
              <a:buFont typeface="Wingdings" panose="05000000000000000000" pitchFamily="2" charset="2"/>
              <a:buChar char="ü"/>
            </a:pPr>
            <a:r>
              <a:rPr lang="en-US" sz="3200" dirty="0">
                <a:solidFill>
                  <a:schemeClr val="bg1"/>
                </a:solidFill>
              </a:rPr>
              <a:t>	env</a:t>
            </a:r>
          </a:p>
          <a:p>
            <a:pPr marL="2400300" lvl="4" indent="-571500">
              <a:buFont typeface="Wingdings" panose="05000000000000000000" pitchFamily="2" charset="2"/>
              <a:buChar char="ü"/>
            </a:pPr>
            <a:r>
              <a:rPr lang="en-US" sz="3200" dirty="0">
                <a:solidFill>
                  <a:schemeClr val="bg1"/>
                </a:solidFill>
              </a:rPr>
              <a:t>	</a:t>
            </a:r>
            <a:r>
              <a:rPr lang="en-US" sz="3200" dirty="0" err="1">
                <a:solidFill>
                  <a:schemeClr val="bg1"/>
                </a:solidFill>
              </a:rPr>
              <a:t>envFrom</a:t>
            </a:r>
            <a:endParaRPr lang="en-US" sz="3200" dirty="0">
              <a:solidFill>
                <a:schemeClr val="bg1"/>
              </a:solidFill>
            </a:endParaRPr>
          </a:p>
          <a:p>
            <a:pPr marL="2400300" lvl="4" indent="-571500">
              <a:buFont typeface="Wingdings" panose="05000000000000000000" pitchFamily="2" charset="2"/>
              <a:buChar char="ü"/>
            </a:pPr>
            <a:r>
              <a:rPr lang="en-US" sz="3200" dirty="0">
                <a:solidFill>
                  <a:schemeClr val="bg1"/>
                </a:solidFill>
              </a:rPr>
              <a:t>   From command line.</a:t>
            </a:r>
          </a:p>
          <a:p>
            <a:pPr marL="1028700" lvl="1" indent="-571500">
              <a:buFont typeface="Arial" panose="020B0604020202020204" pitchFamily="34" charset="0"/>
              <a:buChar char="•"/>
            </a:pPr>
            <a:r>
              <a:rPr lang="en-US" sz="3200" dirty="0">
                <a:solidFill>
                  <a:schemeClr val="bg1"/>
                </a:solidFill>
              </a:rPr>
              <a:t>volume </a:t>
            </a:r>
          </a:p>
          <a:p>
            <a:pPr marL="2114550" lvl="3" indent="-742950">
              <a:buFont typeface="+mj-lt"/>
              <a:buAutoNum type="arabicPeriod"/>
            </a:pPr>
            <a:r>
              <a:rPr lang="en-US" sz="3200" dirty="0">
                <a:solidFill>
                  <a:schemeClr val="bg1"/>
                </a:solidFill>
              </a:rPr>
              <a:t>	Yaml file.</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1C939F6A-34DA-E9E8-C86C-F719CF5DBAC1}"/>
                  </a:ext>
                </a:extLst>
              </p:cNvPr>
              <p:cNvGraphicFramePr>
                <a:graphicFrameLocks noChangeAspect="1"/>
              </p:cNvGraphicFramePr>
              <p:nvPr>
                <p:extLst>
                  <p:ext uri="{D42A27DB-BD31-4B8C-83A1-F6EECF244321}">
                    <p14:modId xmlns:p14="http://schemas.microsoft.com/office/powerpoint/2010/main" val="2094765929"/>
                  </p:ext>
                </p:extLst>
              </p:nvPr>
            </p:nvGraphicFramePr>
            <p:xfrm>
              <a:off x="4665785" y="4135571"/>
              <a:ext cx="961292" cy="540727"/>
            </p:xfrm>
            <a:graphic>
              <a:graphicData uri="http://schemas.microsoft.com/office/powerpoint/2016/slidezoom">
                <pslz:sldZm>
                  <pslz:sldZmObj sldId="513" cId="2105845779">
                    <pslz:zmPr id="{8B48D5BB-35C6-48AE-98E4-339E57C1EEDE}" returnToParent="0" transitionDur="1000">
                      <p166:blipFill xmlns:p166="http://schemas.microsoft.com/office/powerpoint/2016/6/main">
                        <a:blip r:embed="rId3"/>
                        <a:stretch>
                          <a:fillRect/>
                        </a:stretch>
                      </p166:blipFill>
                      <p166:spPr xmlns:p166="http://schemas.microsoft.com/office/powerpoint/2016/6/main">
                        <a:xfrm>
                          <a:off x="0" y="0"/>
                          <a:ext cx="961292" cy="540727"/>
                        </a:xfrm>
                        <a:prstGeom prst="rect">
                          <a:avLst/>
                        </a:prstGeom>
                        <a:ln w="3175">
                          <a:solidFill>
                            <a:prstClr val="ltGray"/>
                          </a:solidFill>
                        </a:ln>
                      </p166:spPr>
                    </pslz:zmPr>
                  </pslz:sldZmObj>
                </pslz:sldZm>
              </a:graphicData>
            </a:graphic>
          </p:graphicFrame>
        </mc:Choice>
        <mc:Fallback xmlns="">
          <p:pic>
            <p:nvPicPr>
              <p:cNvPr id="4" name="Slide Zoom 3">
                <a:hlinkClick r:id="rId4" action="ppaction://hlinksldjump"/>
                <a:extLst>
                  <a:ext uri="{FF2B5EF4-FFF2-40B4-BE49-F238E27FC236}">
                    <a16:creationId xmlns:a16="http://schemas.microsoft.com/office/drawing/2014/main" id="{1C939F6A-34DA-E9E8-C86C-F719CF5DBAC1}"/>
                  </a:ext>
                </a:extLst>
              </p:cNvPr>
              <p:cNvPicPr>
                <a:picLocks noGrp="1" noRot="1" noChangeAspect="1" noMove="1" noResize="1" noEditPoints="1" noAdjustHandles="1" noChangeArrowheads="1" noChangeShapeType="1"/>
              </p:cNvPicPr>
              <p:nvPr/>
            </p:nvPicPr>
            <p:blipFill>
              <a:blip r:embed="rId5"/>
              <a:stretch>
                <a:fillRect/>
              </a:stretch>
            </p:blipFill>
            <p:spPr>
              <a:xfrm>
                <a:off x="4665785" y="4135571"/>
                <a:ext cx="961292" cy="540727"/>
              </a:xfrm>
              <a:prstGeom prst="rect">
                <a:avLst/>
              </a:prstGeom>
              <a:ln w="3175">
                <a:solidFill>
                  <a:prstClr val="ltGray"/>
                </a:solidFill>
              </a:ln>
            </p:spPr>
          </p:pic>
        </mc:Fallback>
      </mc:AlternateContent>
    </p:spTree>
    <p:extLst>
      <p:ext uri="{BB962C8B-B14F-4D97-AF65-F5344CB8AC3E}">
        <p14:creationId xmlns:p14="http://schemas.microsoft.com/office/powerpoint/2010/main" val="3565183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620FA11-C35D-7357-F733-195E710C9A45}"/>
              </a:ext>
            </a:extLst>
          </p:cNvPr>
          <p:cNvSpPr txBox="1"/>
          <p:nvPr/>
        </p:nvSpPr>
        <p:spPr>
          <a:xfrm>
            <a:off x="2921428" y="1109273"/>
            <a:ext cx="4544840" cy="2399169"/>
          </a:xfrm>
          <a:prstGeom prst="rect">
            <a:avLst/>
          </a:prstGeom>
          <a:noFill/>
        </p:spPr>
        <p:txBody>
          <a:bodyPr wrap="square" rtlCol="0">
            <a:spAutoFit/>
          </a:bodyPr>
          <a:lstStyle/>
          <a:p>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ConfigMap</a:t>
            </a:r>
            <a:br>
              <a:rPr lang="en-US" sz="1800" dirty="0">
                <a:solidFill>
                  <a:srgbClr val="630300"/>
                </a:solidFill>
                <a:latin typeface="D"/>
              </a:rPr>
            </a:br>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v1 </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example-</a:t>
            </a:r>
            <a:r>
              <a:rPr lang="en-US" sz="1800" dirty="0" err="1">
                <a:solidFill>
                  <a:srgbClr val="E5E5E5"/>
                </a:solidFill>
                <a:latin typeface="D"/>
              </a:rPr>
              <a:t>configmap</a:t>
            </a:r>
            <a:br>
              <a:rPr lang="en-US" sz="1800" dirty="0">
                <a:solidFill>
                  <a:srgbClr val="630300"/>
                </a:solidFill>
                <a:latin typeface="D"/>
              </a:rPr>
            </a:br>
            <a:r>
              <a:rPr lang="en-US" sz="1800" dirty="0">
                <a:solidFill>
                  <a:srgbClr val="00CDCD"/>
                </a:solidFill>
                <a:latin typeface="D"/>
              </a:rPr>
              <a:t>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NGINX_PORT</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"8080"</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language</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a:t>
            </a:r>
            <a:r>
              <a:rPr lang="en-US" sz="1800" dirty="0" err="1">
                <a:solidFill>
                  <a:srgbClr val="BB0000"/>
                </a:solidFill>
                <a:latin typeface="D"/>
              </a:rPr>
              <a:t>english</a:t>
            </a:r>
            <a:r>
              <a:rPr lang="en-US" sz="1800" dirty="0">
                <a:solidFill>
                  <a:srgbClr val="BB0000"/>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environments</a:t>
            </a:r>
            <a:r>
              <a:rPr lang="en-US" sz="1800" dirty="0">
                <a:solidFill>
                  <a:srgbClr val="BB00BB"/>
                </a:solidFill>
                <a:latin typeface="D"/>
              </a:rPr>
              <a:t>:</a:t>
            </a:r>
            <a:r>
              <a:rPr lang="en-US" sz="1800" dirty="0">
                <a:solidFill>
                  <a:srgbClr val="E5E5E5"/>
                </a:solidFill>
                <a:latin typeface="D"/>
              </a:rPr>
              <a:t> production, development, test</a:t>
            </a:r>
            <a:endParaRPr lang="en-US" dirty="0"/>
          </a:p>
        </p:txBody>
      </p:sp>
      <p:sp>
        <p:nvSpPr>
          <p:cNvPr id="20" name="Rectangle 19">
            <a:extLst>
              <a:ext uri="{FF2B5EF4-FFF2-40B4-BE49-F238E27FC236}">
                <a16:creationId xmlns:a16="http://schemas.microsoft.com/office/drawing/2014/main" id="{63468F73-71FF-2C28-4148-11387210AB46}"/>
              </a:ext>
            </a:extLst>
          </p:cNvPr>
          <p:cNvSpPr/>
          <p:nvPr/>
        </p:nvSpPr>
        <p:spPr>
          <a:xfrm>
            <a:off x="2921424" y="1932038"/>
            <a:ext cx="2688608" cy="37681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5F1D33C-DAC6-AD90-912B-146272E144FB}"/>
              </a:ext>
            </a:extLst>
          </p:cNvPr>
          <p:cNvSpPr txBox="1"/>
          <p:nvPr/>
        </p:nvSpPr>
        <p:spPr>
          <a:xfrm>
            <a:off x="7466272" y="-79653"/>
            <a:ext cx="3621386" cy="7017306"/>
          </a:xfrm>
          <a:prstGeom prst="rect">
            <a:avLst/>
          </a:prstGeom>
          <a:noFill/>
        </p:spPr>
        <p:txBody>
          <a:bodyPr wrap="square" rtlCol="0">
            <a:spAutoFit/>
          </a:bodyPr>
          <a:lstStyle/>
          <a:p>
            <a:r>
              <a:rPr lang="en-US" sz="1800" dirty="0" err="1">
                <a:solidFill>
                  <a:srgbClr val="00CDCD"/>
                </a:solidFill>
                <a:latin typeface="D"/>
              </a:rPr>
              <a:t>apiVersion</a:t>
            </a:r>
            <a:r>
              <a:rPr lang="en-US" sz="1800" dirty="0">
                <a:solidFill>
                  <a:srgbClr val="BB00BB"/>
                </a:solidFill>
                <a:latin typeface="D"/>
              </a:rPr>
              <a:t>:</a:t>
            </a:r>
            <a:r>
              <a:rPr lang="en-US" sz="1800" dirty="0">
                <a:solidFill>
                  <a:srgbClr val="E5E5E5"/>
                </a:solidFill>
                <a:latin typeface="D"/>
              </a:rPr>
              <a:t> apps/v1</a:t>
            </a:r>
            <a:br>
              <a:rPr lang="en-US" sz="1800" dirty="0">
                <a:solidFill>
                  <a:srgbClr val="630300"/>
                </a:solidFill>
                <a:latin typeface="D"/>
              </a:rPr>
            </a:br>
            <a:r>
              <a:rPr lang="en-US" sz="1800" dirty="0">
                <a:solidFill>
                  <a:srgbClr val="00CDCD"/>
                </a:solidFill>
                <a:latin typeface="D"/>
              </a:rPr>
              <a:t>kind</a:t>
            </a:r>
            <a:r>
              <a:rPr lang="en-US" sz="1800" dirty="0">
                <a:solidFill>
                  <a:srgbClr val="BB00BB"/>
                </a:solidFill>
                <a:latin typeface="D"/>
              </a:rPr>
              <a:t>:</a:t>
            </a:r>
            <a:r>
              <a:rPr lang="en-US" sz="1800" dirty="0">
                <a:solidFill>
                  <a:srgbClr val="E5E5E5"/>
                </a:solidFill>
                <a:latin typeface="D"/>
              </a:rPr>
              <a:t> Deployment</a:t>
            </a:r>
            <a:br>
              <a:rPr lang="en-US" sz="1800" dirty="0">
                <a:solidFill>
                  <a:srgbClr val="630300"/>
                </a:solidFill>
                <a:latin typeface="D"/>
              </a:rPr>
            </a:b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volume-deploy</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namespace</a:t>
            </a:r>
            <a:r>
              <a:rPr lang="en-US" sz="1800" dirty="0">
                <a:solidFill>
                  <a:srgbClr val="BB00BB"/>
                </a:solidFill>
                <a:latin typeface="D"/>
              </a:rPr>
              <a:t>:</a:t>
            </a:r>
            <a:r>
              <a:rPr lang="en-US" sz="1800" dirty="0">
                <a:solidFill>
                  <a:srgbClr val="E5E5E5"/>
                </a:solidFill>
                <a:latin typeface="D"/>
              </a:rPr>
              <a:t> core</a:t>
            </a:r>
            <a:br>
              <a:rPr lang="en-US" sz="1800" dirty="0">
                <a:solidFill>
                  <a:srgbClr val="630300"/>
                </a:solidFill>
                <a:latin typeface="D"/>
              </a:rPr>
            </a:br>
            <a:r>
              <a:rPr lang="en-US" sz="1800" dirty="0">
                <a:solidFill>
                  <a:srgbClr val="00CDCD"/>
                </a:solidFill>
                <a:latin typeface="D"/>
              </a:rPr>
              <a:t>spec</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replicas</a:t>
            </a:r>
            <a:r>
              <a:rPr lang="en-US" sz="1800" dirty="0">
                <a:solidFill>
                  <a:srgbClr val="BB00BB"/>
                </a:solidFill>
                <a:latin typeface="D"/>
              </a:rPr>
              <a:t>:</a:t>
            </a:r>
            <a:r>
              <a:rPr lang="en-US" sz="1800" dirty="0">
                <a:solidFill>
                  <a:srgbClr val="E5E5E5"/>
                </a:solidFill>
                <a:latin typeface="D"/>
              </a:rPr>
              <a:t> </a:t>
            </a:r>
            <a:r>
              <a:rPr lang="en-US" sz="1800" dirty="0">
                <a:solidFill>
                  <a:srgbClr val="BB0000"/>
                </a:solidFill>
                <a:latin typeface="D"/>
              </a:rPr>
              <a:t>5</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selector</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matchLabels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app</a:t>
            </a:r>
            <a:r>
              <a:rPr lang="en-US" sz="1800" dirty="0">
                <a:solidFill>
                  <a:srgbClr val="BB00BB"/>
                </a:solidFill>
                <a:latin typeface="D"/>
              </a:rPr>
              <a:t>:</a:t>
            </a:r>
            <a:r>
              <a:rPr lang="en-US" dirty="0">
                <a:solidFill>
                  <a:srgbClr val="E5E5E5"/>
                </a:solidFill>
                <a:latin typeface="D"/>
              </a:rPr>
              <a:t> volume-deploy</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template</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metadata</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labels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app</a:t>
            </a:r>
            <a:r>
              <a:rPr lang="en-US" sz="1800" dirty="0">
                <a:solidFill>
                  <a:srgbClr val="BB00BB"/>
                </a:solidFill>
                <a:latin typeface="D"/>
              </a:rPr>
              <a:t>:</a:t>
            </a:r>
            <a:r>
              <a:rPr lang="en-US" dirty="0">
                <a:solidFill>
                  <a:srgbClr val="E5E5E5"/>
                </a:solidFill>
                <a:latin typeface="D"/>
              </a:rPr>
              <a:t> volume-deploy</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spec</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containers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vol-</a:t>
            </a:r>
            <a:r>
              <a:rPr lang="en-US" sz="1800" dirty="0" err="1">
                <a:solidFill>
                  <a:srgbClr val="E5E5E5"/>
                </a:solidFill>
                <a:latin typeface="D"/>
              </a:rPr>
              <a:t>cont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image</a:t>
            </a:r>
            <a:r>
              <a:rPr lang="en-US" sz="1800" dirty="0">
                <a:solidFill>
                  <a:srgbClr val="BB00BB"/>
                </a:solidFill>
                <a:latin typeface="D"/>
              </a:rPr>
              <a:t>:</a:t>
            </a:r>
            <a:r>
              <a:rPr lang="en-US" sz="1800" dirty="0">
                <a:solidFill>
                  <a:srgbClr val="E5E5E5"/>
                </a:solidFill>
                <a:latin typeface="D"/>
              </a:rPr>
              <a:t> nginx</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volumeMounts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config-volume</a:t>
            </a:r>
            <a:br>
              <a:rPr lang="en-US" sz="1800" dirty="0">
                <a:solidFill>
                  <a:srgbClr val="630300"/>
                </a:solidFill>
                <a:latin typeface="D"/>
              </a:rPr>
            </a:br>
            <a:r>
              <a:rPr lang="en-US" sz="1800" dirty="0">
                <a:solidFill>
                  <a:srgbClr val="E5E5E5"/>
                </a:solidFill>
                <a:latin typeface="D"/>
              </a:rPr>
              <a:t>          </a:t>
            </a:r>
            <a:r>
              <a:rPr lang="en-US" sz="1800" dirty="0" err="1">
                <a:solidFill>
                  <a:srgbClr val="00CDCD"/>
                </a:solidFill>
                <a:latin typeface="D"/>
              </a:rPr>
              <a:t>mountPath</a:t>
            </a:r>
            <a:r>
              <a:rPr lang="en-US" sz="1800" dirty="0">
                <a:solidFill>
                  <a:srgbClr val="BB00BB"/>
                </a:solidFill>
                <a:latin typeface="D"/>
              </a:rPr>
              <a:t>:</a:t>
            </a:r>
            <a:r>
              <a:rPr lang="en-US" sz="1800" dirty="0">
                <a:solidFill>
                  <a:srgbClr val="E5E5E5"/>
                </a:solidFill>
                <a:latin typeface="D"/>
              </a:rPr>
              <a:t> /</a:t>
            </a:r>
            <a:r>
              <a:rPr lang="en-US" sz="1800" dirty="0" err="1">
                <a:solidFill>
                  <a:srgbClr val="E5E5E5"/>
                </a:solidFill>
                <a:latin typeface="D"/>
              </a:rPr>
              <a:t>etc</a:t>
            </a:r>
            <a:r>
              <a:rPr lang="en-US" sz="1800" dirty="0">
                <a:solidFill>
                  <a:srgbClr val="E5E5E5"/>
                </a:solidFill>
                <a:latin typeface="D"/>
              </a:rPr>
              <a:t>/config</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volumes</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C8AF00"/>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config-volume</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configMap</a:t>
            </a:r>
            <a:r>
              <a:rPr lang="en-US" sz="1800" dirty="0">
                <a:solidFill>
                  <a:srgbClr val="BB00BB"/>
                </a:solidFill>
                <a:latin typeface="D"/>
              </a:rPr>
              <a:t>:</a:t>
            </a:r>
            <a:br>
              <a:rPr lang="en-US" sz="1800" dirty="0">
                <a:solidFill>
                  <a:srgbClr val="630300"/>
                </a:solidFill>
                <a:latin typeface="D"/>
              </a:rPr>
            </a:br>
            <a:r>
              <a:rPr lang="en-US" sz="1800" dirty="0">
                <a:solidFill>
                  <a:srgbClr val="E5E5E5"/>
                </a:solidFill>
                <a:latin typeface="D"/>
              </a:rPr>
              <a:t>         </a:t>
            </a:r>
            <a:r>
              <a:rPr lang="en-US" sz="1800" dirty="0">
                <a:solidFill>
                  <a:srgbClr val="00CDCD"/>
                </a:solidFill>
                <a:latin typeface="D"/>
              </a:rPr>
              <a:t>name</a:t>
            </a:r>
            <a:r>
              <a:rPr lang="en-US" sz="1800" dirty="0">
                <a:solidFill>
                  <a:srgbClr val="BB00BB"/>
                </a:solidFill>
                <a:latin typeface="D"/>
              </a:rPr>
              <a:t>:</a:t>
            </a:r>
            <a:r>
              <a:rPr lang="en-US" sz="1800" dirty="0">
                <a:solidFill>
                  <a:srgbClr val="E5E5E5"/>
                </a:solidFill>
                <a:latin typeface="D"/>
              </a:rPr>
              <a:t> example-configmap1</a:t>
            </a:r>
            <a:endParaRPr lang="en-US" dirty="0"/>
          </a:p>
        </p:txBody>
      </p:sp>
      <p:sp>
        <p:nvSpPr>
          <p:cNvPr id="22" name="Rectangle 21">
            <a:extLst>
              <a:ext uri="{FF2B5EF4-FFF2-40B4-BE49-F238E27FC236}">
                <a16:creationId xmlns:a16="http://schemas.microsoft.com/office/drawing/2014/main" id="{0F2CB5AF-48B8-99B0-E9D3-5F36E3D20799}"/>
              </a:ext>
            </a:extLst>
          </p:cNvPr>
          <p:cNvSpPr/>
          <p:nvPr/>
        </p:nvSpPr>
        <p:spPr>
          <a:xfrm>
            <a:off x="7466271" y="3853384"/>
            <a:ext cx="3515581" cy="3004616"/>
          </a:xfrm>
          <a:custGeom>
            <a:avLst/>
            <a:gdLst>
              <a:gd name="connsiteX0" fmla="*/ 0 w 3515581"/>
              <a:gd name="connsiteY0" fmla="*/ 0 h 3004616"/>
              <a:gd name="connsiteX1" fmla="*/ 656242 w 3515581"/>
              <a:gd name="connsiteY1" fmla="*/ 0 h 3004616"/>
              <a:gd name="connsiteX2" fmla="*/ 1277328 w 3515581"/>
              <a:gd name="connsiteY2" fmla="*/ 0 h 3004616"/>
              <a:gd name="connsiteX3" fmla="*/ 1898414 w 3515581"/>
              <a:gd name="connsiteY3" fmla="*/ 0 h 3004616"/>
              <a:gd name="connsiteX4" fmla="*/ 2414032 w 3515581"/>
              <a:gd name="connsiteY4" fmla="*/ 0 h 3004616"/>
              <a:gd name="connsiteX5" fmla="*/ 2964807 w 3515581"/>
              <a:gd name="connsiteY5" fmla="*/ 0 h 3004616"/>
              <a:gd name="connsiteX6" fmla="*/ 3515581 w 3515581"/>
              <a:gd name="connsiteY6" fmla="*/ 0 h 3004616"/>
              <a:gd name="connsiteX7" fmla="*/ 3515581 w 3515581"/>
              <a:gd name="connsiteY7" fmla="*/ 530815 h 3004616"/>
              <a:gd name="connsiteX8" fmla="*/ 3515581 w 3515581"/>
              <a:gd name="connsiteY8" fmla="*/ 1061631 h 3004616"/>
              <a:gd name="connsiteX9" fmla="*/ 3515581 w 3515581"/>
              <a:gd name="connsiteY9" fmla="*/ 1562400 h 3004616"/>
              <a:gd name="connsiteX10" fmla="*/ 3515581 w 3515581"/>
              <a:gd name="connsiteY10" fmla="*/ 1973031 h 3004616"/>
              <a:gd name="connsiteX11" fmla="*/ 3515581 w 3515581"/>
              <a:gd name="connsiteY11" fmla="*/ 2503847 h 3004616"/>
              <a:gd name="connsiteX12" fmla="*/ 3515581 w 3515581"/>
              <a:gd name="connsiteY12" fmla="*/ 3004616 h 3004616"/>
              <a:gd name="connsiteX13" fmla="*/ 2894495 w 3515581"/>
              <a:gd name="connsiteY13" fmla="*/ 3004616 h 3004616"/>
              <a:gd name="connsiteX14" fmla="*/ 2238253 w 3515581"/>
              <a:gd name="connsiteY14" fmla="*/ 3004616 h 3004616"/>
              <a:gd name="connsiteX15" fmla="*/ 1722635 w 3515581"/>
              <a:gd name="connsiteY15" fmla="*/ 3004616 h 3004616"/>
              <a:gd name="connsiteX16" fmla="*/ 1242172 w 3515581"/>
              <a:gd name="connsiteY16" fmla="*/ 3004616 h 3004616"/>
              <a:gd name="connsiteX17" fmla="*/ 656242 w 3515581"/>
              <a:gd name="connsiteY17" fmla="*/ 3004616 h 3004616"/>
              <a:gd name="connsiteX18" fmla="*/ 0 w 3515581"/>
              <a:gd name="connsiteY18" fmla="*/ 3004616 h 3004616"/>
              <a:gd name="connsiteX19" fmla="*/ 0 w 3515581"/>
              <a:gd name="connsiteY19" fmla="*/ 2503847 h 3004616"/>
              <a:gd name="connsiteX20" fmla="*/ 0 w 3515581"/>
              <a:gd name="connsiteY20" fmla="*/ 2033123 h 3004616"/>
              <a:gd name="connsiteX21" fmla="*/ 0 w 3515581"/>
              <a:gd name="connsiteY21" fmla="*/ 1592446 h 3004616"/>
              <a:gd name="connsiteX22" fmla="*/ 0 w 3515581"/>
              <a:gd name="connsiteY22" fmla="*/ 1061631 h 3004616"/>
              <a:gd name="connsiteX23" fmla="*/ 0 w 3515581"/>
              <a:gd name="connsiteY23" fmla="*/ 651000 h 3004616"/>
              <a:gd name="connsiteX24" fmla="*/ 0 w 3515581"/>
              <a:gd name="connsiteY24" fmla="*/ 0 h 300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5581" h="3004616" extrusionOk="0">
                <a:moveTo>
                  <a:pt x="0" y="0"/>
                </a:moveTo>
                <a:cubicBezTo>
                  <a:pt x="284015" y="-76727"/>
                  <a:pt x="383612" y="62793"/>
                  <a:pt x="656242" y="0"/>
                </a:cubicBezTo>
                <a:cubicBezTo>
                  <a:pt x="928872" y="-62793"/>
                  <a:pt x="1010046" y="67568"/>
                  <a:pt x="1277328" y="0"/>
                </a:cubicBezTo>
                <a:cubicBezTo>
                  <a:pt x="1544610" y="-67568"/>
                  <a:pt x="1692643" y="11920"/>
                  <a:pt x="1898414" y="0"/>
                </a:cubicBezTo>
                <a:cubicBezTo>
                  <a:pt x="2104185" y="-11920"/>
                  <a:pt x="2166410" y="18413"/>
                  <a:pt x="2414032" y="0"/>
                </a:cubicBezTo>
                <a:cubicBezTo>
                  <a:pt x="2661654" y="-18413"/>
                  <a:pt x="2798798" y="43982"/>
                  <a:pt x="2964807" y="0"/>
                </a:cubicBezTo>
                <a:cubicBezTo>
                  <a:pt x="3130816" y="-43982"/>
                  <a:pt x="3271517" y="57055"/>
                  <a:pt x="3515581" y="0"/>
                </a:cubicBezTo>
                <a:cubicBezTo>
                  <a:pt x="3532300" y="265262"/>
                  <a:pt x="3465789" y="327780"/>
                  <a:pt x="3515581" y="530815"/>
                </a:cubicBezTo>
                <a:cubicBezTo>
                  <a:pt x="3565373" y="733850"/>
                  <a:pt x="3470308" y="923524"/>
                  <a:pt x="3515581" y="1061631"/>
                </a:cubicBezTo>
                <a:cubicBezTo>
                  <a:pt x="3560854" y="1199738"/>
                  <a:pt x="3514668" y="1329751"/>
                  <a:pt x="3515581" y="1562400"/>
                </a:cubicBezTo>
                <a:cubicBezTo>
                  <a:pt x="3516494" y="1795049"/>
                  <a:pt x="3496252" y="1794377"/>
                  <a:pt x="3515581" y="1973031"/>
                </a:cubicBezTo>
                <a:cubicBezTo>
                  <a:pt x="3534910" y="2151685"/>
                  <a:pt x="3476853" y="2338918"/>
                  <a:pt x="3515581" y="2503847"/>
                </a:cubicBezTo>
                <a:cubicBezTo>
                  <a:pt x="3554309" y="2668776"/>
                  <a:pt x="3499150" y="2775344"/>
                  <a:pt x="3515581" y="3004616"/>
                </a:cubicBezTo>
                <a:cubicBezTo>
                  <a:pt x="3207828" y="3011942"/>
                  <a:pt x="3061627" y="2975419"/>
                  <a:pt x="2894495" y="3004616"/>
                </a:cubicBezTo>
                <a:cubicBezTo>
                  <a:pt x="2727363" y="3033813"/>
                  <a:pt x="2375210" y="2988177"/>
                  <a:pt x="2238253" y="3004616"/>
                </a:cubicBezTo>
                <a:cubicBezTo>
                  <a:pt x="2101296" y="3021055"/>
                  <a:pt x="1946566" y="2979921"/>
                  <a:pt x="1722635" y="3004616"/>
                </a:cubicBezTo>
                <a:cubicBezTo>
                  <a:pt x="1498704" y="3029311"/>
                  <a:pt x="1475311" y="2998416"/>
                  <a:pt x="1242172" y="3004616"/>
                </a:cubicBezTo>
                <a:cubicBezTo>
                  <a:pt x="1009033" y="3010816"/>
                  <a:pt x="923771" y="2978092"/>
                  <a:pt x="656242" y="3004616"/>
                </a:cubicBezTo>
                <a:cubicBezTo>
                  <a:pt x="388713" y="3031140"/>
                  <a:pt x="194895" y="2933889"/>
                  <a:pt x="0" y="3004616"/>
                </a:cubicBezTo>
                <a:cubicBezTo>
                  <a:pt x="-41850" y="2827063"/>
                  <a:pt x="49500" y="2613623"/>
                  <a:pt x="0" y="2503847"/>
                </a:cubicBezTo>
                <a:cubicBezTo>
                  <a:pt x="-49500" y="2394071"/>
                  <a:pt x="4604" y="2187409"/>
                  <a:pt x="0" y="2033123"/>
                </a:cubicBezTo>
                <a:cubicBezTo>
                  <a:pt x="-4604" y="1878837"/>
                  <a:pt x="45023" y="1774088"/>
                  <a:pt x="0" y="1592446"/>
                </a:cubicBezTo>
                <a:cubicBezTo>
                  <a:pt x="-45023" y="1410804"/>
                  <a:pt x="57368" y="1242635"/>
                  <a:pt x="0" y="1061631"/>
                </a:cubicBezTo>
                <a:cubicBezTo>
                  <a:pt x="-57368" y="880627"/>
                  <a:pt x="15106" y="809055"/>
                  <a:pt x="0" y="651000"/>
                </a:cubicBezTo>
                <a:cubicBezTo>
                  <a:pt x="-15106" y="492945"/>
                  <a:pt x="46979" y="163785"/>
                  <a:pt x="0" y="0"/>
                </a:cubicBezTo>
                <a:close/>
              </a:path>
            </a:pathLst>
          </a:custGeom>
          <a:noFill/>
          <a:ln w="38100">
            <a:solidFill>
              <a:schemeClr val="accent1"/>
            </a:solidFill>
            <a:extLst>
              <a:ext uri="{C807C97D-BFC1-408E-A445-0C87EB9F89A2}">
                <ask:lineSketchStyleProps xmlns:ask="http://schemas.microsoft.com/office/drawing/2018/sketchyshapes" sd="230092338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E3B32F-BA81-DF96-18A1-5A82E9B724A9}"/>
              </a:ext>
            </a:extLst>
          </p:cNvPr>
          <p:cNvSpPr/>
          <p:nvPr/>
        </p:nvSpPr>
        <p:spPr>
          <a:xfrm>
            <a:off x="7857067" y="4929199"/>
            <a:ext cx="2565746" cy="85298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B601C1-A2FB-D1C5-C508-28A08AB3D510}"/>
              </a:ext>
            </a:extLst>
          </p:cNvPr>
          <p:cNvSpPr/>
          <p:nvPr/>
        </p:nvSpPr>
        <p:spPr>
          <a:xfrm>
            <a:off x="7574104" y="5782184"/>
            <a:ext cx="3127092" cy="10758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EA7828E-5647-B7D6-076F-1B70EE4DC72E}"/>
              </a:ext>
            </a:extLst>
          </p:cNvPr>
          <p:cNvSpPr/>
          <p:nvPr/>
        </p:nvSpPr>
        <p:spPr>
          <a:xfrm>
            <a:off x="7932661" y="6531100"/>
            <a:ext cx="2688608" cy="27687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80DB8D1-13A5-B81B-5612-1D13A5409ADF}"/>
              </a:ext>
            </a:extLst>
          </p:cNvPr>
          <p:cNvSpPr/>
          <p:nvPr/>
        </p:nvSpPr>
        <p:spPr>
          <a:xfrm>
            <a:off x="7793346" y="6006465"/>
            <a:ext cx="2324321" cy="27687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5DACF8D-67CB-5D22-5301-3AEABD95444B}"/>
              </a:ext>
            </a:extLst>
          </p:cNvPr>
          <p:cNvSpPr/>
          <p:nvPr/>
        </p:nvSpPr>
        <p:spPr>
          <a:xfrm>
            <a:off x="7932661" y="5194193"/>
            <a:ext cx="2324321" cy="27687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3CB687D-A4AD-E611-401F-32FADE2BE4E9}"/>
              </a:ext>
            </a:extLst>
          </p:cNvPr>
          <p:cNvSpPr/>
          <p:nvPr/>
        </p:nvSpPr>
        <p:spPr>
          <a:xfrm>
            <a:off x="2921430" y="2484119"/>
            <a:ext cx="4544840" cy="103704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AB88D5E-5327-711F-AA55-7F2DFB45F745}"/>
              </a:ext>
            </a:extLst>
          </p:cNvPr>
          <p:cNvSpPr/>
          <p:nvPr/>
        </p:nvSpPr>
        <p:spPr>
          <a:xfrm>
            <a:off x="7948980" y="5457985"/>
            <a:ext cx="2415833" cy="34531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55559E-BF57-FF7D-E345-177B456CDDBE}"/>
              </a:ext>
            </a:extLst>
          </p:cNvPr>
          <p:cNvSpPr txBox="1"/>
          <p:nvPr/>
        </p:nvSpPr>
        <p:spPr>
          <a:xfrm>
            <a:off x="53273" y="135618"/>
            <a:ext cx="3515581" cy="6771084"/>
          </a:xfrm>
          <a:prstGeom prst="rect">
            <a:avLst/>
          </a:prstGeom>
          <a:noFill/>
        </p:spPr>
        <p:txBody>
          <a:bodyPr wrap="square" rtlCol="0">
            <a:spAutoFit/>
          </a:bodyPr>
          <a:lstStyle/>
          <a:p>
            <a:r>
              <a:rPr lang="en-US" sz="1600" dirty="0" err="1">
                <a:solidFill>
                  <a:schemeClr val="bg1"/>
                </a:solidFill>
              </a:rPr>
              <a:t>apiVersion</a:t>
            </a:r>
            <a:r>
              <a:rPr lang="en-US" sz="1600" dirty="0">
                <a:solidFill>
                  <a:schemeClr val="bg1"/>
                </a:solidFill>
              </a:rPr>
              <a:t>: apps/v1</a:t>
            </a:r>
          </a:p>
          <a:p>
            <a:r>
              <a:rPr lang="en-US" sz="1600" dirty="0">
                <a:solidFill>
                  <a:schemeClr val="bg1"/>
                </a:solidFill>
              </a:rPr>
              <a:t>kind: Deployment</a:t>
            </a:r>
          </a:p>
          <a:p>
            <a:r>
              <a:rPr lang="en-US" sz="1600" dirty="0">
                <a:solidFill>
                  <a:schemeClr val="bg1"/>
                </a:solidFill>
              </a:rPr>
              <a:t>metadata:</a:t>
            </a:r>
          </a:p>
          <a:p>
            <a:r>
              <a:rPr lang="en-US" sz="1600" dirty="0">
                <a:solidFill>
                  <a:schemeClr val="bg1"/>
                </a:solidFill>
              </a:rPr>
              <a:t>  name: env-deploy</a:t>
            </a:r>
          </a:p>
          <a:p>
            <a:r>
              <a:rPr lang="en-US" sz="1600" dirty="0">
                <a:solidFill>
                  <a:schemeClr val="bg1"/>
                </a:solidFill>
              </a:rPr>
              <a:t>spec:</a:t>
            </a:r>
          </a:p>
          <a:p>
            <a:r>
              <a:rPr lang="en-US" sz="1400" dirty="0">
                <a:solidFill>
                  <a:schemeClr val="bg1"/>
                </a:solidFill>
              </a:rPr>
              <a:t>selector:</a:t>
            </a:r>
          </a:p>
          <a:p>
            <a:r>
              <a:rPr lang="en-US" sz="1400" dirty="0">
                <a:solidFill>
                  <a:schemeClr val="bg1"/>
                </a:solidFill>
              </a:rPr>
              <a:t>    </a:t>
            </a:r>
            <a:r>
              <a:rPr lang="en-US" sz="1400" dirty="0" err="1">
                <a:solidFill>
                  <a:schemeClr val="bg1"/>
                </a:solidFill>
              </a:rPr>
              <a:t>matchLabels</a:t>
            </a:r>
            <a:r>
              <a:rPr lang="en-US" sz="1400" dirty="0">
                <a:solidFill>
                  <a:schemeClr val="bg1"/>
                </a:solidFill>
              </a:rPr>
              <a:t>:</a:t>
            </a:r>
          </a:p>
          <a:p>
            <a:r>
              <a:rPr lang="en-US" sz="1400" dirty="0">
                <a:solidFill>
                  <a:schemeClr val="bg1"/>
                </a:solidFill>
              </a:rPr>
              <a:t>      app: env-deploy</a:t>
            </a:r>
          </a:p>
          <a:p>
            <a:r>
              <a:rPr lang="en-US" sz="1400" dirty="0">
                <a:solidFill>
                  <a:schemeClr val="bg1"/>
                </a:solidFill>
              </a:rPr>
              <a:t>  template:</a:t>
            </a:r>
          </a:p>
          <a:p>
            <a:r>
              <a:rPr lang="en-US" sz="1400" dirty="0">
                <a:solidFill>
                  <a:schemeClr val="bg1"/>
                </a:solidFill>
              </a:rPr>
              <a:t>    metadata:</a:t>
            </a:r>
          </a:p>
          <a:p>
            <a:r>
              <a:rPr lang="en-US" sz="1400" dirty="0">
                <a:solidFill>
                  <a:schemeClr val="bg1"/>
                </a:solidFill>
              </a:rPr>
              <a:t>      labels:</a:t>
            </a:r>
          </a:p>
          <a:p>
            <a:r>
              <a:rPr lang="en-US" sz="1400" dirty="0">
                <a:solidFill>
                  <a:schemeClr val="bg1"/>
                </a:solidFill>
              </a:rPr>
              <a:t>        app: env-deploy</a:t>
            </a:r>
          </a:p>
          <a:p>
            <a:r>
              <a:rPr lang="en-US" sz="1600" dirty="0">
                <a:solidFill>
                  <a:schemeClr val="bg1"/>
                </a:solidFill>
              </a:rPr>
              <a:t>    spec:</a:t>
            </a:r>
          </a:p>
          <a:p>
            <a:r>
              <a:rPr lang="en-US" sz="1600" dirty="0">
                <a:solidFill>
                  <a:schemeClr val="bg1"/>
                </a:solidFill>
              </a:rPr>
              <a:t>      containers:</a:t>
            </a:r>
          </a:p>
          <a:p>
            <a:r>
              <a:rPr lang="en-US" sz="1600" dirty="0">
                <a:solidFill>
                  <a:schemeClr val="bg1"/>
                </a:solidFill>
              </a:rPr>
              <a:t>      - name: env-</a:t>
            </a:r>
            <a:r>
              <a:rPr lang="en-US" sz="1600" dirty="0" err="1">
                <a:solidFill>
                  <a:schemeClr val="bg1"/>
                </a:solidFill>
              </a:rPr>
              <a:t>cont</a:t>
            </a:r>
            <a:endParaRPr lang="en-US" sz="1600" dirty="0">
              <a:solidFill>
                <a:schemeClr val="bg1"/>
              </a:solidFill>
            </a:endParaRPr>
          </a:p>
          <a:p>
            <a:r>
              <a:rPr lang="en-US" sz="1600" dirty="0">
                <a:solidFill>
                  <a:schemeClr val="bg1"/>
                </a:solidFill>
              </a:rPr>
              <a:t>        image: nginx</a:t>
            </a:r>
          </a:p>
          <a:p>
            <a:r>
              <a:rPr lang="en-US" sz="1600" dirty="0">
                <a:solidFill>
                  <a:schemeClr val="bg1"/>
                </a:solidFill>
              </a:rPr>
              <a:t>        env:</a:t>
            </a:r>
          </a:p>
          <a:p>
            <a:r>
              <a:rPr lang="en-US" sz="1600" dirty="0">
                <a:solidFill>
                  <a:schemeClr val="bg1"/>
                </a:solidFill>
              </a:rPr>
              <a:t>        - name: NGINX-PORT</a:t>
            </a:r>
          </a:p>
          <a:p>
            <a:r>
              <a:rPr lang="en-US" sz="1600" dirty="0">
                <a:solidFill>
                  <a:schemeClr val="bg1"/>
                </a:solidFill>
              </a:rPr>
              <a:t>          </a:t>
            </a:r>
            <a:r>
              <a:rPr lang="en-US" sz="1600" dirty="0" err="1">
                <a:solidFill>
                  <a:schemeClr val="bg1"/>
                </a:solidFill>
              </a:rPr>
              <a:t>valueFrom</a:t>
            </a:r>
            <a:r>
              <a:rPr lang="en-US" sz="1600" dirty="0">
                <a:solidFill>
                  <a:schemeClr val="bg1"/>
                </a:solidFill>
              </a:rPr>
              <a:t>:</a:t>
            </a:r>
          </a:p>
          <a:p>
            <a:r>
              <a:rPr lang="en-US" sz="1600" dirty="0">
                <a:solidFill>
                  <a:schemeClr val="bg1"/>
                </a:solidFill>
              </a:rPr>
              <a:t>            </a:t>
            </a:r>
            <a:r>
              <a:rPr lang="en-US" sz="1600" dirty="0" err="1">
                <a:solidFill>
                  <a:schemeClr val="bg1"/>
                </a:solidFill>
              </a:rPr>
              <a:t>configMapKeyRef</a:t>
            </a:r>
            <a:r>
              <a:rPr lang="en-US" sz="1600" dirty="0">
                <a:solidFill>
                  <a:schemeClr val="bg1"/>
                </a:solidFill>
              </a:rPr>
              <a:t>:</a:t>
            </a:r>
          </a:p>
          <a:p>
            <a:r>
              <a:rPr lang="en-US" sz="1600" dirty="0">
                <a:solidFill>
                  <a:schemeClr val="bg1"/>
                </a:solidFill>
              </a:rPr>
              <a:t>              name: </a:t>
            </a:r>
            <a:r>
              <a:rPr lang="en-US" sz="1600" dirty="0">
                <a:solidFill>
                  <a:srgbClr val="E5E5E5"/>
                </a:solidFill>
                <a:latin typeface="D"/>
              </a:rPr>
              <a:t>example-</a:t>
            </a:r>
            <a:r>
              <a:rPr lang="en-US" sz="1600" dirty="0" err="1">
                <a:solidFill>
                  <a:srgbClr val="E5E5E5"/>
                </a:solidFill>
                <a:latin typeface="D"/>
              </a:rPr>
              <a:t>configmap</a:t>
            </a:r>
            <a:endParaRPr lang="en-US" sz="1600" dirty="0">
              <a:solidFill>
                <a:schemeClr val="bg1"/>
              </a:solidFill>
            </a:endParaRPr>
          </a:p>
          <a:p>
            <a:r>
              <a:rPr lang="en-US" sz="1600" dirty="0">
                <a:solidFill>
                  <a:schemeClr val="bg1"/>
                </a:solidFill>
              </a:rPr>
              <a:t>              key: NGINX_PORT</a:t>
            </a:r>
          </a:p>
          <a:p>
            <a:r>
              <a:rPr lang="en-US" sz="1600" dirty="0">
                <a:solidFill>
                  <a:schemeClr val="bg1"/>
                </a:solidFill>
              </a:rPr>
              <a:t>        - name: WEB-APP-LANG</a:t>
            </a:r>
          </a:p>
          <a:p>
            <a:r>
              <a:rPr lang="en-US" sz="1600" dirty="0">
                <a:solidFill>
                  <a:schemeClr val="bg1"/>
                </a:solidFill>
              </a:rPr>
              <a:t>          </a:t>
            </a:r>
            <a:r>
              <a:rPr lang="en-US" sz="1600" dirty="0" err="1">
                <a:solidFill>
                  <a:schemeClr val="bg1"/>
                </a:solidFill>
              </a:rPr>
              <a:t>valueFrom</a:t>
            </a:r>
            <a:r>
              <a:rPr lang="en-US" sz="1600" dirty="0">
                <a:solidFill>
                  <a:schemeClr val="bg1"/>
                </a:solidFill>
              </a:rPr>
              <a:t>:</a:t>
            </a:r>
          </a:p>
          <a:p>
            <a:r>
              <a:rPr lang="en-US" sz="1600" dirty="0">
                <a:solidFill>
                  <a:schemeClr val="bg1"/>
                </a:solidFill>
              </a:rPr>
              <a:t>            </a:t>
            </a:r>
            <a:r>
              <a:rPr lang="en-US" sz="1600" dirty="0" err="1">
                <a:solidFill>
                  <a:schemeClr val="bg1"/>
                </a:solidFill>
              </a:rPr>
              <a:t>configMapKeyRef</a:t>
            </a:r>
            <a:r>
              <a:rPr lang="en-US" sz="1600" dirty="0">
                <a:solidFill>
                  <a:schemeClr val="bg1"/>
                </a:solidFill>
              </a:rPr>
              <a:t>:</a:t>
            </a:r>
          </a:p>
          <a:p>
            <a:r>
              <a:rPr lang="en-US" sz="1600" dirty="0">
                <a:solidFill>
                  <a:schemeClr val="bg1"/>
                </a:solidFill>
              </a:rPr>
              <a:t>              name: </a:t>
            </a:r>
            <a:r>
              <a:rPr lang="en-US" sz="1600" dirty="0">
                <a:solidFill>
                  <a:srgbClr val="E5E5E5"/>
                </a:solidFill>
                <a:latin typeface="D"/>
              </a:rPr>
              <a:t>example-</a:t>
            </a:r>
            <a:r>
              <a:rPr lang="en-US" sz="1600" dirty="0" err="1">
                <a:solidFill>
                  <a:srgbClr val="E5E5E5"/>
                </a:solidFill>
                <a:latin typeface="D"/>
              </a:rPr>
              <a:t>configmap</a:t>
            </a:r>
            <a:endParaRPr lang="en-US" sz="1600" dirty="0">
              <a:solidFill>
                <a:schemeClr val="bg1"/>
              </a:solidFill>
            </a:endParaRPr>
          </a:p>
          <a:p>
            <a:r>
              <a:rPr lang="en-US" sz="1600" dirty="0">
                <a:solidFill>
                  <a:schemeClr val="bg1"/>
                </a:solidFill>
              </a:rPr>
              <a:t>              key: language</a:t>
            </a:r>
          </a:p>
        </p:txBody>
      </p:sp>
      <p:sp>
        <p:nvSpPr>
          <p:cNvPr id="6" name="Rectangle 5">
            <a:extLst>
              <a:ext uri="{FF2B5EF4-FFF2-40B4-BE49-F238E27FC236}">
                <a16:creationId xmlns:a16="http://schemas.microsoft.com/office/drawing/2014/main" id="{AB3144FE-0631-605D-E880-0AA253CC2680}"/>
              </a:ext>
            </a:extLst>
          </p:cNvPr>
          <p:cNvSpPr/>
          <p:nvPr/>
        </p:nvSpPr>
        <p:spPr>
          <a:xfrm>
            <a:off x="708931" y="4815246"/>
            <a:ext cx="2506709" cy="3557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6B09B03-73DB-5443-C3C2-F62531B0C0C4}"/>
              </a:ext>
            </a:extLst>
          </p:cNvPr>
          <p:cNvSpPr/>
          <p:nvPr/>
        </p:nvSpPr>
        <p:spPr>
          <a:xfrm>
            <a:off x="708930" y="6021970"/>
            <a:ext cx="2506709" cy="35579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58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heel(1)">
                                      <p:cBhvr>
                                        <p:cTn id="11" dur="2000"/>
                                        <p:tgtEl>
                                          <p:spTgt spid="2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1" presetClass="exit"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heel(1)">
                                      <p:cBhvr>
                                        <p:cTn id="21" dur="20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heel(1)">
                                      <p:cBhvr>
                                        <p:cTn id="26" dur="20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heel(1)">
                                      <p:cBhvr>
                                        <p:cTn id="31" dur="20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heel(1)">
                                      <p:cBhvr>
                                        <p:cTn id="36" dur="2000"/>
                                        <p:tgtEl>
                                          <p:spTgt spid="26"/>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heel(1)">
                                      <p:cBhvr>
                                        <p:cTn id="39" dur="20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heel(1)">
                                      <p:cBhvr>
                                        <p:cTn id="44" dur="2000"/>
                                        <p:tgtEl>
                                          <p:spTgt spid="25"/>
                                        </p:tgtEl>
                                      </p:cBhvr>
                                    </p:animEffect>
                                  </p:childTnLst>
                                </p:cTn>
                              </p:par>
                              <p:par>
                                <p:cTn id="45" presetID="1" presetClass="exit" presetSubtype="0" fill="hold" grpId="1" nodeType="withEffect">
                                  <p:stCondLst>
                                    <p:cond delay="0"/>
                                  </p:stCondLst>
                                  <p:childTnLst>
                                    <p:set>
                                      <p:cBhvr>
                                        <p:cTn id="46" dur="1" fill="hold">
                                          <p:stCondLst>
                                            <p:cond delay="0"/>
                                          </p:stCondLst>
                                        </p:cTn>
                                        <p:tgtEl>
                                          <p:spTgt spid="2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par>
                                <p:cTn id="51" presetID="21" presetClass="entr" presetSubtype="1" fill="hold" grpId="2"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heel(1)">
                                      <p:cBhvr>
                                        <p:cTn id="53" dur="2000"/>
                                        <p:tgtEl>
                                          <p:spTgt spid="20"/>
                                        </p:tgtEl>
                                      </p:cBhvr>
                                    </p:animEffect>
                                  </p:childTnLst>
                                </p:cTn>
                              </p:par>
                              <p:par>
                                <p:cTn id="54" presetID="1" presetClass="exit" presetSubtype="0" fill="hold" grpId="1" nodeType="withEffect">
                                  <p:stCondLst>
                                    <p:cond delay="0"/>
                                  </p:stCondLst>
                                  <p:childTnLst>
                                    <p:set>
                                      <p:cBhvr>
                                        <p:cTn id="55" dur="1" fill="hold">
                                          <p:stCondLst>
                                            <p:cond delay="0"/>
                                          </p:stCondLst>
                                        </p:cTn>
                                        <p:tgtEl>
                                          <p:spTgt spid="25"/>
                                        </p:tgtEl>
                                        <p:attrNameLst>
                                          <p:attrName>style.visibility</p:attrName>
                                        </p:attrNameLst>
                                      </p:cBhvr>
                                      <p:to>
                                        <p:strVal val="hidden"/>
                                      </p:to>
                                    </p:set>
                                  </p:childTnLst>
                                </p:cTn>
                              </p:par>
                              <p:par>
                                <p:cTn id="56" presetID="1" presetClass="exit" presetSubtype="0" fill="hold" grpId="3" nodeType="withEffect">
                                  <p:stCondLst>
                                    <p:cond delay="0"/>
                                  </p:stCondLst>
                                  <p:childTnLst>
                                    <p:set>
                                      <p:cBhvr>
                                        <p:cTn id="57" dur="1" fill="hold">
                                          <p:stCondLst>
                                            <p:cond delay="0"/>
                                          </p:stCondLst>
                                        </p:cTn>
                                        <p:tgtEl>
                                          <p:spTgt spid="2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4"/>
                                        </p:tgtEl>
                                        <p:attrNameLst>
                                          <p:attrName>style.visibility</p:attrName>
                                        </p:attrNameLst>
                                      </p:cBhvr>
                                      <p:to>
                                        <p:strVal val="hidden"/>
                                      </p:to>
                                    </p:set>
                                  </p:childTnLst>
                                </p:cTn>
                              </p:par>
                              <p:par>
                                <p:cTn id="60" presetID="22" presetClass="entr" presetSubtype="8" fill="hold" grpId="4"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par>
                                <p:cTn id="63" presetID="22" presetClass="entr" presetSubtype="8" fill="hold" grpId="2"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left)">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wheel(1)">
                                      <p:cBhvr>
                                        <p:cTn id="70" dur="2000"/>
                                        <p:tgtEl>
                                          <p:spTgt spid="2"/>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wheel(1)">
                                      <p:cBhvr>
                                        <p:cTn id="73" dur="20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heel(1)">
                                      <p:cBhvr>
                                        <p:cTn id="82" dur="2000"/>
                                        <p:tgtEl>
                                          <p:spTgt spid="7"/>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heel(1)">
                                      <p:cBhvr>
                                        <p:cTn id="85" dur="2000"/>
                                        <p:tgtEl>
                                          <p:spTgt spid="6"/>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3"/>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2"/>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0" grpId="2" animBg="1"/>
      <p:bldP spid="20" grpId="3" animBg="1"/>
      <p:bldP spid="20" grpId="4" animBg="1"/>
      <p:bldP spid="21" grpId="0"/>
      <p:bldP spid="22" grpId="0" animBg="1"/>
      <p:bldP spid="22" grpId="1" animBg="1"/>
      <p:bldP spid="23" grpId="0" animBg="1"/>
      <p:bldP spid="23" grpId="1" animBg="1"/>
      <p:bldP spid="24" grpId="0" animBg="1"/>
      <p:bldP spid="24" grpId="1" animBg="1"/>
      <p:bldP spid="25" grpId="0" animBg="1"/>
      <p:bldP spid="25" grpId="1" animBg="1"/>
      <p:bldP spid="25" grpId="2" animBg="1"/>
      <p:bldP spid="26" grpId="0" animBg="1"/>
      <p:bldP spid="26" grpId="1" animBg="1"/>
      <p:bldP spid="27" grpId="0" animBg="1"/>
      <p:bldP spid="27" grpId="1" animBg="1"/>
      <p:bldP spid="2" grpId="0" animBg="1"/>
      <p:bldP spid="2" grpId="1" animBg="1"/>
      <p:bldP spid="3" grpId="0" animBg="1"/>
      <p:bldP spid="3" grpId="1" animBg="1"/>
      <p:bldP spid="5" grpId="0"/>
      <p:bldP spid="6" grpId="0" animBg="1"/>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0F9B96-C8A6-DC89-E20F-851349AB7DF2}"/>
              </a:ext>
            </a:extLst>
          </p:cNvPr>
          <p:cNvSpPr txBox="1"/>
          <p:nvPr/>
        </p:nvSpPr>
        <p:spPr>
          <a:xfrm>
            <a:off x="427703" y="1047136"/>
            <a:ext cx="8259097" cy="5539978"/>
          </a:xfrm>
          <a:prstGeom prst="rect">
            <a:avLst/>
          </a:prstGeom>
          <a:noFill/>
        </p:spPr>
        <p:txBody>
          <a:bodyPr wrap="square" rtlCol="0">
            <a:spAutoFit/>
          </a:bodyPr>
          <a:lstStyle/>
          <a:p>
            <a:r>
              <a:rPr lang="en-US" sz="3600" dirty="0">
                <a:solidFill>
                  <a:schemeClr val="bg1"/>
                </a:solidFill>
              </a:rPr>
              <a:t>kind: ConfigMap</a:t>
            </a:r>
          </a:p>
          <a:p>
            <a:r>
              <a:rPr lang="en-US" sz="3600" dirty="0" err="1">
                <a:solidFill>
                  <a:schemeClr val="bg1"/>
                </a:solidFill>
              </a:rPr>
              <a:t>apiVersion</a:t>
            </a:r>
            <a:r>
              <a:rPr lang="en-US" sz="3600" dirty="0">
                <a:solidFill>
                  <a:schemeClr val="bg1"/>
                </a:solidFill>
              </a:rPr>
              <a:t>: v1</a:t>
            </a:r>
          </a:p>
          <a:p>
            <a:r>
              <a:rPr lang="en-US" sz="3600" dirty="0">
                <a:solidFill>
                  <a:schemeClr val="bg1"/>
                </a:solidFill>
              </a:rPr>
              <a:t>metadata:</a:t>
            </a:r>
          </a:p>
          <a:p>
            <a:r>
              <a:rPr lang="en-US" sz="3600" dirty="0">
                <a:solidFill>
                  <a:schemeClr val="bg1"/>
                </a:solidFill>
              </a:rPr>
              <a:t>  name: example-configmap1</a:t>
            </a:r>
          </a:p>
          <a:p>
            <a:r>
              <a:rPr lang="en-US" sz="4800" b="1" dirty="0">
                <a:solidFill>
                  <a:srgbClr val="0070C0"/>
                </a:solidFill>
              </a:rPr>
              <a:t>immutable: true</a:t>
            </a:r>
          </a:p>
          <a:p>
            <a:r>
              <a:rPr lang="en-US" sz="3600" dirty="0">
                <a:solidFill>
                  <a:schemeClr val="bg1"/>
                </a:solidFill>
              </a:rPr>
              <a:t>data:</a:t>
            </a:r>
          </a:p>
          <a:p>
            <a:r>
              <a:rPr lang="en-US" sz="3600" dirty="0">
                <a:solidFill>
                  <a:schemeClr val="bg1"/>
                </a:solidFill>
              </a:rPr>
              <a:t>  NGINX_PORT: "8080"</a:t>
            </a:r>
          </a:p>
          <a:p>
            <a:r>
              <a:rPr lang="en-US" sz="3600" dirty="0">
                <a:solidFill>
                  <a:schemeClr val="bg1"/>
                </a:solidFill>
              </a:rPr>
              <a:t>  language: "</a:t>
            </a:r>
            <a:r>
              <a:rPr lang="en-US" sz="3600" dirty="0" err="1">
                <a:solidFill>
                  <a:schemeClr val="bg1"/>
                </a:solidFill>
              </a:rPr>
              <a:t>english</a:t>
            </a:r>
            <a:r>
              <a:rPr lang="en-US" sz="3600" dirty="0">
                <a:solidFill>
                  <a:schemeClr val="bg1"/>
                </a:solidFill>
              </a:rPr>
              <a:t>"</a:t>
            </a:r>
          </a:p>
          <a:p>
            <a:r>
              <a:rPr lang="en-US" sz="3600" dirty="0">
                <a:solidFill>
                  <a:schemeClr val="bg1"/>
                </a:solidFill>
              </a:rPr>
              <a:t>  </a:t>
            </a:r>
            <a:r>
              <a:rPr lang="en-US" sz="3600" dirty="0" err="1">
                <a:solidFill>
                  <a:schemeClr val="bg1"/>
                </a:solidFill>
              </a:rPr>
              <a:t>datascie</a:t>
            </a:r>
            <a:r>
              <a:rPr lang="en-US" sz="3600" dirty="0">
                <a:solidFill>
                  <a:schemeClr val="bg1"/>
                </a:solidFill>
              </a:rPr>
              <a:t>: test</a:t>
            </a:r>
          </a:p>
          <a:p>
            <a:endParaRPr lang="en-US" dirty="0"/>
          </a:p>
        </p:txBody>
      </p:sp>
      <p:sp>
        <p:nvSpPr>
          <p:cNvPr id="3" name="TextBox 2">
            <a:extLst>
              <a:ext uri="{FF2B5EF4-FFF2-40B4-BE49-F238E27FC236}">
                <a16:creationId xmlns:a16="http://schemas.microsoft.com/office/drawing/2014/main" id="{85C5F8B4-6936-0242-51E3-5346F3B90FEC}"/>
              </a:ext>
            </a:extLst>
          </p:cNvPr>
          <p:cNvSpPr txBox="1"/>
          <p:nvPr/>
        </p:nvSpPr>
        <p:spPr>
          <a:xfrm>
            <a:off x="245660" y="53319"/>
            <a:ext cx="6125643" cy="830997"/>
          </a:xfrm>
          <a:prstGeom prst="rect">
            <a:avLst/>
          </a:prstGeom>
          <a:solidFill>
            <a:schemeClr val="accent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dirty="0"/>
              <a:t>Immutable </a:t>
            </a:r>
            <a:r>
              <a:rPr lang="en-US" sz="4800" b="1" dirty="0" err="1"/>
              <a:t>ConfigMaps</a:t>
            </a:r>
            <a:endParaRPr lang="en-US" sz="4800" b="1" dirty="0"/>
          </a:p>
        </p:txBody>
      </p:sp>
    </p:spTree>
    <p:extLst>
      <p:ext uri="{BB962C8B-B14F-4D97-AF65-F5344CB8AC3E}">
        <p14:creationId xmlns:p14="http://schemas.microsoft.com/office/powerpoint/2010/main" val="2338691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13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561542" y="3265773"/>
              <a:ext cx="9408995"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800" dirty="0"/>
                <a:t>configMap LAB + Exam preparation</a:t>
              </a:r>
              <a:endParaRPr lang="en-US" sz="4800" dirty="0">
                <a:solidFill>
                  <a:schemeClr val="accent3"/>
                </a:solidFill>
              </a:endParaRPr>
            </a:p>
          </p:txBody>
        </p:sp>
      </p:grpSp>
    </p:spTree>
    <p:extLst>
      <p:ext uri="{BB962C8B-B14F-4D97-AF65-F5344CB8AC3E}">
        <p14:creationId xmlns:p14="http://schemas.microsoft.com/office/powerpoint/2010/main" val="3476802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14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3124315" y="2779287"/>
              <a:ext cx="6285339"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8800" dirty="0"/>
                <a:t>Secret</a:t>
              </a:r>
              <a:endParaRPr lang="en-US" sz="8800" dirty="0">
                <a:solidFill>
                  <a:schemeClr val="accent3"/>
                </a:solidFill>
              </a:endParaRPr>
            </a:p>
          </p:txBody>
        </p:sp>
      </p:grpSp>
    </p:spTree>
    <p:extLst>
      <p:ext uri="{BB962C8B-B14F-4D97-AF65-F5344CB8AC3E}">
        <p14:creationId xmlns:p14="http://schemas.microsoft.com/office/powerpoint/2010/main" val="1941748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41A871E0-2EF7-03F0-255A-6D7E232070B6}"/>
              </a:ext>
            </a:extLst>
          </p:cNvPr>
          <p:cNvSpPr txBox="1"/>
          <p:nvPr/>
        </p:nvSpPr>
        <p:spPr>
          <a:xfrm>
            <a:off x="1864774" y="254624"/>
            <a:ext cx="8199837" cy="707886"/>
          </a:xfrm>
          <a:prstGeom prst="rect">
            <a:avLst/>
          </a:prstGeom>
          <a:noFill/>
        </p:spPr>
        <p:txBody>
          <a:bodyPr wrap="square" rtlCol="0">
            <a:spAutoFit/>
          </a:bodyPr>
          <a:lstStyle/>
          <a:p>
            <a:r>
              <a:rPr lang="en-US" sz="4000" dirty="0"/>
              <a:t>Topics to be covered in Secret </a:t>
            </a:r>
          </a:p>
        </p:txBody>
      </p:sp>
      <p:sp>
        <p:nvSpPr>
          <p:cNvPr id="3" name="TextBox 2">
            <a:extLst>
              <a:ext uri="{FF2B5EF4-FFF2-40B4-BE49-F238E27FC236}">
                <a16:creationId xmlns:a16="http://schemas.microsoft.com/office/drawing/2014/main" id="{FFF73FEB-C40C-04DC-D680-75B5ECF0437B}"/>
              </a:ext>
            </a:extLst>
          </p:cNvPr>
          <p:cNvSpPr txBox="1"/>
          <p:nvPr/>
        </p:nvSpPr>
        <p:spPr>
          <a:xfrm>
            <a:off x="138223" y="1217134"/>
            <a:ext cx="11940363" cy="7971413"/>
          </a:xfrm>
          <a:prstGeom prst="rect">
            <a:avLst/>
          </a:prstGeom>
          <a:noFill/>
        </p:spPr>
        <p:txBody>
          <a:bodyPr wrap="square" rtlCol="0">
            <a:spAutoFit/>
          </a:bodyPr>
          <a:lstStyle/>
          <a:p>
            <a:pPr marL="457200" indent="-457200">
              <a:buFont typeface="Arial" panose="020B0604020202020204" pitchFamily="34" charset="0"/>
              <a:buChar char="•"/>
            </a:pPr>
            <a:r>
              <a:rPr lang="en-US" sz="3200" dirty="0"/>
              <a:t>What is secret?</a:t>
            </a:r>
          </a:p>
          <a:p>
            <a:pPr marL="457200" indent="-457200">
              <a:buFont typeface="Arial" panose="020B0604020202020204" pitchFamily="34" charset="0"/>
              <a:buChar char="•"/>
            </a:pPr>
            <a:r>
              <a:rPr lang="en-US" sz="3200" dirty="0"/>
              <a:t>What is the difference between configMap and Secret?</a:t>
            </a:r>
          </a:p>
          <a:p>
            <a:pPr marL="457200" indent="-457200">
              <a:buFont typeface="Arial" panose="020B0604020202020204" pitchFamily="34" charset="0"/>
              <a:buChar char="•"/>
            </a:pPr>
            <a:r>
              <a:rPr lang="en-US" sz="3200" dirty="0"/>
              <a:t>How to create Secret?</a:t>
            </a:r>
          </a:p>
          <a:p>
            <a:pPr marL="914400" lvl="1" indent="-457200">
              <a:buFont typeface="Arial" panose="020B0604020202020204" pitchFamily="34" charset="0"/>
              <a:buChar char="•"/>
            </a:pPr>
            <a:r>
              <a:rPr lang="en-US" sz="3200" dirty="0"/>
              <a:t> From Yaml</a:t>
            </a:r>
          </a:p>
          <a:p>
            <a:pPr marL="914400" lvl="1" indent="-457200">
              <a:buFont typeface="Arial" panose="020B0604020202020204" pitchFamily="34" charset="0"/>
              <a:buChar char="•"/>
            </a:pPr>
            <a:r>
              <a:rPr lang="en-US" sz="3200" dirty="0"/>
              <a:t> From command line.</a:t>
            </a:r>
          </a:p>
          <a:p>
            <a:pPr marL="457200" indent="-457200">
              <a:buFont typeface="Arial" panose="020B0604020202020204" pitchFamily="34" charset="0"/>
              <a:buChar char="•"/>
            </a:pPr>
            <a:r>
              <a:rPr lang="en-US" sz="3200" dirty="0"/>
              <a:t>How to insert Secret variables in POD/ Deployment?</a:t>
            </a:r>
          </a:p>
          <a:p>
            <a:pPr marL="457200" indent="-457200">
              <a:buFont typeface="Arial" panose="020B0604020202020204" pitchFamily="34" charset="0"/>
              <a:buChar char="•"/>
            </a:pPr>
            <a:r>
              <a:rPr lang="en-US" sz="3200" dirty="0"/>
              <a:t>LAB:</a:t>
            </a:r>
          </a:p>
          <a:p>
            <a:pPr marL="914400" lvl="1" indent="-457200">
              <a:buFont typeface="Arial" panose="020B0604020202020204" pitchFamily="34" charset="0"/>
              <a:buChar char="•"/>
            </a:pPr>
            <a:r>
              <a:rPr lang="en-US" sz="3200" dirty="0"/>
              <a:t>01 secret plain text.md</a:t>
            </a:r>
          </a:p>
          <a:p>
            <a:pPr marL="914400" lvl="1" indent="-457200">
              <a:buFont typeface="Arial" panose="020B0604020202020204" pitchFamily="34" charset="0"/>
              <a:buChar char="•"/>
            </a:pPr>
            <a:r>
              <a:rPr lang="en-US" sz="3200" dirty="0"/>
              <a:t>02 secret with encrypted variables.md</a:t>
            </a:r>
          </a:p>
          <a:p>
            <a:pPr marL="914400" lvl="1" indent="-457200">
              <a:buFont typeface="Arial" panose="020B0604020202020204" pitchFamily="34" charset="0"/>
              <a:buChar char="•"/>
            </a:pPr>
            <a:r>
              <a:rPr lang="en-US" sz="3200" dirty="0"/>
              <a:t>03 secret with immutable.md</a:t>
            </a:r>
          </a:p>
          <a:p>
            <a:pPr marL="914400" lvl="1" indent="-457200">
              <a:buFont typeface="Arial" panose="020B0604020202020204" pitchFamily="34" charset="0"/>
              <a:buChar char="•"/>
            </a:pPr>
            <a:r>
              <a:rPr lang="en-US" sz="3200" dirty="0"/>
              <a:t>04 Secret with command line.md</a:t>
            </a:r>
          </a:p>
          <a:p>
            <a:endParaRPr lang="en-US" sz="4000" dirty="0"/>
          </a:p>
          <a:p>
            <a:endParaRPr lang="en-US" sz="4000" dirty="0"/>
          </a:p>
          <a:p>
            <a:endParaRPr lang="en-US" sz="4000" dirty="0"/>
          </a:p>
          <a:p>
            <a:endParaRPr lang="en-US" sz="4000" dirty="0"/>
          </a:p>
        </p:txBody>
      </p:sp>
    </p:spTree>
    <p:extLst>
      <p:ext uri="{BB962C8B-B14F-4D97-AF65-F5344CB8AC3E}">
        <p14:creationId xmlns:p14="http://schemas.microsoft.com/office/powerpoint/2010/main" val="13353446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left)">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B0F931F-1215-3E85-707D-DF0CE7286C80}"/>
              </a:ext>
            </a:extLst>
          </p:cNvPr>
          <p:cNvGrpSpPr/>
          <p:nvPr/>
        </p:nvGrpSpPr>
        <p:grpSpPr>
          <a:xfrm>
            <a:off x="3637837" y="915169"/>
            <a:ext cx="3673928" cy="5119007"/>
            <a:chOff x="1220561" y="915169"/>
            <a:chExt cx="3673928" cy="5119007"/>
          </a:xfrm>
        </p:grpSpPr>
        <p:sp>
          <p:nvSpPr>
            <p:cNvPr id="7" name="Rectangle 6">
              <a:extLst>
                <a:ext uri="{FF2B5EF4-FFF2-40B4-BE49-F238E27FC236}">
                  <a16:creationId xmlns:a16="http://schemas.microsoft.com/office/drawing/2014/main" id="{8310ED6D-41E4-6D98-7478-48CFDD76ABFD}"/>
                </a:ext>
              </a:extLst>
            </p:cNvPr>
            <p:cNvSpPr/>
            <p:nvPr/>
          </p:nvSpPr>
          <p:spPr>
            <a:xfrm>
              <a:off x="1220561" y="915169"/>
              <a:ext cx="3673928" cy="51190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6D74C56-A687-C4D1-4E46-89348CFDCD8E}"/>
                </a:ext>
              </a:extLst>
            </p:cNvPr>
            <p:cNvSpPr txBox="1"/>
            <p:nvPr/>
          </p:nvSpPr>
          <p:spPr>
            <a:xfrm>
              <a:off x="1432127" y="5158001"/>
              <a:ext cx="3462361" cy="830997"/>
            </a:xfrm>
            <a:prstGeom prst="rect">
              <a:avLst/>
            </a:prstGeom>
            <a:noFill/>
          </p:spPr>
          <p:txBody>
            <a:bodyPr wrap="square" rtlCol="0">
              <a:spAutoFit/>
            </a:bodyPr>
            <a:lstStyle/>
            <a:p>
              <a:r>
                <a:rPr lang="en-US" sz="4800" dirty="0">
                  <a:solidFill>
                    <a:schemeClr val="bg1"/>
                  </a:solidFill>
                </a:rPr>
                <a:t>workernode</a:t>
              </a:r>
              <a:endParaRPr lang="en-US" sz="4800" dirty="0"/>
            </a:p>
          </p:txBody>
        </p:sp>
      </p:grpSp>
      <p:sp>
        <p:nvSpPr>
          <p:cNvPr id="2" name="Rectangle 1">
            <a:extLst>
              <a:ext uri="{FF2B5EF4-FFF2-40B4-BE49-F238E27FC236}">
                <a16:creationId xmlns:a16="http://schemas.microsoft.com/office/drawing/2014/main" id="{941D963A-3F2A-D28D-2298-40B1E2BABFC9}"/>
              </a:ext>
            </a:extLst>
          </p:cNvPr>
          <p:cNvSpPr/>
          <p:nvPr/>
        </p:nvSpPr>
        <p:spPr>
          <a:xfrm>
            <a:off x="3830898" y="2384612"/>
            <a:ext cx="2438400" cy="2510118"/>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B463F32-2448-DE3B-2BEB-71670E9FD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008" y="1986667"/>
            <a:ext cx="1219200" cy="1181100"/>
          </a:xfrm>
          <a:prstGeom prst="rect">
            <a:avLst/>
          </a:prstGeom>
        </p:spPr>
      </p:pic>
      <p:pic>
        <p:nvPicPr>
          <p:cNvPr id="6" name="Picture 5">
            <a:extLst>
              <a:ext uri="{FF2B5EF4-FFF2-40B4-BE49-F238E27FC236}">
                <a16:creationId xmlns:a16="http://schemas.microsoft.com/office/drawing/2014/main" id="{4BC1C97B-D043-A1B6-F6E7-52DBCAD32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404" y="3360372"/>
            <a:ext cx="1625397" cy="1625397"/>
          </a:xfrm>
          <a:prstGeom prst="rect">
            <a:avLst/>
          </a:prstGeom>
        </p:spPr>
      </p:pic>
      <p:grpSp>
        <p:nvGrpSpPr>
          <p:cNvPr id="11" name="Group 10">
            <a:extLst>
              <a:ext uri="{FF2B5EF4-FFF2-40B4-BE49-F238E27FC236}">
                <a16:creationId xmlns:a16="http://schemas.microsoft.com/office/drawing/2014/main" id="{87AE34DB-845A-5CDC-B6E9-70C6E100E52F}"/>
              </a:ext>
            </a:extLst>
          </p:cNvPr>
          <p:cNvGrpSpPr/>
          <p:nvPr/>
        </p:nvGrpSpPr>
        <p:grpSpPr>
          <a:xfrm>
            <a:off x="3637836" y="915169"/>
            <a:ext cx="3673929" cy="993963"/>
            <a:chOff x="1220560" y="915169"/>
            <a:chExt cx="3673929" cy="993963"/>
          </a:xfrm>
        </p:grpSpPr>
        <p:sp>
          <p:nvSpPr>
            <p:cNvPr id="8" name="Rectangle 7">
              <a:extLst>
                <a:ext uri="{FF2B5EF4-FFF2-40B4-BE49-F238E27FC236}">
                  <a16:creationId xmlns:a16="http://schemas.microsoft.com/office/drawing/2014/main" id="{0115EEC6-2DD0-F58D-9D6E-04A5939EB777}"/>
                </a:ext>
              </a:extLst>
            </p:cNvPr>
            <p:cNvSpPr/>
            <p:nvPr/>
          </p:nvSpPr>
          <p:spPr>
            <a:xfrm>
              <a:off x="1220560" y="915169"/>
              <a:ext cx="3673929" cy="9939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0155EF8-965B-9FBA-CF9B-78DDF1E41BE3}"/>
                </a:ext>
              </a:extLst>
            </p:cNvPr>
            <p:cNvSpPr txBox="1"/>
            <p:nvPr/>
          </p:nvSpPr>
          <p:spPr>
            <a:xfrm>
              <a:off x="1506150" y="1013039"/>
              <a:ext cx="2253343" cy="646331"/>
            </a:xfrm>
            <a:prstGeom prst="rect">
              <a:avLst/>
            </a:prstGeom>
            <a:noFill/>
          </p:spPr>
          <p:txBody>
            <a:bodyPr wrap="square" rtlCol="0">
              <a:spAutoFit/>
            </a:bodyPr>
            <a:lstStyle/>
            <a:p>
              <a:pPr algn="ctr"/>
              <a:r>
                <a:rPr lang="en-US" sz="3600" dirty="0"/>
                <a:t>RAM</a:t>
              </a:r>
            </a:p>
          </p:txBody>
        </p:sp>
      </p:grpSp>
      <p:pic>
        <p:nvPicPr>
          <p:cNvPr id="5" name="Picture 4">
            <a:extLst>
              <a:ext uri="{FF2B5EF4-FFF2-40B4-BE49-F238E27FC236}">
                <a16:creationId xmlns:a16="http://schemas.microsoft.com/office/drawing/2014/main" id="{A9E25428-4413-CE19-A77B-BC32A10E9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769" y="948185"/>
            <a:ext cx="957862" cy="927929"/>
          </a:xfrm>
          <a:prstGeom prst="rect">
            <a:avLst/>
          </a:prstGeom>
        </p:spPr>
      </p:pic>
      <p:sp>
        <p:nvSpPr>
          <p:cNvPr id="10" name="Arrow: Right 9">
            <a:extLst>
              <a:ext uri="{FF2B5EF4-FFF2-40B4-BE49-F238E27FC236}">
                <a16:creationId xmlns:a16="http://schemas.microsoft.com/office/drawing/2014/main" id="{FD13E44D-C03B-B936-13DC-30D0F0BBF702}"/>
              </a:ext>
            </a:extLst>
          </p:cNvPr>
          <p:cNvSpPr/>
          <p:nvPr/>
        </p:nvSpPr>
        <p:spPr>
          <a:xfrm rot="18487571">
            <a:off x="4563284" y="2457149"/>
            <a:ext cx="2459309" cy="661307"/>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Oval 13">
            <a:extLst>
              <a:ext uri="{FF2B5EF4-FFF2-40B4-BE49-F238E27FC236}">
                <a16:creationId xmlns:a16="http://schemas.microsoft.com/office/drawing/2014/main" id="{94C9AEF2-87FA-3598-72A9-13A07C0E8D57}"/>
              </a:ext>
            </a:extLst>
          </p:cNvPr>
          <p:cNvSpPr/>
          <p:nvPr/>
        </p:nvSpPr>
        <p:spPr>
          <a:xfrm>
            <a:off x="8051587" y="1013039"/>
            <a:ext cx="2308634" cy="1038482"/>
          </a:xfrm>
          <a:prstGeom prst="wedgeEllipseCallout">
            <a:avLst>
              <a:gd name="adj1" fmla="val -99938"/>
              <a:gd name="adj2" fmla="val -675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Size 1 MB</a:t>
            </a:r>
          </a:p>
        </p:txBody>
      </p:sp>
      <p:sp>
        <p:nvSpPr>
          <p:cNvPr id="15" name="Speech Bubble: Oval 14">
            <a:extLst>
              <a:ext uri="{FF2B5EF4-FFF2-40B4-BE49-F238E27FC236}">
                <a16:creationId xmlns:a16="http://schemas.microsoft.com/office/drawing/2014/main" id="{3AC5E2F7-ADB2-9692-01FD-98E3F5958F22}"/>
              </a:ext>
            </a:extLst>
          </p:cNvPr>
          <p:cNvSpPr/>
          <p:nvPr/>
        </p:nvSpPr>
        <p:spPr>
          <a:xfrm>
            <a:off x="8233657" y="273147"/>
            <a:ext cx="2308634" cy="1038482"/>
          </a:xfrm>
          <a:prstGeom prst="wedgeEllipseCallout">
            <a:avLst>
              <a:gd name="adj1" fmla="val -118370"/>
              <a:gd name="adj2" fmla="val 3770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Stores in RAM</a:t>
            </a:r>
          </a:p>
        </p:txBody>
      </p:sp>
      <p:sp>
        <p:nvSpPr>
          <p:cNvPr id="16" name="Arrow: Curved Down 15">
            <a:extLst>
              <a:ext uri="{FF2B5EF4-FFF2-40B4-BE49-F238E27FC236}">
                <a16:creationId xmlns:a16="http://schemas.microsoft.com/office/drawing/2014/main" id="{BD9E5B1D-B558-FC34-E6B0-69E5C401EEA4}"/>
              </a:ext>
            </a:extLst>
          </p:cNvPr>
          <p:cNvSpPr/>
          <p:nvPr/>
        </p:nvSpPr>
        <p:spPr>
          <a:xfrm flipH="1">
            <a:off x="4925084" y="389220"/>
            <a:ext cx="1666697" cy="72109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78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par>
                          <p:cTn id="24" fill="hold">
                            <p:stCondLst>
                              <p:cond delay="0"/>
                            </p:stCondLst>
                            <p:childTnLst>
                              <p:par>
                                <p:cTn id="25" presetID="8" presetClass="emph" presetSubtype="0" fill="hold" nodeType="afterEffect">
                                  <p:stCondLst>
                                    <p:cond delay="0"/>
                                  </p:stCondLst>
                                  <p:childTnLst>
                                    <p:animRot by="21600000">
                                      <p:cBhvr>
                                        <p:cTn id="26" dur="2000" fill="hold"/>
                                        <p:tgtEl>
                                          <p:spTgt spid="4"/>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1000" fill="hold"/>
                                        <p:tgtEl>
                                          <p:spTgt spid="14"/>
                                        </p:tgtEl>
                                        <p:attrNameLst>
                                          <p:attrName>ppt_w</p:attrName>
                                        </p:attrNameLst>
                                      </p:cBhvr>
                                      <p:tavLst>
                                        <p:tav tm="0">
                                          <p:val>
                                            <p:fltVal val="0"/>
                                          </p:val>
                                        </p:tav>
                                        <p:tav tm="100000">
                                          <p:val>
                                            <p:strVal val="#ppt_w"/>
                                          </p:val>
                                        </p:tav>
                                      </p:tavLst>
                                    </p:anim>
                                    <p:anim calcmode="lin" valueType="num">
                                      <p:cBhvr>
                                        <p:cTn id="45" dur="1000" fill="hold"/>
                                        <p:tgtEl>
                                          <p:spTgt spid="14"/>
                                        </p:tgtEl>
                                        <p:attrNameLst>
                                          <p:attrName>ppt_h</p:attrName>
                                        </p:attrNameLst>
                                      </p:cBhvr>
                                      <p:tavLst>
                                        <p:tav tm="0">
                                          <p:val>
                                            <p:fltVal val="0"/>
                                          </p:val>
                                        </p:tav>
                                        <p:tav tm="100000">
                                          <p:val>
                                            <p:strVal val="#ppt_h"/>
                                          </p:val>
                                        </p:tav>
                                      </p:tavLst>
                                    </p:anim>
                                    <p:anim calcmode="lin" valueType="num">
                                      <p:cBhvr>
                                        <p:cTn id="46" dur="1000" fill="hold"/>
                                        <p:tgtEl>
                                          <p:spTgt spid="14"/>
                                        </p:tgtEl>
                                        <p:attrNameLst>
                                          <p:attrName>style.rotation</p:attrName>
                                        </p:attrNameLst>
                                      </p:cBhvr>
                                      <p:tavLst>
                                        <p:tav tm="0">
                                          <p:val>
                                            <p:fltVal val="90"/>
                                          </p:val>
                                        </p:tav>
                                        <p:tav tm="100000">
                                          <p:val>
                                            <p:fltVal val="0"/>
                                          </p:val>
                                        </p:tav>
                                      </p:tavLst>
                                    </p:anim>
                                    <p:animEffect transition="in" filter="fade">
                                      <p:cBhvr>
                                        <p:cTn id="47" dur="10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1000" fill="hold"/>
                                        <p:tgtEl>
                                          <p:spTgt spid="15"/>
                                        </p:tgtEl>
                                        <p:attrNameLst>
                                          <p:attrName>ppt_w</p:attrName>
                                        </p:attrNameLst>
                                      </p:cBhvr>
                                      <p:tavLst>
                                        <p:tav tm="0">
                                          <p:val>
                                            <p:fltVal val="0"/>
                                          </p:val>
                                        </p:tav>
                                        <p:tav tm="100000">
                                          <p:val>
                                            <p:strVal val="#ppt_w"/>
                                          </p:val>
                                        </p:tav>
                                      </p:tavLst>
                                    </p:anim>
                                    <p:anim calcmode="lin" valueType="num">
                                      <p:cBhvr>
                                        <p:cTn id="53" dur="1000" fill="hold"/>
                                        <p:tgtEl>
                                          <p:spTgt spid="15"/>
                                        </p:tgtEl>
                                        <p:attrNameLst>
                                          <p:attrName>ppt_h</p:attrName>
                                        </p:attrNameLst>
                                      </p:cBhvr>
                                      <p:tavLst>
                                        <p:tav tm="0">
                                          <p:val>
                                            <p:fltVal val="0"/>
                                          </p:val>
                                        </p:tav>
                                        <p:tav tm="100000">
                                          <p:val>
                                            <p:strVal val="#ppt_h"/>
                                          </p:val>
                                        </p:tav>
                                      </p:tavLst>
                                    </p:anim>
                                    <p:anim calcmode="lin" valueType="num">
                                      <p:cBhvr>
                                        <p:cTn id="54" dur="1000" fill="hold"/>
                                        <p:tgtEl>
                                          <p:spTgt spid="15"/>
                                        </p:tgtEl>
                                        <p:attrNameLst>
                                          <p:attrName>style.rotation</p:attrName>
                                        </p:attrNameLst>
                                      </p:cBhvr>
                                      <p:tavLst>
                                        <p:tav tm="0">
                                          <p:val>
                                            <p:fltVal val="90"/>
                                          </p:val>
                                        </p:tav>
                                        <p:tav tm="100000">
                                          <p:val>
                                            <p:fltVal val="0"/>
                                          </p:val>
                                        </p:tav>
                                      </p:tavLst>
                                    </p:anim>
                                    <p:animEffect transition="in" filter="fade">
                                      <p:cBhvr>
                                        <p:cTn id="55" dur="1000"/>
                                        <p:tgtEl>
                                          <p:spTgt spid="15"/>
                                        </p:tgtEl>
                                      </p:cBhvr>
                                    </p:animEffect>
                                  </p:childTnLst>
                                </p:cTn>
                              </p:par>
                              <p:par>
                                <p:cTn id="56" presetID="16" presetClass="exit" presetSubtype="21" fill="hold" grpId="1" nodeType="withEffect">
                                  <p:stCondLst>
                                    <p:cond delay="0"/>
                                  </p:stCondLst>
                                  <p:childTnLst>
                                    <p:animEffect transition="out" filter="barn(inVertical)">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childTnLst>
                          </p:cTn>
                        </p:par>
                        <p:par>
                          <p:cTn id="59" fill="hold">
                            <p:stCondLst>
                              <p:cond delay="1000"/>
                            </p:stCondLst>
                            <p:childTnLst>
                              <p:par>
                                <p:cTn id="60" presetID="2" presetClass="entr" presetSubtype="1"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ppt_x"/>
                                          </p:val>
                                        </p:tav>
                                        <p:tav tm="100000">
                                          <p:val>
                                            <p:strVal val="#ppt_x"/>
                                          </p:val>
                                        </p:tav>
                                      </p:tavLst>
                                    </p:anim>
                                    <p:anim calcmode="lin" valueType="num">
                                      <p:cBhvr additive="base">
                                        <p:cTn id="63"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4" grpId="0" animBg="1"/>
      <p:bldP spid="14" grpId="1"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56154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What is Volume?</a:t>
              </a:r>
              <a:endParaRPr lang="en-US" sz="5400" dirty="0">
                <a:solidFill>
                  <a:schemeClr val="accent3"/>
                </a:solidFill>
              </a:endParaRPr>
            </a:p>
          </p:txBody>
        </p:sp>
      </p:grpSp>
    </p:spTree>
    <p:extLst>
      <p:ext uri="{BB962C8B-B14F-4D97-AF65-F5344CB8AC3E}">
        <p14:creationId xmlns:p14="http://schemas.microsoft.com/office/powerpoint/2010/main" val="618947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8B65C2-F198-59BE-0EDE-EC3DE6EB79E5}"/>
              </a:ext>
            </a:extLst>
          </p:cNvPr>
          <p:cNvSpPr txBox="1"/>
          <p:nvPr/>
        </p:nvSpPr>
        <p:spPr>
          <a:xfrm>
            <a:off x="85725" y="200025"/>
            <a:ext cx="12018043" cy="5632311"/>
          </a:xfrm>
          <a:prstGeom prst="rect">
            <a:avLst/>
          </a:prstGeom>
          <a:noFill/>
        </p:spPr>
        <p:txBody>
          <a:bodyPr wrap="square" rtlCol="0">
            <a:spAutoFit/>
          </a:bodyPr>
          <a:lstStyle/>
          <a:p>
            <a:r>
              <a:rPr lang="en-US" sz="2400" dirty="0">
                <a:solidFill>
                  <a:schemeClr val="bg1"/>
                </a:solidFill>
              </a:rPr>
              <a:t>In Kubernetes, Secrets are similar to </a:t>
            </a:r>
            <a:r>
              <a:rPr lang="en-US" sz="2400" dirty="0" err="1">
                <a:solidFill>
                  <a:schemeClr val="bg1"/>
                </a:solidFill>
              </a:rPr>
              <a:t>ConfigMaps</a:t>
            </a:r>
            <a:r>
              <a:rPr lang="en-US" sz="2400" dirty="0">
                <a:solidFill>
                  <a:schemeClr val="bg1"/>
                </a:solidFill>
              </a:rPr>
              <a:t> but are specifically intended to hold confidential data.</a:t>
            </a:r>
          </a:p>
          <a:p>
            <a:endParaRPr lang="en-US" sz="2400" dirty="0">
              <a:solidFill>
                <a:schemeClr val="bg1"/>
              </a:solidFill>
            </a:endParaRPr>
          </a:p>
          <a:p>
            <a:r>
              <a:rPr lang="en-US" sz="2400" dirty="0">
                <a:solidFill>
                  <a:schemeClr val="bg1"/>
                </a:solidFill>
              </a:rPr>
              <a:t>Secrets can be created independently of the Pods that use them, thus, there is less risk of the Secret (and its data) being exposed during the workflow of creating, viewing, and editing Pods.</a:t>
            </a:r>
          </a:p>
          <a:p>
            <a:endParaRPr lang="en-US" sz="2400" dirty="0">
              <a:solidFill>
                <a:schemeClr val="bg1"/>
              </a:solidFill>
            </a:endParaRPr>
          </a:p>
          <a:p>
            <a:r>
              <a:rPr lang="en-US" sz="2400" dirty="0">
                <a:solidFill>
                  <a:schemeClr val="bg1"/>
                </a:solidFill>
              </a:rPr>
              <a:t>Using a Secret means that you don't need to include confidential data in your application code.</a:t>
            </a:r>
          </a:p>
          <a:p>
            <a:endParaRPr lang="en-US" sz="2400" dirty="0">
              <a:solidFill>
                <a:schemeClr val="bg1"/>
              </a:solidFill>
            </a:endParaRPr>
          </a:p>
          <a:p>
            <a:r>
              <a:rPr lang="en-US" sz="2400" dirty="0">
                <a:solidFill>
                  <a:schemeClr val="bg1"/>
                </a:solidFill>
              </a:rPr>
              <a:t>Secrets gives you more flexibility in a Pod Life cycle definition and encrypt the sensitive data such as a password, a token, PKI or certificate, or a key. </a:t>
            </a:r>
          </a:p>
          <a:p>
            <a:endParaRPr lang="en-US" sz="2400" dirty="0">
              <a:solidFill>
                <a:schemeClr val="bg1"/>
              </a:solidFill>
            </a:endParaRPr>
          </a:p>
          <a:p>
            <a:r>
              <a:rPr lang="en-US" sz="2400" dirty="0">
                <a:solidFill>
                  <a:schemeClr val="bg1"/>
                </a:solidFill>
              </a:rPr>
              <a:t>API server stores secrets as unencrypted (plain text) in </a:t>
            </a:r>
            <a:r>
              <a:rPr lang="en-US" sz="2400" dirty="0" err="1">
                <a:solidFill>
                  <a:schemeClr val="bg1"/>
                </a:solidFill>
              </a:rPr>
              <a:t>etcd</a:t>
            </a:r>
            <a:r>
              <a:rPr lang="en-US" sz="2400" dirty="0">
                <a:solidFill>
                  <a:schemeClr val="bg1"/>
                </a:solidFill>
              </a:rPr>
              <a:t> database.</a:t>
            </a:r>
          </a:p>
          <a:p>
            <a:endParaRPr lang="en-US" sz="2400" dirty="0">
              <a:solidFill>
                <a:schemeClr val="bg1"/>
              </a:solidFill>
            </a:endParaRPr>
          </a:p>
          <a:p>
            <a:r>
              <a:rPr lang="en-US" sz="2400" dirty="0">
                <a:solidFill>
                  <a:schemeClr val="bg1"/>
                </a:solidFill>
              </a:rPr>
              <a:t>Like configMap, secrets are namespaced objects, size limit is also 1 MB &amp; data is stored in </a:t>
            </a:r>
            <a:r>
              <a:rPr lang="en-US" sz="2400" dirty="0" err="1">
                <a:solidFill>
                  <a:schemeClr val="bg1"/>
                </a:solidFill>
              </a:rPr>
              <a:t>tmpfs</a:t>
            </a:r>
            <a:r>
              <a:rPr lang="en-US" sz="2400" dirty="0">
                <a:solidFill>
                  <a:schemeClr val="bg1"/>
                </a:solidFill>
              </a:rPr>
              <a:t> (RAM) in workernode.</a:t>
            </a:r>
          </a:p>
        </p:txBody>
      </p:sp>
    </p:spTree>
    <p:extLst>
      <p:ext uri="{BB962C8B-B14F-4D97-AF65-F5344CB8AC3E}">
        <p14:creationId xmlns:p14="http://schemas.microsoft.com/office/powerpoint/2010/main" val="34334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iterate type="lt">
                                    <p:tmPct val="10000"/>
                                  </p:iterate>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down)">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iterate type="lt">
                                    <p:tmPct val="10000"/>
                                  </p:iterate>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down)">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iterate type="lt">
                                    <p:tmPct val="10000"/>
                                  </p:iterate>
                                  <p:childTnLst>
                                    <p:set>
                                      <p:cBhvr>
                                        <p:cTn id="26" dur="1" fill="hold">
                                          <p:stCondLst>
                                            <p:cond delay="0"/>
                                          </p:stCondLst>
                                        </p:cTn>
                                        <p:tgtEl>
                                          <p:spTgt spid="2">
                                            <p:txEl>
                                              <p:pRg st="8" end="8"/>
                                            </p:txEl>
                                          </p:spTgt>
                                        </p:tgtEl>
                                        <p:attrNameLst>
                                          <p:attrName>style.visibility</p:attrName>
                                        </p:attrNameLst>
                                      </p:cBhvr>
                                      <p:to>
                                        <p:strVal val="visible"/>
                                      </p:to>
                                    </p:set>
                                    <p:animEffect transition="in" filter="wipe(down)">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iterate type="lt">
                                    <p:tmPct val="10000"/>
                                  </p:iterate>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wipe(down)">
                                      <p:cBhvr>
                                        <p:cTn id="3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15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2842661"/>
              <a:ext cx="9788154"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8800" dirty="0"/>
                <a:t>How to create Secret</a:t>
              </a:r>
              <a:endParaRPr lang="en-US" sz="8800" dirty="0">
                <a:solidFill>
                  <a:schemeClr val="accent3"/>
                </a:solidFill>
              </a:endParaRPr>
            </a:p>
          </p:txBody>
        </p:sp>
      </p:grpSp>
    </p:spTree>
    <p:extLst>
      <p:ext uri="{BB962C8B-B14F-4D97-AF65-F5344CB8AC3E}">
        <p14:creationId xmlns:p14="http://schemas.microsoft.com/office/powerpoint/2010/main" val="75133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41A871E0-2EF7-03F0-255A-6D7E232070B6}"/>
              </a:ext>
            </a:extLst>
          </p:cNvPr>
          <p:cNvSpPr txBox="1"/>
          <p:nvPr/>
        </p:nvSpPr>
        <p:spPr>
          <a:xfrm>
            <a:off x="1152393" y="1636857"/>
            <a:ext cx="8199837" cy="707886"/>
          </a:xfrm>
          <a:prstGeom prst="rect">
            <a:avLst/>
          </a:prstGeom>
          <a:noFill/>
        </p:spPr>
        <p:txBody>
          <a:bodyPr wrap="square" rtlCol="0">
            <a:spAutoFit/>
          </a:bodyPr>
          <a:lstStyle/>
          <a:p>
            <a:r>
              <a:rPr lang="en-US" sz="4000" dirty="0"/>
              <a:t>Create secrets through Yaml file.</a:t>
            </a:r>
          </a:p>
        </p:txBody>
      </p:sp>
      <p:sp>
        <p:nvSpPr>
          <p:cNvPr id="3" name="TextBox 2">
            <a:extLst>
              <a:ext uri="{FF2B5EF4-FFF2-40B4-BE49-F238E27FC236}">
                <a16:creationId xmlns:a16="http://schemas.microsoft.com/office/drawing/2014/main" id="{FFF73FEB-C40C-04DC-D680-75B5ECF0437B}"/>
              </a:ext>
            </a:extLst>
          </p:cNvPr>
          <p:cNvSpPr txBox="1"/>
          <p:nvPr/>
        </p:nvSpPr>
        <p:spPr>
          <a:xfrm>
            <a:off x="1152393" y="3075057"/>
            <a:ext cx="8617907" cy="707886"/>
          </a:xfrm>
          <a:prstGeom prst="rect">
            <a:avLst/>
          </a:prstGeom>
          <a:noFill/>
        </p:spPr>
        <p:txBody>
          <a:bodyPr wrap="square" rtlCol="0">
            <a:spAutoFit/>
          </a:bodyPr>
          <a:lstStyle/>
          <a:p>
            <a:r>
              <a:rPr lang="en-US" sz="4000" dirty="0"/>
              <a:t>Create a secrets from command line.</a:t>
            </a:r>
          </a:p>
        </p:txBody>
      </p:sp>
    </p:spTree>
    <p:extLst>
      <p:ext uri="{BB962C8B-B14F-4D97-AF65-F5344CB8AC3E}">
        <p14:creationId xmlns:p14="http://schemas.microsoft.com/office/powerpoint/2010/main" val="818783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2000" fill="hold"/>
                                        <p:tgtEl>
                                          <p:spTgt spid="2"/>
                                        </p:tgtEl>
                                        <p:attrNameLst>
                                          <p:attrName>fillcolor</p:attrName>
                                        </p:attrNameLst>
                                      </p:cBhvr>
                                      <p:to>
                                        <a:schemeClr val="accent2"/>
                                      </p:to>
                                    </p:animClr>
                                    <p:set>
                                      <p:cBhvr>
                                        <p:cTn id="17" dur="2000" fill="hold"/>
                                        <p:tgtEl>
                                          <p:spTgt spid="2"/>
                                        </p:tgtEl>
                                        <p:attrNameLst>
                                          <p:attrName>fill.type</p:attrName>
                                        </p:attrNameLst>
                                      </p:cBhvr>
                                      <p:to>
                                        <p:strVal val="solid"/>
                                      </p:to>
                                    </p:set>
                                    <p:set>
                                      <p:cBhvr>
                                        <p:cTn id="18" dur="2000" fill="hold"/>
                                        <p:tgtEl>
                                          <p:spTgt spid="2"/>
                                        </p:tgtEl>
                                        <p:attrNameLst>
                                          <p:attrName>fill.on</p:attrName>
                                        </p:attrNameLst>
                                      </p:cBhvr>
                                      <p:to>
                                        <p:strVal val="true"/>
                                      </p:to>
                                    </p:set>
                                  </p:childTnLst>
                                </p:cTn>
                              </p:par>
                              <p:par>
                                <p:cTn id="19" presetID="1" presetClass="exit" presetSubtype="0" fill="hold" grpId="1" nodeType="withEffect">
                                  <p:stCondLst>
                                    <p:cond delay="0"/>
                                  </p:stCondLst>
                                  <p:iterate type="lt">
                                    <p:tmAbs val="0"/>
                                  </p:iterate>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075660-D34B-C34C-CE05-558140F09304}"/>
              </a:ext>
            </a:extLst>
          </p:cNvPr>
          <p:cNvSpPr txBox="1"/>
          <p:nvPr/>
        </p:nvSpPr>
        <p:spPr>
          <a:xfrm>
            <a:off x="350196" y="486383"/>
            <a:ext cx="4289898" cy="3539430"/>
          </a:xfrm>
          <a:prstGeom prst="rect">
            <a:avLst/>
          </a:prstGeom>
          <a:noFill/>
        </p:spPr>
        <p:txBody>
          <a:bodyPr wrap="square" rtlCol="0">
            <a:spAutoFit/>
          </a:bodyPr>
          <a:lstStyle/>
          <a:p>
            <a:r>
              <a:rPr lang="en-US" sz="2800" dirty="0" err="1">
                <a:solidFill>
                  <a:schemeClr val="bg1"/>
                </a:solidFill>
              </a:rPr>
              <a:t>apiVersion</a:t>
            </a:r>
            <a:r>
              <a:rPr lang="en-US" sz="2800" dirty="0">
                <a:solidFill>
                  <a:schemeClr val="bg1"/>
                </a:solidFill>
              </a:rPr>
              <a:t>: v1 </a:t>
            </a:r>
          </a:p>
          <a:p>
            <a:r>
              <a:rPr lang="en-US" sz="2800" dirty="0">
                <a:solidFill>
                  <a:schemeClr val="bg1"/>
                </a:solidFill>
              </a:rPr>
              <a:t>kind: Secret </a:t>
            </a:r>
          </a:p>
          <a:p>
            <a:r>
              <a:rPr lang="en-US" sz="2800" dirty="0">
                <a:solidFill>
                  <a:schemeClr val="bg1"/>
                </a:solidFill>
              </a:rPr>
              <a:t>metadata: </a:t>
            </a:r>
          </a:p>
          <a:p>
            <a:r>
              <a:rPr lang="en-US" sz="2800" dirty="0">
                <a:solidFill>
                  <a:schemeClr val="bg1"/>
                </a:solidFill>
              </a:rPr>
              <a:t>    name: prod-</a:t>
            </a:r>
            <a:r>
              <a:rPr lang="en-US" sz="2800" dirty="0" err="1">
                <a:solidFill>
                  <a:schemeClr val="bg1"/>
                </a:solidFill>
              </a:rPr>
              <a:t>db</a:t>
            </a:r>
            <a:r>
              <a:rPr lang="en-US" sz="2800" dirty="0">
                <a:solidFill>
                  <a:schemeClr val="bg1"/>
                </a:solidFill>
              </a:rPr>
              <a:t>-secret </a:t>
            </a:r>
          </a:p>
          <a:p>
            <a:r>
              <a:rPr lang="en-US" sz="2800" dirty="0">
                <a:solidFill>
                  <a:schemeClr val="bg1"/>
                </a:solidFill>
              </a:rPr>
              <a:t>type: Opaque </a:t>
            </a:r>
          </a:p>
          <a:p>
            <a:r>
              <a:rPr lang="en-US" sz="2800" dirty="0" err="1">
                <a:solidFill>
                  <a:schemeClr val="bg1"/>
                </a:solidFill>
              </a:rPr>
              <a:t>stringData</a:t>
            </a:r>
            <a:r>
              <a:rPr lang="en-US" sz="2800" dirty="0">
                <a:solidFill>
                  <a:schemeClr val="bg1"/>
                </a:solidFill>
              </a:rPr>
              <a:t>: </a:t>
            </a:r>
          </a:p>
          <a:p>
            <a:r>
              <a:rPr lang="en-US" sz="2800" dirty="0">
                <a:solidFill>
                  <a:schemeClr val="bg1"/>
                </a:solidFill>
              </a:rPr>
              <a:t>   username: database</a:t>
            </a:r>
          </a:p>
          <a:p>
            <a:r>
              <a:rPr lang="en-US" sz="2800" dirty="0">
                <a:solidFill>
                  <a:schemeClr val="bg1"/>
                </a:solidFill>
              </a:rPr>
              <a:t>   password: Mysql123</a:t>
            </a:r>
          </a:p>
        </p:txBody>
      </p:sp>
      <p:sp>
        <p:nvSpPr>
          <p:cNvPr id="6" name="TextBox 5">
            <a:extLst>
              <a:ext uri="{FF2B5EF4-FFF2-40B4-BE49-F238E27FC236}">
                <a16:creationId xmlns:a16="http://schemas.microsoft.com/office/drawing/2014/main" id="{FBE1216A-BC5A-C2D1-EA62-15438F9C0DC4}"/>
              </a:ext>
            </a:extLst>
          </p:cNvPr>
          <p:cNvSpPr txBox="1"/>
          <p:nvPr/>
        </p:nvSpPr>
        <p:spPr>
          <a:xfrm>
            <a:off x="4552546" y="1089498"/>
            <a:ext cx="7558390" cy="2585323"/>
          </a:xfrm>
          <a:prstGeom prst="rect">
            <a:avLst/>
          </a:prstGeom>
          <a:noFill/>
        </p:spPr>
        <p:txBody>
          <a:bodyPr wrap="square" rtlCol="0">
            <a:spAutoFit/>
          </a:bodyPr>
          <a:lstStyle/>
          <a:p>
            <a:r>
              <a:rPr lang="en-US" b="1" dirty="0">
                <a:solidFill>
                  <a:schemeClr val="bg1"/>
                </a:solidFill>
                <a:highlight>
                  <a:srgbClr val="00FF00"/>
                </a:highlight>
              </a:rPr>
              <a:t>Built-in Type</a:t>
            </a:r>
            <a:r>
              <a:rPr lang="en-US" b="1" dirty="0">
                <a:solidFill>
                  <a:schemeClr val="bg1"/>
                </a:solidFill>
              </a:rPr>
              <a:t>	                                     </a:t>
            </a:r>
            <a:r>
              <a:rPr lang="en-US" b="1" dirty="0">
                <a:solidFill>
                  <a:schemeClr val="bg1"/>
                </a:solidFill>
                <a:highlight>
                  <a:srgbClr val="00FF00"/>
                </a:highlight>
              </a:rPr>
              <a:t>Usage</a:t>
            </a:r>
          </a:p>
          <a:p>
            <a:r>
              <a:rPr lang="en-US" dirty="0">
                <a:solidFill>
                  <a:schemeClr val="bg1"/>
                </a:solidFill>
              </a:rPr>
              <a:t>Opaque	                                                    </a:t>
            </a:r>
            <a:r>
              <a:rPr lang="en-US" b="1" dirty="0">
                <a:solidFill>
                  <a:schemeClr val="bg1"/>
                </a:solidFill>
              </a:rPr>
              <a:t>arbitrary</a:t>
            </a:r>
            <a:r>
              <a:rPr lang="en-US" dirty="0">
                <a:solidFill>
                  <a:schemeClr val="bg1"/>
                </a:solidFill>
              </a:rPr>
              <a:t> user-defined data</a:t>
            </a:r>
          </a:p>
          <a:p>
            <a:r>
              <a:rPr lang="en-US" dirty="0">
                <a:solidFill>
                  <a:schemeClr val="bg1"/>
                </a:solidFill>
              </a:rPr>
              <a:t>kubernetes.io/service-account-token	</a:t>
            </a:r>
            <a:r>
              <a:rPr lang="en-US" b="1" dirty="0" err="1">
                <a:solidFill>
                  <a:schemeClr val="bg1"/>
                </a:solidFill>
              </a:rPr>
              <a:t>ServiceAccount</a:t>
            </a:r>
            <a:r>
              <a:rPr lang="en-US" dirty="0">
                <a:solidFill>
                  <a:schemeClr val="bg1"/>
                </a:solidFill>
              </a:rPr>
              <a:t> token</a:t>
            </a:r>
          </a:p>
          <a:p>
            <a:r>
              <a:rPr lang="en-US" dirty="0">
                <a:solidFill>
                  <a:schemeClr val="bg1"/>
                </a:solidFill>
              </a:rPr>
              <a:t>kubernetes.io/</a:t>
            </a:r>
            <a:r>
              <a:rPr lang="en-US" dirty="0" err="1">
                <a:solidFill>
                  <a:schemeClr val="bg1"/>
                </a:solidFill>
              </a:rPr>
              <a:t>dockercfg</a:t>
            </a:r>
            <a:r>
              <a:rPr lang="en-US" dirty="0">
                <a:solidFill>
                  <a:schemeClr val="bg1"/>
                </a:solidFill>
              </a:rPr>
              <a:t>	                 </a:t>
            </a:r>
            <a:r>
              <a:rPr lang="en-US" b="1" dirty="0">
                <a:solidFill>
                  <a:schemeClr val="bg1"/>
                </a:solidFill>
              </a:rPr>
              <a:t>serialized</a:t>
            </a:r>
            <a:r>
              <a:rPr lang="en-US" dirty="0">
                <a:solidFill>
                  <a:schemeClr val="bg1"/>
                </a:solidFill>
              </a:rPr>
              <a:t> ~/.</a:t>
            </a:r>
            <a:r>
              <a:rPr lang="en-US" dirty="0" err="1">
                <a:solidFill>
                  <a:schemeClr val="bg1"/>
                </a:solidFill>
              </a:rPr>
              <a:t>dockercfg</a:t>
            </a:r>
            <a:r>
              <a:rPr lang="en-US" dirty="0">
                <a:solidFill>
                  <a:schemeClr val="bg1"/>
                </a:solidFill>
              </a:rPr>
              <a:t> file</a:t>
            </a:r>
          </a:p>
          <a:p>
            <a:r>
              <a:rPr lang="en-US" dirty="0">
                <a:solidFill>
                  <a:schemeClr val="bg1"/>
                </a:solidFill>
              </a:rPr>
              <a:t>kubernetes.io/</a:t>
            </a:r>
            <a:r>
              <a:rPr lang="en-US" dirty="0" err="1">
                <a:solidFill>
                  <a:schemeClr val="bg1"/>
                </a:solidFill>
              </a:rPr>
              <a:t>dockerconfigjson</a:t>
            </a:r>
            <a:r>
              <a:rPr lang="en-US" dirty="0">
                <a:solidFill>
                  <a:schemeClr val="bg1"/>
                </a:solidFill>
              </a:rPr>
              <a:t>	</a:t>
            </a:r>
            <a:r>
              <a:rPr lang="en-US" b="1" dirty="0">
                <a:solidFill>
                  <a:schemeClr val="bg1"/>
                </a:solidFill>
              </a:rPr>
              <a:t>serialized</a:t>
            </a:r>
            <a:r>
              <a:rPr lang="en-US" dirty="0">
                <a:solidFill>
                  <a:schemeClr val="bg1"/>
                </a:solidFill>
              </a:rPr>
              <a:t> ~/.docker/</a:t>
            </a:r>
            <a:r>
              <a:rPr lang="en-US" dirty="0" err="1">
                <a:solidFill>
                  <a:schemeClr val="bg1"/>
                </a:solidFill>
              </a:rPr>
              <a:t>config.json</a:t>
            </a:r>
            <a:r>
              <a:rPr lang="en-US" dirty="0">
                <a:solidFill>
                  <a:schemeClr val="bg1"/>
                </a:solidFill>
              </a:rPr>
              <a:t> file</a:t>
            </a:r>
          </a:p>
          <a:p>
            <a:r>
              <a:rPr lang="en-US" dirty="0">
                <a:solidFill>
                  <a:schemeClr val="bg1"/>
                </a:solidFill>
              </a:rPr>
              <a:t>kubernetes.io/basic-auth	                 credentials for basic authentication</a:t>
            </a:r>
          </a:p>
          <a:p>
            <a:r>
              <a:rPr lang="en-US" dirty="0">
                <a:solidFill>
                  <a:schemeClr val="bg1"/>
                </a:solidFill>
              </a:rPr>
              <a:t>kubernetes.io/ssh-auth	                 credentials for SSH authentication</a:t>
            </a:r>
          </a:p>
          <a:p>
            <a:r>
              <a:rPr lang="en-US" dirty="0">
                <a:solidFill>
                  <a:schemeClr val="bg1"/>
                </a:solidFill>
              </a:rPr>
              <a:t>kubernetes.io/</a:t>
            </a:r>
            <a:r>
              <a:rPr lang="en-US" dirty="0" err="1">
                <a:solidFill>
                  <a:schemeClr val="bg1"/>
                </a:solidFill>
              </a:rPr>
              <a:t>tls</a:t>
            </a:r>
            <a:r>
              <a:rPr lang="en-US" dirty="0">
                <a:solidFill>
                  <a:schemeClr val="bg1"/>
                </a:solidFill>
              </a:rPr>
              <a:t>	                                  data for a TLS client or server</a:t>
            </a:r>
          </a:p>
          <a:p>
            <a:r>
              <a:rPr lang="en-US" dirty="0">
                <a:solidFill>
                  <a:schemeClr val="bg1"/>
                </a:solidFill>
              </a:rPr>
              <a:t>bootstrap.kubernetes.io/token	bootstrap token data</a:t>
            </a:r>
          </a:p>
        </p:txBody>
      </p:sp>
      <p:sp>
        <p:nvSpPr>
          <p:cNvPr id="7" name="Rectangle 6">
            <a:extLst>
              <a:ext uri="{FF2B5EF4-FFF2-40B4-BE49-F238E27FC236}">
                <a16:creationId xmlns:a16="http://schemas.microsoft.com/office/drawing/2014/main" id="{AC29AA91-65F7-0453-5C2F-B1F59F2ABB61}"/>
              </a:ext>
            </a:extLst>
          </p:cNvPr>
          <p:cNvSpPr/>
          <p:nvPr/>
        </p:nvSpPr>
        <p:spPr>
          <a:xfrm>
            <a:off x="350196" y="583660"/>
            <a:ext cx="2506709" cy="40497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EB70C4-378E-D8CB-EC51-9138FD091E22}"/>
              </a:ext>
            </a:extLst>
          </p:cNvPr>
          <p:cNvSpPr/>
          <p:nvPr/>
        </p:nvSpPr>
        <p:spPr>
          <a:xfrm>
            <a:off x="350195" y="995123"/>
            <a:ext cx="2042809" cy="40497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FF9A42-A9BB-EE86-EC40-CD43F43862E6}"/>
              </a:ext>
            </a:extLst>
          </p:cNvPr>
          <p:cNvSpPr/>
          <p:nvPr/>
        </p:nvSpPr>
        <p:spPr>
          <a:xfrm>
            <a:off x="728933" y="1835743"/>
            <a:ext cx="3245538" cy="40497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A26EDE1-C7E5-866A-D4F9-6B5C29B70437}"/>
              </a:ext>
            </a:extLst>
          </p:cNvPr>
          <p:cNvSpPr/>
          <p:nvPr/>
        </p:nvSpPr>
        <p:spPr>
          <a:xfrm>
            <a:off x="253631" y="2284357"/>
            <a:ext cx="2593689" cy="40497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7614C7-77A9-121B-7AAB-5A8CE6FDE2EF}"/>
              </a:ext>
            </a:extLst>
          </p:cNvPr>
          <p:cNvSpPr/>
          <p:nvPr/>
        </p:nvSpPr>
        <p:spPr>
          <a:xfrm>
            <a:off x="587373" y="3155085"/>
            <a:ext cx="3495740" cy="87072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18996A3-5516-E43E-3130-27A5B5530DD6}"/>
              </a:ext>
            </a:extLst>
          </p:cNvPr>
          <p:cNvSpPr/>
          <p:nvPr/>
        </p:nvSpPr>
        <p:spPr>
          <a:xfrm>
            <a:off x="263216" y="2636692"/>
            <a:ext cx="1914905" cy="51839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466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2000"/>
                                        <p:tgtEl>
                                          <p:spTgt spid="9"/>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2000"/>
                                        <p:tgtEl>
                                          <p:spTgt spid="10"/>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iterate type="lt">
                                    <p:tmPct val="10000"/>
                                  </p:iterate>
                                  <p:childTnLst>
                                    <p:set>
                                      <p:cBhvr>
                                        <p:cTn id="36" dur="1" fill="hold">
                                          <p:stCondLst>
                                            <p:cond delay="0"/>
                                          </p:stCondLst>
                                        </p:cTn>
                                        <p:tgtEl>
                                          <p:spTgt spid="6">
                                            <p:txEl>
                                              <p:pRg st="1" end="1"/>
                                            </p:txEl>
                                          </p:spTgt>
                                        </p:tgtEl>
                                        <p:attrNameLst>
                                          <p:attrName>style.visibility</p:attrName>
                                        </p:attrNameLst>
                                      </p:cBhvr>
                                      <p:to>
                                        <p:strVal val="visible"/>
                                      </p:to>
                                    </p:set>
                                    <p:animEffect transition="in" filter="wipe(down)">
                                      <p:cBhvr>
                                        <p:cTn id="37" dur="500"/>
                                        <p:tgtEl>
                                          <p:spTgt spid="6">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iterate type="lt">
                                    <p:tmPct val="10000"/>
                                  </p:iterate>
                                  <p:childTnLst>
                                    <p:set>
                                      <p:cBhvr>
                                        <p:cTn id="41" dur="1" fill="hold">
                                          <p:stCondLst>
                                            <p:cond delay="0"/>
                                          </p:stCondLst>
                                        </p:cTn>
                                        <p:tgtEl>
                                          <p:spTgt spid="6">
                                            <p:txEl>
                                              <p:pRg st="2" end="2"/>
                                            </p:txEl>
                                          </p:spTgt>
                                        </p:tgtEl>
                                        <p:attrNameLst>
                                          <p:attrName>style.visibility</p:attrName>
                                        </p:attrNameLst>
                                      </p:cBhvr>
                                      <p:to>
                                        <p:strVal val="visible"/>
                                      </p:to>
                                    </p:set>
                                    <p:animEffect transition="in" filter="wipe(down)">
                                      <p:cBhvr>
                                        <p:cTn id="42" dur="500"/>
                                        <p:tgtEl>
                                          <p:spTgt spid="6">
                                            <p:txEl>
                                              <p:pRg st="2" end="2"/>
                                            </p:txEl>
                                          </p:spTgt>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iterate type="lt">
                                    <p:tmPct val="10000"/>
                                  </p:iterate>
                                  <p:childTnLst>
                                    <p:set>
                                      <p:cBhvr>
                                        <p:cTn id="48" dur="1" fill="hold">
                                          <p:stCondLst>
                                            <p:cond delay="0"/>
                                          </p:stCondLst>
                                        </p:cTn>
                                        <p:tgtEl>
                                          <p:spTgt spid="6">
                                            <p:txEl>
                                              <p:pRg st="3" end="3"/>
                                            </p:txEl>
                                          </p:spTgt>
                                        </p:tgtEl>
                                        <p:attrNameLst>
                                          <p:attrName>style.visibility</p:attrName>
                                        </p:attrNameLst>
                                      </p:cBhvr>
                                      <p:to>
                                        <p:strVal val="visible"/>
                                      </p:to>
                                    </p:set>
                                    <p:animEffect transition="in" filter="wipe(down)">
                                      <p:cBhvr>
                                        <p:cTn id="49" dur="500"/>
                                        <p:tgtEl>
                                          <p:spTgt spid="6">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iterate type="lt">
                                    <p:tmPct val="10000"/>
                                  </p:iterate>
                                  <p:childTnLst>
                                    <p:set>
                                      <p:cBhvr>
                                        <p:cTn id="53" dur="1" fill="hold">
                                          <p:stCondLst>
                                            <p:cond delay="0"/>
                                          </p:stCondLst>
                                        </p:cTn>
                                        <p:tgtEl>
                                          <p:spTgt spid="6">
                                            <p:txEl>
                                              <p:pRg st="4" end="4"/>
                                            </p:txEl>
                                          </p:spTgt>
                                        </p:tgtEl>
                                        <p:attrNameLst>
                                          <p:attrName>style.visibility</p:attrName>
                                        </p:attrNameLst>
                                      </p:cBhvr>
                                      <p:to>
                                        <p:strVal val="visible"/>
                                      </p:to>
                                    </p:set>
                                    <p:animEffect transition="in" filter="wipe(down)">
                                      <p:cBhvr>
                                        <p:cTn id="54" dur="500"/>
                                        <p:tgtEl>
                                          <p:spTgt spid="6">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iterate type="lt">
                                    <p:tmPct val="10000"/>
                                  </p:iterate>
                                  <p:childTnLst>
                                    <p:set>
                                      <p:cBhvr>
                                        <p:cTn id="58" dur="1" fill="hold">
                                          <p:stCondLst>
                                            <p:cond delay="0"/>
                                          </p:stCondLst>
                                        </p:cTn>
                                        <p:tgtEl>
                                          <p:spTgt spid="6">
                                            <p:txEl>
                                              <p:pRg st="5" end="5"/>
                                            </p:txEl>
                                          </p:spTgt>
                                        </p:tgtEl>
                                        <p:attrNameLst>
                                          <p:attrName>style.visibility</p:attrName>
                                        </p:attrNameLst>
                                      </p:cBhvr>
                                      <p:to>
                                        <p:strVal val="visible"/>
                                      </p:to>
                                    </p:set>
                                    <p:animEffect transition="in" filter="wipe(down)">
                                      <p:cBhvr>
                                        <p:cTn id="59" dur="500"/>
                                        <p:tgtEl>
                                          <p:spTgt spid="6">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iterate type="lt">
                                    <p:tmPct val="10000"/>
                                  </p:iterate>
                                  <p:childTnLst>
                                    <p:set>
                                      <p:cBhvr>
                                        <p:cTn id="63" dur="1" fill="hold">
                                          <p:stCondLst>
                                            <p:cond delay="0"/>
                                          </p:stCondLst>
                                        </p:cTn>
                                        <p:tgtEl>
                                          <p:spTgt spid="6">
                                            <p:txEl>
                                              <p:pRg st="6" end="6"/>
                                            </p:txEl>
                                          </p:spTgt>
                                        </p:tgtEl>
                                        <p:attrNameLst>
                                          <p:attrName>style.visibility</p:attrName>
                                        </p:attrNameLst>
                                      </p:cBhvr>
                                      <p:to>
                                        <p:strVal val="visible"/>
                                      </p:to>
                                    </p:set>
                                    <p:animEffect transition="in" filter="wipe(down)">
                                      <p:cBhvr>
                                        <p:cTn id="64" dur="500"/>
                                        <p:tgtEl>
                                          <p:spTgt spid="6">
                                            <p:txEl>
                                              <p:pRg st="6" end="6"/>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iterate type="lt">
                                    <p:tmPct val="10000"/>
                                  </p:iterate>
                                  <p:childTnLst>
                                    <p:set>
                                      <p:cBhvr>
                                        <p:cTn id="68" dur="1" fill="hold">
                                          <p:stCondLst>
                                            <p:cond delay="0"/>
                                          </p:stCondLst>
                                        </p:cTn>
                                        <p:tgtEl>
                                          <p:spTgt spid="6">
                                            <p:txEl>
                                              <p:pRg st="7" end="7"/>
                                            </p:txEl>
                                          </p:spTgt>
                                        </p:tgtEl>
                                        <p:attrNameLst>
                                          <p:attrName>style.visibility</p:attrName>
                                        </p:attrNameLst>
                                      </p:cBhvr>
                                      <p:to>
                                        <p:strVal val="visible"/>
                                      </p:to>
                                    </p:set>
                                    <p:animEffect transition="in" filter="wipe(down)">
                                      <p:cBhvr>
                                        <p:cTn id="69" dur="500"/>
                                        <p:tgtEl>
                                          <p:spTgt spid="6">
                                            <p:txEl>
                                              <p:pRg st="7" end="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iterate type="lt">
                                    <p:tmPct val="10000"/>
                                  </p:iterate>
                                  <p:childTnLst>
                                    <p:set>
                                      <p:cBhvr>
                                        <p:cTn id="73" dur="1" fill="hold">
                                          <p:stCondLst>
                                            <p:cond delay="0"/>
                                          </p:stCondLst>
                                        </p:cTn>
                                        <p:tgtEl>
                                          <p:spTgt spid="6">
                                            <p:txEl>
                                              <p:pRg st="8" end="8"/>
                                            </p:txEl>
                                          </p:spTgt>
                                        </p:tgtEl>
                                        <p:attrNameLst>
                                          <p:attrName>style.visibility</p:attrName>
                                        </p:attrNameLst>
                                      </p:cBhvr>
                                      <p:to>
                                        <p:strVal val="visible"/>
                                      </p:to>
                                    </p:set>
                                    <p:animEffect transition="in" filter="wipe(down)">
                                      <p:cBhvr>
                                        <p:cTn id="74" dur="500"/>
                                        <p:tgtEl>
                                          <p:spTgt spid="6">
                                            <p:txEl>
                                              <p:pRg st="8" end="8"/>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left)">
                                      <p:cBhvr>
                                        <p:cTn id="79" dur="500"/>
                                        <p:tgtEl>
                                          <p:spTgt spid="4"/>
                                        </p:tgtEl>
                                      </p:cBhvr>
                                    </p:animEffect>
                                  </p:childTnLst>
                                </p:cTn>
                              </p:par>
                            </p:childTnLst>
                          </p:cTn>
                        </p:par>
                      </p:childTnLst>
                    </p:cTn>
                  </p:par>
                  <p:par>
                    <p:cTn id="80" fill="hold">
                      <p:stCondLst>
                        <p:cond delay="indefinite"/>
                      </p:stCondLst>
                      <p:childTnLst>
                        <p:par>
                          <p:cTn id="81" fill="hold">
                            <p:stCondLst>
                              <p:cond delay="0"/>
                            </p:stCondLst>
                            <p:childTnLst>
                              <p:par>
                                <p:cTn id="82" presetID="21" presetClass="entr" presetSubtype="1"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heel(1)">
                                      <p:cBhvr>
                                        <p:cTn id="84" dur="2000"/>
                                        <p:tgtEl>
                                          <p:spTgt spid="11"/>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4" grpId="0" animBg="1"/>
      <p:bldP spid="4"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075660-D34B-C34C-CE05-558140F09304}"/>
              </a:ext>
            </a:extLst>
          </p:cNvPr>
          <p:cNvSpPr txBox="1"/>
          <p:nvPr/>
        </p:nvSpPr>
        <p:spPr>
          <a:xfrm>
            <a:off x="350196" y="486383"/>
            <a:ext cx="4439088" cy="38164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apiVersion</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v1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kind: Secret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metadata: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name: </a:t>
            </a: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newsecret</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type: Opaque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data: </a:t>
            </a:r>
          </a:p>
          <a:p>
            <a:pPr lvl="0">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username: </a:t>
            </a:r>
            <a:r>
              <a:rPr lang="en-US" sz="2800" dirty="0">
                <a:solidFill>
                  <a:schemeClr val="bg1"/>
                </a:solidFill>
              </a:rPr>
              <a:t>ZGF0YWJhc2U=</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lvl="0">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password: </a:t>
            </a:r>
            <a:r>
              <a:rPr lang="en-US" sz="2800" dirty="0" err="1">
                <a:solidFill>
                  <a:schemeClr val="bg1"/>
                </a:solidFill>
              </a:rPr>
              <a:t>TXlzcWwxMjM</a:t>
            </a:r>
            <a:r>
              <a:rPr lang="en-US" sz="2800" dirty="0">
                <a:solidFill>
                  <a:schemeClr val="bg1"/>
                </a:solidFill>
              </a:rPr>
              <a:t>=</a:t>
            </a:r>
          </a:p>
          <a:p>
            <a:endParaRPr lang="en-US" dirty="0">
              <a:solidFill>
                <a:schemeClr val="bg1"/>
              </a:solidFill>
            </a:endParaRPr>
          </a:p>
        </p:txBody>
      </p:sp>
      <p:sp>
        <p:nvSpPr>
          <p:cNvPr id="5" name="TextBox 4">
            <a:extLst>
              <a:ext uri="{FF2B5EF4-FFF2-40B4-BE49-F238E27FC236}">
                <a16:creationId xmlns:a16="http://schemas.microsoft.com/office/drawing/2014/main" id="{6DC315D6-3BBF-3B7E-84BF-CE6B15207353}"/>
              </a:ext>
            </a:extLst>
          </p:cNvPr>
          <p:cNvSpPr txBox="1"/>
          <p:nvPr/>
        </p:nvSpPr>
        <p:spPr>
          <a:xfrm>
            <a:off x="4311785" y="855714"/>
            <a:ext cx="6094378" cy="1200329"/>
          </a:xfrm>
          <a:prstGeom prst="rect">
            <a:avLst/>
          </a:prstGeom>
          <a:noFill/>
        </p:spPr>
        <p:txBody>
          <a:bodyPr wrap="square">
            <a:spAutoFit/>
          </a:bodyPr>
          <a:lstStyle/>
          <a:p>
            <a:r>
              <a:rPr lang="en-US" dirty="0">
                <a:solidFill>
                  <a:schemeClr val="bg1"/>
                </a:solidFill>
              </a:rPr>
              <a:t>echo -n '[value1]' | base64</a:t>
            </a:r>
          </a:p>
          <a:p>
            <a:r>
              <a:rPr lang="en-US" dirty="0">
                <a:solidFill>
                  <a:schemeClr val="bg1"/>
                </a:solidFill>
              </a:rPr>
              <a:t>echo -n  database | base64 =&gt; ZGF0YWJhc2U=</a:t>
            </a:r>
          </a:p>
          <a:p>
            <a:r>
              <a:rPr lang="en-US" dirty="0">
                <a:solidFill>
                  <a:schemeClr val="bg1"/>
                </a:solidFill>
              </a:rPr>
              <a:t>echo -n Mysql123 | base64 =&gt; </a:t>
            </a:r>
            <a:r>
              <a:rPr lang="en-US" dirty="0" err="1">
                <a:solidFill>
                  <a:schemeClr val="bg1"/>
                </a:solidFill>
              </a:rPr>
              <a:t>TXlzcWwxMjM</a:t>
            </a:r>
            <a:r>
              <a:rPr lang="en-US" dirty="0">
                <a:solidFill>
                  <a:schemeClr val="bg1"/>
                </a:solidFill>
              </a:rPr>
              <a:t>= </a:t>
            </a:r>
          </a:p>
          <a:p>
            <a:endParaRPr lang="en-US" dirty="0">
              <a:solidFill>
                <a:schemeClr val="bg1"/>
              </a:solidFill>
            </a:endParaRPr>
          </a:p>
        </p:txBody>
      </p:sp>
      <p:sp>
        <p:nvSpPr>
          <p:cNvPr id="4" name="Rectangle 3">
            <a:extLst>
              <a:ext uri="{FF2B5EF4-FFF2-40B4-BE49-F238E27FC236}">
                <a16:creationId xmlns:a16="http://schemas.microsoft.com/office/drawing/2014/main" id="{68931383-B205-1ADC-1AE6-94EC8D419343}"/>
              </a:ext>
            </a:extLst>
          </p:cNvPr>
          <p:cNvSpPr/>
          <p:nvPr/>
        </p:nvSpPr>
        <p:spPr>
          <a:xfrm>
            <a:off x="350195" y="3992578"/>
            <a:ext cx="3090122" cy="443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2800" dirty="0">
                <a:solidFill>
                  <a:schemeClr val="bg1"/>
                </a:solidFill>
              </a:rPr>
              <a:t>immutable: true</a:t>
            </a:r>
            <a:endParaRPr kumimoji="0" lang="en-US" sz="40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492E6C9-C0E5-5B14-3A47-8925B5BC6494}"/>
              </a:ext>
            </a:extLst>
          </p:cNvPr>
          <p:cNvSpPr/>
          <p:nvPr/>
        </p:nvSpPr>
        <p:spPr>
          <a:xfrm>
            <a:off x="222810" y="2736420"/>
            <a:ext cx="1390234" cy="34582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5C9E9B-54F1-EBC3-DA9A-089CE4B11B3A}"/>
              </a:ext>
            </a:extLst>
          </p:cNvPr>
          <p:cNvSpPr/>
          <p:nvPr/>
        </p:nvSpPr>
        <p:spPr>
          <a:xfrm>
            <a:off x="601242" y="3173789"/>
            <a:ext cx="4315428" cy="81878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250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iterate type="lt">
                                    <p:tmPct val="10000"/>
                                  </p:iterate>
                                  <p:childTnLst>
                                    <p:set>
                                      <p:cBhvr>
                                        <p:cTn id="22" dur="1" fill="hold">
                                          <p:stCondLst>
                                            <p:cond delay="0"/>
                                          </p:stCondLst>
                                        </p:cTn>
                                        <p:tgtEl>
                                          <p:spTgt spid="5">
                                            <p:txEl>
                                              <p:pRg st="0" end="0"/>
                                            </p:txEl>
                                          </p:spTgt>
                                        </p:tgtEl>
                                        <p:attrNameLst>
                                          <p:attrName>style.visibility</p:attrName>
                                        </p:attrNameLst>
                                      </p:cBhvr>
                                      <p:to>
                                        <p:strVal val="visible"/>
                                      </p:to>
                                    </p:set>
                                    <p:animEffect transition="in" filter="wipe(left)">
                                      <p:cBhvr>
                                        <p:cTn id="23" dur="500"/>
                                        <p:tgtEl>
                                          <p:spTgt spid="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iterate type="lt">
                                    <p:tmPct val="10000"/>
                                  </p:iterate>
                                  <p:childTnLst>
                                    <p:set>
                                      <p:cBhvr>
                                        <p:cTn id="27" dur="1" fill="hold">
                                          <p:stCondLst>
                                            <p:cond delay="0"/>
                                          </p:stCondLst>
                                        </p:cTn>
                                        <p:tgtEl>
                                          <p:spTgt spid="5">
                                            <p:txEl>
                                              <p:pRg st="1" end="1"/>
                                            </p:txEl>
                                          </p:spTgt>
                                        </p:tgtEl>
                                        <p:attrNameLst>
                                          <p:attrName>style.visibility</p:attrName>
                                        </p:attrNameLst>
                                      </p:cBhvr>
                                      <p:to>
                                        <p:strVal val="visible"/>
                                      </p:to>
                                    </p:set>
                                    <p:animEffect transition="in" filter="wipe(left)">
                                      <p:cBhvr>
                                        <p:cTn id="28" dur="500"/>
                                        <p:tgtEl>
                                          <p:spTgt spid="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iterate type="lt">
                                    <p:tmPct val="10000"/>
                                  </p:iterate>
                                  <p:childTnLst>
                                    <p:set>
                                      <p:cBhvr>
                                        <p:cTn id="32" dur="1" fill="hold">
                                          <p:stCondLst>
                                            <p:cond delay="0"/>
                                          </p:stCondLst>
                                        </p:cTn>
                                        <p:tgtEl>
                                          <p:spTgt spid="5">
                                            <p:txEl>
                                              <p:pRg st="2" end="2"/>
                                            </p:txEl>
                                          </p:spTgt>
                                        </p:tgtEl>
                                        <p:attrNameLst>
                                          <p:attrName>style.visibility</p:attrName>
                                        </p:attrNameLst>
                                      </p:cBhvr>
                                      <p:to>
                                        <p:strVal val="visible"/>
                                      </p:to>
                                    </p:set>
                                    <p:animEffect transition="in" filter="wipe(left)">
                                      <p:cBhvr>
                                        <p:cTn id="33" dur="500"/>
                                        <p:tgtEl>
                                          <p:spTgt spid="5">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iterate type="lt">
                                    <p:tmPct val="10000"/>
                                  </p:iterate>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3" grpId="0" animBg="1"/>
      <p:bldP spid="3" grpId="1" animBg="1"/>
      <p:bldP spid="6" grpId="0" animBg="1"/>
      <p:bldP spid="6"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41A871E0-2EF7-03F0-255A-6D7E232070B6}"/>
              </a:ext>
            </a:extLst>
          </p:cNvPr>
          <p:cNvSpPr txBox="1"/>
          <p:nvPr/>
        </p:nvSpPr>
        <p:spPr>
          <a:xfrm>
            <a:off x="1152392" y="1132922"/>
            <a:ext cx="8199837" cy="707886"/>
          </a:xfrm>
          <a:prstGeom prst="rect">
            <a:avLst/>
          </a:prstGeom>
          <a:noFill/>
        </p:spPr>
        <p:txBody>
          <a:bodyPr wrap="square" rtlCol="0">
            <a:spAutoFit/>
          </a:bodyPr>
          <a:lstStyle/>
          <a:p>
            <a:r>
              <a:rPr lang="en-US" sz="4000" dirty="0"/>
              <a:t>Create secret through Yaml file.</a:t>
            </a:r>
          </a:p>
        </p:txBody>
      </p:sp>
      <p:sp>
        <p:nvSpPr>
          <p:cNvPr id="3" name="TextBox 2">
            <a:extLst>
              <a:ext uri="{FF2B5EF4-FFF2-40B4-BE49-F238E27FC236}">
                <a16:creationId xmlns:a16="http://schemas.microsoft.com/office/drawing/2014/main" id="{FFF73FEB-C40C-04DC-D680-75B5ECF0437B}"/>
              </a:ext>
            </a:extLst>
          </p:cNvPr>
          <p:cNvSpPr txBox="1"/>
          <p:nvPr/>
        </p:nvSpPr>
        <p:spPr>
          <a:xfrm>
            <a:off x="1152393" y="3075057"/>
            <a:ext cx="8617907" cy="707886"/>
          </a:xfrm>
          <a:prstGeom prst="rect">
            <a:avLst/>
          </a:prstGeom>
          <a:noFill/>
        </p:spPr>
        <p:txBody>
          <a:bodyPr wrap="square" rtlCol="0">
            <a:spAutoFit/>
          </a:bodyPr>
          <a:lstStyle/>
          <a:p>
            <a:r>
              <a:rPr lang="en-US" sz="4000" dirty="0"/>
              <a:t>Create a secret from command line.</a:t>
            </a:r>
          </a:p>
        </p:txBody>
      </p:sp>
    </p:spTree>
    <p:extLst>
      <p:ext uri="{BB962C8B-B14F-4D97-AF65-F5344CB8AC3E}">
        <p14:creationId xmlns:p14="http://schemas.microsoft.com/office/powerpoint/2010/main" val="3873557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2000" fill="hold"/>
                                        <p:tgtEl>
                                          <p:spTgt spid="2"/>
                                        </p:tgtEl>
                                        <p:attrNameLst>
                                          <p:attrName>fillcolor</p:attrName>
                                        </p:attrNameLst>
                                      </p:cBhvr>
                                      <p:to>
                                        <a:schemeClr val="accent2"/>
                                      </p:to>
                                    </p:animClr>
                                    <p:set>
                                      <p:cBhvr>
                                        <p:cTn id="17" dur="2000" fill="hold"/>
                                        <p:tgtEl>
                                          <p:spTgt spid="2"/>
                                        </p:tgtEl>
                                        <p:attrNameLst>
                                          <p:attrName>fill.type</p:attrName>
                                        </p:attrNameLst>
                                      </p:cBhvr>
                                      <p:to>
                                        <p:strVal val="solid"/>
                                      </p:to>
                                    </p:set>
                                    <p:set>
                                      <p:cBhvr>
                                        <p:cTn id="18" dur="2000" fill="hold"/>
                                        <p:tgtEl>
                                          <p:spTgt spid="2"/>
                                        </p:tgtEl>
                                        <p:attrNameLst>
                                          <p:attrName>fill.on</p:attrName>
                                        </p:attrNameLst>
                                      </p:cBhvr>
                                      <p:to>
                                        <p:strVal val="true"/>
                                      </p:to>
                                    </p:set>
                                  </p:childTnLst>
                                </p:cTn>
                              </p:par>
                              <p:par>
                                <p:cTn id="19" presetID="1" presetClass="exit" presetSubtype="0" fill="hold" grpId="1" nodeType="withEffect">
                                  <p:stCondLst>
                                    <p:cond delay="0"/>
                                  </p:stCondLst>
                                  <p:iterate type="lt">
                                    <p:tmAbs val="0"/>
                                  </p:iterate>
                                  <p:childTnLst>
                                    <p:set>
                                      <p:cBhvr>
                                        <p:cTn id="20" dur="1" fill="hold">
                                          <p:stCondLst>
                                            <p:cond delay="0"/>
                                          </p:stCondLst>
                                        </p:cTn>
                                        <p:tgtEl>
                                          <p:spTgt spid="2"/>
                                        </p:tgtEl>
                                        <p:attrNameLst>
                                          <p:attrName>style.visibility</p:attrName>
                                        </p:attrNameLst>
                                      </p:cBhvr>
                                      <p:to>
                                        <p:strVal val="hidden"/>
                                      </p:to>
                                    </p:set>
                                  </p:childTnLst>
                                </p:cTn>
                              </p:par>
                              <p:par>
                                <p:cTn id="21" presetID="1" presetClass="emph" presetSubtype="2" fill="hold" nodeType="withEffect">
                                  <p:stCondLst>
                                    <p:cond delay="0"/>
                                  </p:stCondLst>
                                  <p:childTnLst>
                                    <p:animClr clrSpc="rgb" dir="cw">
                                      <p:cBhvr>
                                        <p:cTn id="22" dur="2000" fill="hold"/>
                                        <p:tgtEl>
                                          <p:spTgt spid="3"/>
                                        </p:tgtEl>
                                        <p:attrNameLst>
                                          <p:attrName>fillcolor</p:attrName>
                                        </p:attrNameLst>
                                      </p:cBhvr>
                                      <p:to>
                                        <a:schemeClr val="accent2"/>
                                      </p:to>
                                    </p:animClr>
                                    <p:set>
                                      <p:cBhvr>
                                        <p:cTn id="23" dur="2000" fill="hold"/>
                                        <p:tgtEl>
                                          <p:spTgt spid="3"/>
                                        </p:tgtEl>
                                        <p:attrNameLst>
                                          <p:attrName>fill.type</p:attrName>
                                        </p:attrNameLst>
                                      </p:cBhvr>
                                      <p:to>
                                        <p:strVal val="solid"/>
                                      </p:to>
                                    </p:set>
                                    <p:set>
                                      <p:cBhvr>
                                        <p:cTn id="24" dur="2000" fill="hold"/>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C85056-87D7-1B28-5BC4-D6527EC6CC65}"/>
              </a:ext>
            </a:extLst>
          </p:cNvPr>
          <p:cNvSpPr txBox="1"/>
          <p:nvPr/>
        </p:nvSpPr>
        <p:spPr>
          <a:xfrm>
            <a:off x="72428" y="633743"/>
            <a:ext cx="12050162" cy="2308324"/>
          </a:xfrm>
          <a:prstGeom prst="rect">
            <a:avLst/>
          </a:prstGeom>
          <a:noFill/>
        </p:spPr>
        <p:txBody>
          <a:bodyPr wrap="square" rtlCol="0">
            <a:spAutoFit/>
          </a:bodyPr>
          <a:lstStyle/>
          <a:p>
            <a:r>
              <a:rPr lang="en-US" dirty="0">
                <a:solidFill>
                  <a:schemeClr val="bg1"/>
                </a:solidFill>
              </a:rPr>
              <a:t>kubectl create secret generic [secret-name] </a:t>
            </a:r>
            <a:r>
              <a:rPr lang="en-US" dirty="0">
                <a:solidFill>
                  <a:schemeClr val="bg1"/>
                </a:solidFill>
                <a:highlight>
                  <a:srgbClr val="FF00FF"/>
                </a:highlight>
              </a:rPr>
              <a:t>--from-file</a:t>
            </a:r>
            <a:r>
              <a:rPr lang="en-US" dirty="0">
                <a:solidFill>
                  <a:schemeClr val="bg1"/>
                </a:solidFill>
              </a:rPr>
              <a:t>=[file1] --from-file=[file2]</a:t>
            </a:r>
          </a:p>
          <a:p>
            <a:endParaRPr lang="en-US" dirty="0">
              <a:solidFill>
                <a:schemeClr val="bg1"/>
              </a:solidFill>
            </a:endParaRPr>
          </a:p>
          <a:p>
            <a:r>
              <a:rPr lang="en-US" dirty="0">
                <a:solidFill>
                  <a:schemeClr val="bg1"/>
                </a:solidFill>
              </a:rPr>
              <a:t>kubectl create secret generic prod-</a:t>
            </a:r>
            <a:r>
              <a:rPr lang="en-US" dirty="0" err="1">
                <a:solidFill>
                  <a:schemeClr val="bg1"/>
                </a:solidFill>
              </a:rPr>
              <a:t>db</a:t>
            </a:r>
            <a:r>
              <a:rPr lang="en-US" dirty="0">
                <a:solidFill>
                  <a:schemeClr val="bg1"/>
                </a:solidFill>
              </a:rPr>
              <a:t>-secret </a:t>
            </a:r>
            <a:r>
              <a:rPr lang="en-US" dirty="0">
                <a:effectLst/>
              </a:rPr>
              <a:t>-</a:t>
            </a:r>
            <a:r>
              <a:rPr lang="en-US" dirty="0">
                <a:solidFill>
                  <a:schemeClr val="bg1"/>
                </a:solidFill>
                <a:effectLst/>
              </a:rPr>
              <a:t>--from-file=./username.txt --from-file=./password.txt</a:t>
            </a:r>
          </a:p>
          <a:p>
            <a:endParaRPr lang="en-US" dirty="0">
              <a:solidFill>
                <a:schemeClr val="bg1"/>
              </a:solidFill>
            </a:endParaRPr>
          </a:p>
          <a:p>
            <a:r>
              <a:rPr lang="en-US" dirty="0">
                <a:solidFill>
                  <a:schemeClr val="bg1"/>
                </a:solidFill>
              </a:rPr>
              <a:t>kubectl create secret generic prod-</a:t>
            </a:r>
            <a:r>
              <a:rPr lang="en-US" dirty="0" err="1">
                <a:solidFill>
                  <a:schemeClr val="bg1"/>
                </a:solidFill>
              </a:rPr>
              <a:t>db</a:t>
            </a:r>
            <a:r>
              <a:rPr lang="en-US" dirty="0">
                <a:solidFill>
                  <a:schemeClr val="bg1"/>
                </a:solidFill>
              </a:rPr>
              <a:t>-secret </a:t>
            </a:r>
            <a:r>
              <a:rPr lang="en-US" dirty="0">
                <a:effectLst/>
              </a:rPr>
              <a:t>-</a:t>
            </a:r>
            <a:r>
              <a:rPr lang="en-US" dirty="0">
                <a:solidFill>
                  <a:schemeClr val="bg1"/>
                </a:solidFill>
                <a:effectLst/>
              </a:rPr>
              <a:t>- --from-file=</a:t>
            </a:r>
            <a:r>
              <a:rPr lang="en-US" dirty="0">
                <a:solidFill>
                  <a:schemeClr val="bg1"/>
                </a:solidFill>
              </a:rPr>
              <a:t>ssh-</a:t>
            </a:r>
            <a:r>
              <a:rPr lang="en-US" dirty="0" err="1">
                <a:solidFill>
                  <a:schemeClr val="bg1"/>
                </a:solidFill>
              </a:rPr>
              <a:t>privatekey</a:t>
            </a:r>
            <a:r>
              <a:rPr lang="en-US" dirty="0">
                <a:solidFill>
                  <a:schemeClr val="bg1"/>
                </a:solidFill>
              </a:rPr>
              <a:t>=/path/to/.ssh/</a:t>
            </a:r>
            <a:r>
              <a:rPr lang="en-US" b="1" dirty="0" err="1">
                <a:solidFill>
                  <a:schemeClr val="bg1"/>
                </a:solidFill>
                <a:highlight>
                  <a:srgbClr val="00FF00"/>
                </a:highlight>
              </a:rPr>
              <a:t>id_rsa</a:t>
            </a:r>
            <a:r>
              <a:rPr lang="en-US" b="1" dirty="0">
                <a:solidFill>
                  <a:schemeClr val="bg1"/>
                </a:solidFill>
                <a:highlight>
                  <a:srgbClr val="00FF00"/>
                </a:highlight>
              </a:rPr>
              <a:t> </a:t>
            </a:r>
            <a:r>
              <a:rPr lang="en-US" dirty="0">
                <a:solidFill>
                  <a:schemeClr val="bg1"/>
                </a:solidFill>
              </a:rPr>
              <a:t>\</a:t>
            </a:r>
          </a:p>
          <a:p>
            <a:r>
              <a:rPr lang="en-US" dirty="0">
                <a:solidFill>
                  <a:schemeClr val="bg1"/>
                </a:solidFill>
              </a:rPr>
              <a:t>--from-file=ssh-</a:t>
            </a:r>
            <a:r>
              <a:rPr lang="en-US" dirty="0" err="1">
                <a:solidFill>
                  <a:schemeClr val="bg1"/>
                </a:solidFill>
              </a:rPr>
              <a:t>publickey</a:t>
            </a:r>
            <a:r>
              <a:rPr lang="en-US" dirty="0">
                <a:solidFill>
                  <a:schemeClr val="bg1"/>
                </a:solidFill>
              </a:rPr>
              <a:t>=/path/to/.ssh/</a:t>
            </a:r>
            <a:r>
              <a:rPr lang="en-US" dirty="0">
                <a:solidFill>
                  <a:schemeClr val="bg1"/>
                </a:solidFill>
                <a:highlight>
                  <a:srgbClr val="00FF00"/>
                </a:highlight>
              </a:rPr>
              <a:t>id_rsa.pub</a:t>
            </a:r>
          </a:p>
          <a:p>
            <a:endParaRPr lang="en-US" dirty="0">
              <a:solidFill>
                <a:schemeClr val="bg1"/>
              </a:solidFill>
            </a:endParaRPr>
          </a:p>
          <a:p>
            <a:r>
              <a:rPr lang="en-US" dirty="0">
                <a:solidFill>
                  <a:schemeClr val="bg1"/>
                </a:solidFill>
              </a:rPr>
              <a:t>kubectl create secret generic prod-</a:t>
            </a:r>
            <a:r>
              <a:rPr lang="en-US" dirty="0" err="1">
                <a:solidFill>
                  <a:schemeClr val="bg1"/>
                </a:solidFill>
              </a:rPr>
              <a:t>db</a:t>
            </a:r>
            <a:r>
              <a:rPr lang="en-US" dirty="0">
                <a:solidFill>
                  <a:schemeClr val="bg1"/>
                </a:solidFill>
              </a:rPr>
              <a:t>-secret </a:t>
            </a:r>
            <a:r>
              <a:rPr lang="en-US" b="1" dirty="0">
                <a:solidFill>
                  <a:schemeClr val="bg1"/>
                </a:solidFill>
                <a:highlight>
                  <a:srgbClr val="FF00FF"/>
                </a:highlight>
              </a:rPr>
              <a:t>--from-literal</a:t>
            </a:r>
            <a:r>
              <a:rPr lang="en-US" dirty="0">
                <a:solidFill>
                  <a:schemeClr val="bg1"/>
                </a:solidFill>
              </a:rPr>
              <a:t>=username=</a:t>
            </a:r>
            <a:r>
              <a:rPr lang="en-US" dirty="0" err="1">
                <a:solidFill>
                  <a:schemeClr val="bg1"/>
                </a:solidFill>
              </a:rPr>
              <a:t>produser</a:t>
            </a:r>
            <a:r>
              <a:rPr lang="en-US" dirty="0">
                <a:solidFill>
                  <a:schemeClr val="bg1"/>
                </a:solidFill>
              </a:rPr>
              <a:t> --from-literal=password=</a:t>
            </a:r>
            <a:r>
              <a:rPr lang="en-US" dirty="0" err="1">
                <a:solidFill>
                  <a:schemeClr val="bg1"/>
                </a:solidFill>
              </a:rPr>
              <a:t>MystrongPass</a:t>
            </a:r>
            <a:endParaRPr lang="en-US" dirty="0">
              <a:solidFill>
                <a:schemeClr val="bg1"/>
              </a:solidFill>
            </a:endParaRPr>
          </a:p>
        </p:txBody>
      </p:sp>
    </p:spTree>
    <p:extLst>
      <p:ext uri="{BB962C8B-B14F-4D97-AF65-F5344CB8AC3E}">
        <p14:creationId xmlns:p14="http://schemas.microsoft.com/office/powerpoint/2010/main" val="333948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left)">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5" end="5"/>
                                            </p:txEl>
                                          </p:spTgt>
                                        </p:tgtEl>
                                        <p:attrNameLst>
                                          <p:attrName>style.visibility</p:attrName>
                                        </p:attrNameLst>
                                      </p:cBhvr>
                                      <p:to>
                                        <p:strVal val="visible"/>
                                      </p:to>
                                    </p:set>
                                    <p:animEffect transition="in" filter="wipe(left)">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2">
                                            <p:txEl>
                                              <p:pRg st="7" end="7"/>
                                            </p:txEl>
                                          </p:spTgt>
                                        </p:tgtEl>
                                        <p:attrNameLst>
                                          <p:attrName>style.visibility</p:attrName>
                                        </p:attrNameLst>
                                      </p:cBhvr>
                                      <p:to>
                                        <p:strVal val="visible"/>
                                      </p:to>
                                    </p:set>
                                    <p:animEffect transition="in" filter="wipe(left)">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27708" y="894732"/>
            <a:ext cx="10169912" cy="4795025"/>
            <a:chOff x="1127708" y="894732"/>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27708" y="894732"/>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16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91502" y="3086884"/>
              <a:ext cx="9788154"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How to insert secret in a POD/Deployment?</a:t>
              </a:r>
              <a:endParaRPr lang="en-US" sz="5400" dirty="0">
                <a:solidFill>
                  <a:schemeClr val="accent3"/>
                </a:solidFill>
              </a:endParaRPr>
            </a:p>
          </p:txBody>
        </p:sp>
      </p:grpSp>
    </p:spTree>
    <p:extLst>
      <p:ext uri="{BB962C8B-B14F-4D97-AF65-F5344CB8AC3E}">
        <p14:creationId xmlns:p14="http://schemas.microsoft.com/office/powerpoint/2010/main" val="729913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98AE89-6DF2-A98D-5C9F-07E5101E4F99}"/>
              </a:ext>
            </a:extLst>
          </p:cNvPr>
          <p:cNvSpPr txBox="1"/>
          <p:nvPr/>
        </p:nvSpPr>
        <p:spPr>
          <a:xfrm>
            <a:off x="99589" y="54321"/>
            <a:ext cx="4870764" cy="6370975"/>
          </a:xfrm>
          <a:prstGeom prst="rect">
            <a:avLst/>
          </a:prstGeom>
          <a:noFill/>
        </p:spPr>
        <p:txBody>
          <a:bodyPr wrap="square" rtlCol="0">
            <a:spAutoFit/>
          </a:bodyPr>
          <a:lstStyle/>
          <a:p>
            <a:r>
              <a:rPr lang="en-US" sz="2400" dirty="0" err="1">
                <a:solidFill>
                  <a:schemeClr val="bg1"/>
                </a:solidFill>
              </a:rPr>
              <a:t>apiVersion</a:t>
            </a:r>
            <a:r>
              <a:rPr lang="en-US" sz="2400" dirty="0">
                <a:solidFill>
                  <a:schemeClr val="bg1"/>
                </a:solidFill>
              </a:rPr>
              <a:t>: v1</a:t>
            </a:r>
          </a:p>
          <a:p>
            <a:r>
              <a:rPr lang="en-US" sz="2400" dirty="0">
                <a:solidFill>
                  <a:schemeClr val="bg1"/>
                </a:solidFill>
              </a:rPr>
              <a:t>kind: Pod</a:t>
            </a:r>
          </a:p>
          <a:p>
            <a:r>
              <a:rPr lang="en-US" sz="2400" dirty="0">
                <a:solidFill>
                  <a:schemeClr val="bg1"/>
                </a:solidFill>
              </a:rPr>
              <a:t>metadata:</a:t>
            </a:r>
          </a:p>
          <a:p>
            <a:r>
              <a:rPr lang="en-US" sz="2400" dirty="0">
                <a:solidFill>
                  <a:schemeClr val="bg1"/>
                </a:solidFill>
              </a:rPr>
              <a:t>  name: secret-volume-pod</a:t>
            </a:r>
          </a:p>
          <a:p>
            <a:r>
              <a:rPr lang="en-US" sz="2400" dirty="0">
                <a:solidFill>
                  <a:schemeClr val="bg1"/>
                </a:solidFill>
              </a:rPr>
              <a:t>spec:</a:t>
            </a:r>
          </a:p>
          <a:p>
            <a:r>
              <a:rPr lang="en-US" sz="2400" dirty="0">
                <a:solidFill>
                  <a:schemeClr val="bg1"/>
                </a:solidFill>
              </a:rPr>
              <a:t>  containers:</a:t>
            </a:r>
          </a:p>
          <a:p>
            <a:r>
              <a:rPr lang="en-US" sz="2400" dirty="0">
                <a:solidFill>
                  <a:schemeClr val="bg1"/>
                </a:solidFill>
              </a:rPr>
              <a:t>  - name: </a:t>
            </a:r>
            <a:r>
              <a:rPr lang="en-US" sz="2400" dirty="0" err="1">
                <a:solidFill>
                  <a:schemeClr val="bg1"/>
                </a:solidFill>
              </a:rPr>
              <a:t>mypod</a:t>
            </a:r>
            <a:endParaRPr lang="en-US" sz="2400" dirty="0">
              <a:solidFill>
                <a:schemeClr val="bg1"/>
              </a:solidFill>
            </a:endParaRPr>
          </a:p>
          <a:p>
            <a:r>
              <a:rPr lang="en-US" sz="2400" dirty="0">
                <a:solidFill>
                  <a:schemeClr val="bg1"/>
                </a:solidFill>
              </a:rPr>
              <a:t>    image: </a:t>
            </a:r>
            <a:r>
              <a:rPr lang="en-US" sz="2400" dirty="0" err="1">
                <a:solidFill>
                  <a:schemeClr val="bg1"/>
                </a:solidFill>
              </a:rPr>
              <a:t>redis</a:t>
            </a:r>
            <a:endParaRPr lang="en-US" sz="2400" dirty="0">
              <a:solidFill>
                <a:schemeClr val="bg1"/>
              </a:solidFill>
            </a:endParaRPr>
          </a:p>
          <a:p>
            <a:r>
              <a:rPr lang="en-US" sz="2400" dirty="0">
                <a:solidFill>
                  <a:schemeClr val="bg1"/>
                </a:solidFill>
              </a:rPr>
              <a:t>    volumeMounts:</a:t>
            </a:r>
          </a:p>
          <a:p>
            <a:r>
              <a:rPr lang="en-US" sz="2400" dirty="0">
                <a:solidFill>
                  <a:schemeClr val="bg1"/>
                </a:solidFill>
              </a:rPr>
              <a:t>    - name: foo</a:t>
            </a:r>
          </a:p>
          <a:p>
            <a:r>
              <a:rPr lang="en-US" sz="2400" dirty="0">
                <a:solidFill>
                  <a:schemeClr val="bg1"/>
                </a:solidFill>
              </a:rPr>
              <a:t>      </a:t>
            </a:r>
            <a:r>
              <a:rPr lang="en-US" sz="2400" dirty="0" err="1">
                <a:solidFill>
                  <a:schemeClr val="bg1"/>
                </a:solidFill>
              </a:rPr>
              <a:t>mountPath</a:t>
            </a:r>
            <a:r>
              <a:rPr lang="en-US" sz="2400" dirty="0">
                <a:solidFill>
                  <a:schemeClr val="bg1"/>
                </a:solidFill>
              </a:rPr>
              <a:t>: "/</a:t>
            </a:r>
            <a:r>
              <a:rPr lang="en-US" sz="2400" dirty="0" err="1">
                <a:solidFill>
                  <a:schemeClr val="bg1"/>
                </a:solidFill>
              </a:rPr>
              <a:t>etc</a:t>
            </a:r>
            <a:r>
              <a:rPr lang="en-US" sz="2400" dirty="0">
                <a:solidFill>
                  <a:schemeClr val="bg1"/>
                </a:solidFill>
              </a:rPr>
              <a:t>/foo"</a:t>
            </a:r>
          </a:p>
          <a:p>
            <a:r>
              <a:rPr lang="en-US" sz="2400" dirty="0">
                <a:solidFill>
                  <a:schemeClr val="bg1"/>
                </a:solidFill>
              </a:rPr>
              <a:t>      </a:t>
            </a:r>
            <a:r>
              <a:rPr lang="en-US" sz="2400" dirty="0" err="1">
                <a:solidFill>
                  <a:schemeClr val="bg1"/>
                </a:solidFill>
              </a:rPr>
              <a:t>readOnly</a:t>
            </a:r>
            <a:r>
              <a:rPr lang="en-US" sz="2400" dirty="0">
                <a:solidFill>
                  <a:schemeClr val="bg1"/>
                </a:solidFill>
              </a:rPr>
              <a:t>: true</a:t>
            </a:r>
          </a:p>
          <a:p>
            <a:r>
              <a:rPr lang="en-US" sz="2400" dirty="0">
                <a:solidFill>
                  <a:schemeClr val="bg1"/>
                </a:solidFill>
              </a:rPr>
              <a:t>  volumes:</a:t>
            </a:r>
          </a:p>
          <a:p>
            <a:r>
              <a:rPr lang="en-US" sz="2400" dirty="0">
                <a:solidFill>
                  <a:schemeClr val="bg1"/>
                </a:solidFill>
              </a:rPr>
              <a:t>  - name: foo</a:t>
            </a:r>
          </a:p>
          <a:p>
            <a:r>
              <a:rPr lang="en-US" sz="2400" dirty="0">
                <a:solidFill>
                  <a:schemeClr val="bg1"/>
                </a:solidFill>
              </a:rPr>
              <a:t>    secret:</a:t>
            </a:r>
          </a:p>
          <a:p>
            <a:r>
              <a:rPr lang="en-US" sz="2400" dirty="0">
                <a:solidFill>
                  <a:schemeClr val="bg1"/>
                </a:solidFill>
              </a:rPr>
              <a:t>      </a:t>
            </a:r>
            <a:r>
              <a:rPr lang="en-US" sz="2400" dirty="0" err="1">
                <a:solidFill>
                  <a:schemeClr val="bg1"/>
                </a:solidFill>
              </a:rPr>
              <a:t>secretName</a:t>
            </a:r>
            <a:r>
              <a:rPr lang="en-US" sz="2400" dirty="0">
                <a:solidFill>
                  <a:schemeClr val="bg1"/>
                </a:solidFill>
              </a:rPr>
              <a:t>: prod-</a:t>
            </a:r>
            <a:r>
              <a:rPr lang="en-US" sz="2400" dirty="0" err="1">
                <a:solidFill>
                  <a:schemeClr val="bg1"/>
                </a:solidFill>
              </a:rPr>
              <a:t>db</a:t>
            </a:r>
            <a:r>
              <a:rPr lang="en-US" sz="2400" dirty="0">
                <a:solidFill>
                  <a:schemeClr val="bg1"/>
                </a:solidFill>
              </a:rPr>
              <a:t>-secret</a:t>
            </a:r>
          </a:p>
          <a:p>
            <a:r>
              <a:rPr lang="en-US" sz="2400" dirty="0">
                <a:solidFill>
                  <a:schemeClr val="bg1"/>
                </a:solidFill>
              </a:rPr>
              <a:t>      optional: true</a:t>
            </a:r>
          </a:p>
        </p:txBody>
      </p:sp>
      <p:sp>
        <p:nvSpPr>
          <p:cNvPr id="3" name="TextBox 2">
            <a:extLst>
              <a:ext uri="{FF2B5EF4-FFF2-40B4-BE49-F238E27FC236}">
                <a16:creationId xmlns:a16="http://schemas.microsoft.com/office/drawing/2014/main" id="{C4EF1BDA-3DE3-49B5-20C8-3D0B291AA21D}"/>
              </a:ext>
            </a:extLst>
          </p:cNvPr>
          <p:cNvSpPr txBox="1"/>
          <p:nvPr/>
        </p:nvSpPr>
        <p:spPr>
          <a:xfrm>
            <a:off x="8125550" y="269764"/>
            <a:ext cx="3992578" cy="5940088"/>
          </a:xfrm>
          <a:prstGeom prst="rect">
            <a:avLst/>
          </a:prstGeom>
          <a:noFill/>
        </p:spPr>
        <p:txBody>
          <a:bodyPr wrap="square" rtlCol="0">
            <a:spAutoFit/>
          </a:bodyPr>
          <a:lstStyle/>
          <a:p>
            <a:r>
              <a:rPr lang="en-US" sz="2000" dirty="0" err="1">
                <a:solidFill>
                  <a:schemeClr val="bg1"/>
                </a:solidFill>
              </a:rPr>
              <a:t>apiVersion</a:t>
            </a:r>
            <a:r>
              <a:rPr lang="en-US" sz="2000" dirty="0">
                <a:solidFill>
                  <a:schemeClr val="bg1"/>
                </a:solidFill>
              </a:rPr>
              <a:t>: v1 </a:t>
            </a:r>
          </a:p>
          <a:p>
            <a:r>
              <a:rPr lang="en-US" sz="2000" dirty="0">
                <a:solidFill>
                  <a:schemeClr val="bg1"/>
                </a:solidFill>
              </a:rPr>
              <a:t>kind: Pod </a:t>
            </a:r>
          </a:p>
          <a:p>
            <a:r>
              <a:rPr lang="en-US" sz="2000" dirty="0">
                <a:solidFill>
                  <a:schemeClr val="bg1"/>
                </a:solidFill>
              </a:rPr>
              <a:t>metadata: </a:t>
            </a:r>
          </a:p>
          <a:p>
            <a:r>
              <a:rPr lang="en-US" sz="2000" dirty="0">
                <a:solidFill>
                  <a:schemeClr val="bg1"/>
                </a:solidFill>
              </a:rPr>
              <a:t>  name: secret-env-pod </a:t>
            </a:r>
          </a:p>
          <a:p>
            <a:r>
              <a:rPr lang="en-US" sz="2000" dirty="0">
                <a:solidFill>
                  <a:schemeClr val="bg1"/>
                </a:solidFill>
              </a:rPr>
              <a:t>spec: </a:t>
            </a:r>
          </a:p>
          <a:p>
            <a:r>
              <a:rPr lang="en-US" sz="2000" dirty="0">
                <a:solidFill>
                  <a:schemeClr val="bg1"/>
                </a:solidFill>
              </a:rPr>
              <a:t>  containers: </a:t>
            </a:r>
          </a:p>
          <a:p>
            <a:r>
              <a:rPr lang="en-US" sz="2000" dirty="0">
                <a:solidFill>
                  <a:schemeClr val="bg1"/>
                </a:solidFill>
              </a:rPr>
              <a:t>  - name: secret-env-pod</a:t>
            </a:r>
          </a:p>
          <a:p>
            <a:r>
              <a:rPr lang="en-US" sz="2000" dirty="0">
                <a:solidFill>
                  <a:schemeClr val="bg1"/>
                </a:solidFill>
              </a:rPr>
              <a:t>    image: </a:t>
            </a:r>
            <a:r>
              <a:rPr lang="en-US" sz="2000" dirty="0" err="1">
                <a:solidFill>
                  <a:schemeClr val="bg1"/>
                </a:solidFill>
              </a:rPr>
              <a:t>redis</a:t>
            </a:r>
            <a:r>
              <a:rPr lang="en-US" sz="2000" dirty="0">
                <a:solidFill>
                  <a:schemeClr val="bg1"/>
                </a:solidFill>
              </a:rPr>
              <a:t> </a:t>
            </a:r>
          </a:p>
          <a:p>
            <a:r>
              <a:rPr lang="en-US" sz="2000" dirty="0">
                <a:solidFill>
                  <a:schemeClr val="bg1"/>
                </a:solidFill>
              </a:rPr>
              <a:t>    env: </a:t>
            </a:r>
          </a:p>
          <a:p>
            <a:r>
              <a:rPr lang="en-US" sz="2000" dirty="0">
                <a:solidFill>
                  <a:schemeClr val="bg1"/>
                </a:solidFill>
              </a:rPr>
              <a:t>      - name: SECRET_USERNAME </a:t>
            </a:r>
          </a:p>
          <a:p>
            <a:r>
              <a:rPr lang="en-US" sz="2000" dirty="0">
                <a:solidFill>
                  <a:schemeClr val="bg1"/>
                </a:solidFill>
              </a:rPr>
              <a:t>        </a:t>
            </a:r>
            <a:r>
              <a:rPr lang="en-US" sz="2000" dirty="0" err="1">
                <a:solidFill>
                  <a:schemeClr val="bg1"/>
                </a:solidFill>
              </a:rPr>
              <a:t>valueFrom</a:t>
            </a:r>
            <a:r>
              <a:rPr lang="en-US" sz="2000" dirty="0">
                <a:solidFill>
                  <a:schemeClr val="bg1"/>
                </a:solidFill>
              </a:rPr>
              <a:t>: </a:t>
            </a:r>
          </a:p>
          <a:p>
            <a:r>
              <a:rPr lang="en-US" sz="2000" dirty="0">
                <a:solidFill>
                  <a:schemeClr val="bg1"/>
                </a:solidFill>
              </a:rPr>
              <a:t>          </a:t>
            </a:r>
            <a:r>
              <a:rPr lang="en-US" sz="2000" dirty="0" err="1">
                <a:solidFill>
                  <a:schemeClr val="bg1"/>
                </a:solidFill>
              </a:rPr>
              <a:t>secretKeyRef</a:t>
            </a:r>
            <a:r>
              <a:rPr lang="en-US" sz="2000" dirty="0">
                <a:solidFill>
                  <a:schemeClr val="bg1"/>
                </a:solidFill>
              </a:rPr>
              <a:t>: </a:t>
            </a:r>
          </a:p>
          <a:p>
            <a:r>
              <a:rPr lang="en-US" sz="2000" dirty="0">
                <a:solidFill>
                  <a:schemeClr val="bg1"/>
                </a:solidFill>
              </a:rPr>
              <a:t>            name: prod-</a:t>
            </a:r>
            <a:r>
              <a:rPr lang="en-US" sz="2000" dirty="0" err="1">
                <a:solidFill>
                  <a:schemeClr val="bg1"/>
                </a:solidFill>
              </a:rPr>
              <a:t>db</a:t>
            </a:r>
            <a:r>
              <a:rPr lang="en-US" sz="2000" dirty="0">
                <a:solidFill>
                  <a:schemeClr val="bg1"/>
                </a:solidFill>
              </a:rPr>
              <a:t>-secret </a:t>
            </a:r>
          </a:p>
          <a:p>
            <a:r>
              <a:rPr lang="en-US" sz="2000" dirty="0">
                <a:solidFill>
                  <a:schemeClr val="bg1"/>
                </a:solidFill>
              </a:rPr>
              <a:t>            key: username </a:t>
            </a:r>
          </a:p>
          <a:p>
            <a:r>
              <a:rPr lang="en-US" sz="2000" dirty="0">
                <a:solidFill>
                  <a:schemeClr val="bg1"/>
                </a:solidFill>
              </a:rPr>
              <a:t>      - name: SECRET_PASSWORD </a:t>
            </a:r>
          </a:p>
          <a:p>
            <a:r>
              <a:rPr lang="en-US" sz="2000" dirty="0">
                <a:solidFill>
                  <a:schemeClr val="bg1"/>
                </a:solidFill>
              </a:rPr>
              <a:t>        </a:t>
            </a:r>
            <a:r>
              <a:rPr lang="en-US" sz="2000" dirty="0" err="1">
                <a:solidFill>
                  <a:schemeClr val="bg1"/>
                </a:solidFill>
              </a:rPr>
              <a:t>valueFrom</a:t>
            </a:r>
            <a:r>
              <a:rPr lang="en-US" sz="2000" dirty="0">
                <a:solidFill>
                  <a:schemeClr val="bg1"/>
                </a:solidFill>
              </a:rPr>
              <a:t>: </a:t>
            </a:r>
          </a:p>
          <a:p>
            <a:r>
              <a:rPr lang="en-US" sz="2000" dirty="0">
                <a:solidFill>
                  <a:schemeClr val="bg1"/>
                </a:solidFill>
              </a:rPr>
              <a:t>          </a:t>
            </a:r>
            <a:r>
              <a:rPr lang="en-US" sz="2000" dirty="0" err="1">
                <a:solidFill>
                  <a:schemeClr val="bg1"/>
                </a:solidFill>
              </a:rPr>
              <a:t>secretKeyRef</a:t>
            </a:r>
            <a:r>
              <a:rPr lang="en-US" sz="2000" dirty="0">
                <a:solidFill>
                  <a:schemeClr val="bg1"/>
                </a:solidFill>
              </a:rPr>
              <a:t>: </a:t>
            </a:r>
          </a:p>
          <a:p>
            <a:r>
              <a:rPr lang="en-US" sz="2000" dirty="0">
                <a:solidFill>
                  <a:schemeClr val="bg1"/>
                </a:solidFill>
              </a:rPr>
              <a:t>            name: prod-</a:t>
            </a:r>
            <a:r>
              <a:rPr lang="en-US" sz="2000" dirty="0" err="1">
                <a:solidFill>
                  <a:schemeClr val="bg1"/>
                </a:solidFill>
              </a:rPr>
              <a:t>db</a:t>
            </a:r>
            <a:r>
              <a:rPr lang="en-US" sz="2000" dirty="0">
                <a:solidFill>
                  <a:schemeClr val="bg1"/>
                </a:solidFill>
              </a:rPr>
              <a:t>-secret </a:t>
            </a:r>
          </a:p>
          <a:p>
            <a:r>
              <a:rPr lang="en-US" sz="2000" dirty="0">
                <a:solidFill>
                  <a:schemeClr val="bg1"/>
                </a:solidFill>
              </a:rPr>
              <a:t>            key: password</a:t>
            </a:r>
          </a:p>
        </p:txBody>
      </p:sp>
      <p:sp>
        <p:nvSpPr>
          <p:cNvPr id="4" name="TextBox 3">
            <a:extLst>
              <a:ext uri="{FF2B5EF4-FFF2-40B4-BE49-F238E27FC236}">
                <a16:creationId xmlns:a16="http://schemas.microsoft.com/office/drawing/2014/main" id="{26437963-4DC5-B429-BE87-EF87DBA5ACF4}"/>
              </a:ext>
            </a:extLst>
          </p:cNvPr>
          <p:cNvSpPr txBox="1"/>
          <p:nvPr/>
        </p:nvSpPr>
        <p:spPr>
          <a:xfrm>
            <a:off x="3835780" y="162963"/>
            <a:ext cx="4289898" cy="3539430"/>
          </a:xfrm>
          <a:prstGeom prst="rect">
            <a:avLst/>
          </a:prstGeom>
          <a:noFill/>
        </p:spPr>
        <p:txBody>
          <a:bodyPr wrap="square" rtlCol="0">
            <a:spAutoFit/>
          </a:bodyPr>
          <a:lstStyle/>
          <a:p>
            <a:r>
              <a:rPr lang="en-US" sz="2800" dirty="0" err="1">
                <a:solidFill>
                  <a:schemeClr val="bg1"/>
                </a:solidFill>
              </a:rPr>
              <a:t>apiVersion</a:t>
            </a:r>
            <a:r>
              <a:rPr lang="en-US" sz="2800" dirty="0">
                <a:solidFill>
                  <a:schemeClr val="bg1"/>
                </a:solidFill>
              </a:rPr>
              <a:t>: v1 </a:t>
            </a:r>
          </a:p>
          <a:p>
            <a:r>
              <a:rPr lang="en-US" sz="2800" dirty="0">
                <a:solidFill>
                  <a:schemeClr val="bg1"/>
                </a:solidFill>
              </a:rPr>
              <a:t>kind: Secret </a:t>
            </a:r>
          </a:p>
          <a:p>
            <a:r>
              <a:rPr lang="en-US" sz="2800" dirty="0">
                <a:solidFill>
                  <a:schemeClr val="bg1"/>
                </a:solidFill>
              </a:rPr>
              <a:t>metadata: </a:t>
            </a:r>
          </a:p>
          <a:p>
            <a:r>
              <a:rPr lang="en-US" sz="2800" dirty="0">
                <a:solidFill>
                  <a:schemeClr val="bg1"/>
                </a:solidFill>
              </a:rPr>
              <a:t>    name: prod-</a:t>
            </a:r>
            <a:r>
              <a:rPr lang="en-US" sz="2800" dirty="0" err="1">
                <a:solidFill>
                  <a:schemeClr val="bg1"/>
                </a:solidFill>
              </a:rPr>
              <a:t>db</a:t>
            </a:r>
            <a:r>
              <a:rPr lang="en-US" sz="2800" dirty="0">
                <a:solidFill>
                  <a:schemeClr val="bg1"/>
                </a:solidFill>
              </a:rPr>
              <a:t>-secret </a:t>
            </a:r>
          </a:p>
          <a:p>
            <a:r>
              <a:rPr lang="en-US" sz="2800" dirty="0">
                <a:solidFill>
                  <a:schemeClr val="bg1"/>
                </a:solidFill>
              </a:rPr>
              <a:t>type: Opaque </a:t>
            </a:r>
          </a:p>
          <a:p>
            <a:r>
              <a:rPr lang="en-US" sz="2800" dirty="0">
                <a:solidFill>
                  <a:schemeClr val="bg1"/>
                </a:solidFill>
              </a:rPr>
              <a:t>data: </a:t>
            </a:r>
          </a:p>
          <a:p>
            <a:r>
              <a:rPr lang="en-US" sz="2800" dirty="0">
                <a:solidFill>
                  <a:schemeClr val="bg1"/>
                </a:solidFill>
              </a:rPr>
              <a:t>   username: database</a:t>
            </a:r>
          </a:p>
          <a:p>
            <a:r>
              <a:rPr lang="en-US" sz="2800" dirty="0">
                <a:solidFill>
                  <a:schemeClr val="bg1"/>
                </a:solidFill>
              </a:rPr>
              <a:t>   password: ‘Mysql123’</a:t>
            </a:r>
          </a:p>
        </p:txBody>
      </p:sp>
      <p:sp>
        <p:nvSpPr>
          <p:cNvPr id="5" name="Rectangle 4">
            <a:extLst>
              <a:ext uri="{FF2B5EF4-FFF2-40B4-BE49-F238E27FC236}">
                <a16:creationId xmlns:a16="http://schemas.microsoft.com/office/drawing/2014/main" id="{67134166-77CC-883E-4C55-FA1493822666}"/>
              </a:ext>
            </a:extLst>
          </p:cNvPr>
          <p:cNvSpPr/>
          <p:nvPr/>
        </p:nvSpPr>
        <p:spPr>
          <a:xfrm>
            <a:off x="168998" y="4521917"/>
            <a:ext cx="4289898" cy="217312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C241DC0-FE73-224E-EC28-22DEE9DAD15B}"/>
              </a:ext>
            </a:extLst>
          </p:cNvPr>
          <p:cNvSpPr/>
          <p:nvPr/>
        </p:nvSpPr>
        <p:spPr>
          <a:xfrm>
            <a:off x="386409" y="3109577"/>
            <a:ext cx="3449371" cy="141234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942949-0FE6-85D8-1FEB-3570BA0334A9}"/>
              </a:ext>
            </a:extLst>
          </p:cNvPr>
          <p:cNvSpPr/>
          <p:nvPr/>
        </p:nvSpPr>
        <p:spPr>
          <a:xfrm>
            <a:off x="531265" y="5608477"/>
            <a:ext cx="3615222" cy="40497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651E7D-A5BA-99BC-71BF-96D64934C3C1}"/>
              </a:ext>
            </a:extLst>
          </p:cNvPr>
          <p:cNvSpPr/>
          <p:nvPr/>
        </p:nvSpPr>
        <p:spPr>
          <a:xfrm>
            <a:off x="4133100" y="1527701"/>
            <a:ext cx="3615222" cy="40497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88C1B8-090E-18AF-6267-6B661B29C269}"/>
              </a:ext>
            </a:extLst>
          </p:cNvPr>
          <p:cNvSpPr/>
          <p:nvPr/>
        </p:nvSpPr>
        <p:spPr>
          <a:xfrm>
            <a:off x="8190369" y="2704600"/>
            <a:ext cx="3751152" cy="361205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4A4C79-1901-EB00-1C44-58795454287D}"/>
              </a:ext>
            </a:extLst>
          </p:cNvPr>
          <p:cNvSpPr/>
          <p:nvPr/>
        </p:nvSpPr>
        <p:spPr>
          <a:xfrm>
            <a:off x="8774910" y="5531909"/>
            <a:ext cx="2650563" cy="31663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1AEEBD-39B9-EDC9-F7F4-B4D889298AF1}"/>
              </a:ext>
            </a:extLst>
          </p:cNvPr>
          <p:cNvSpPr/>
          <p:nvPr/>
        </p:nvSpPr>
        <p:spPr>
          <a:xfrm>
            <a:off x="8796557" y="3997861"/>
            <a:ext cx="2650563" cy="31663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EEF4F2-B8FE-C2CF-DF81-9BE9CC8A4383}"/>
              </a:ext>
            </a:extLst>
          </p:cNvPr>
          <p:cNvSpPr/>
          <p:nvPr/>
        </p:nvSpPr>
        <p:spPr>
          <a:xfrm>
            <a:off x="8774910" y="4308138"/>
            <a:ext cx="1881019" cy="31663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F9590F1-A300-C69B-EFBE-060D4E565664}"/>
              </a:ext>
            </a:extLst>
          </p:cNvPr>
          <p:cNvSpPr/>
          <p:nvPr/>
        </p:nvSpPr>
        <p:spPr>
          <a:xfrm>
            <a:off x="4053191" y="2816749"/>
            <a:ext cx="1660079" cy="40497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AD5A7B-D46C-8D3F-B916-4B9041C065E6}"/>
              </a:ext>
            </a:extLst>
          </p:cNvPr>
          <p:cNvSpPr/>
          <p:nvPr/>
        </p:nvSpPr>
        <p:spPr>
          <a:xfrm>
            <a:off x="386409" y="3429000"/>
            <a:ext cx="1713995" cy="40497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D801697-0A7F-A49B-E807-C8996AF59E6B}"/>
              </a:ext>
            </a:extLst>
          </p:cNvPr>
          <p:cNvSpPr/>
          <p:nvPr/>
        </p:nvSpPr>
        <p:spPr>
          <a:xfrm>
            <a:off x="250479" y="4878480"/>
            <a:ext cx="1713995" cy="40497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E4D1A0D-D2D6-4E96-2989-BEE55C6F8EF5}"/>
              </a:ext>
            </a:extLst>
          </p:cNvPr>
          <p:cNvSpPr/>
          <p:nvPr/>
        </p:nvSpPr>
        <p:spPr>
          <a:xfrm>
            <a:off x="8720725" y="5855139"/>
            <a:ext cx="1881019" cy="31663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D3DB023-AA70-9168-36DD-906B561D1A34}"/>
              </a:ext>
            </a:extLst>
          </p:cNvPr>
          <p:cNvSpPr/>
          <p:nvPr/>
        </p:nvSpPr>
        <p:spPr>
          <a:xfrm>
            <a:off x="4082921" y="3270685"/>
            <a:ext cx="1630350" cy="43170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76115229-B217-248C-1B46-24A9771BAD8C}"/>
              </a:ext>
            </a:extLst>
          </p:cNvPr>
          <p:cNvSpPr/>
          <p:nvPr/>
        </p:nvSpPr>
        <p:spPr>
          <a:xfrm>
            <a:off x="3941338" y="968721"/>
            <a:ext cx="1861933" cy="28923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9" name="3D Model 18" descr="Piece of Rope">
                <a:extLst>
                  <a:ext uri="{FF2B5EF4-FFF2-40B4-BE49-F238E27FC236}">
                    <a16:creationId xmlns:a16="http://schemas.microsoft.com/office/drawing/2014/main" id="{5947E0C8-1D62-265B-9B0C-B86097CD40DA}"/>
                  </a:ext>
                </a:extLst>
              </p:cNvPr>
              <p:cNvGraphicFramePr>
                <a:graphicFrameLocks noChangeAspect="1"/>
              </p:cNvGraphicFramePr>
              <p:nvPr>
                <p:extLst>
                  <p:ext uri="{D42A27DB-BD31-4B8C-83A1-F6EECF244321}">
                    <p14:modId xmlns:p14="http://schemas.microsoft.com/office/powerpoint/2010/main" val="3773486545"/>
                  </p:ext>
                </p:extLst>
              </p:nvPr>
            </p:nvGraphicFramePr>
            <p:xfrm rot="5400000" flipH="1">
              <a:off x="8774750" y="2655042"/>
              <a:ext cx="105291" cy="832384"/>
            </p:xfrm>
            <a:graphic>
              <a:graphicData uri="http://schemas.microsoft.com/office/drawing/2017/model3d">
                <am3d:model3d r:embed="rId3">
                  <am3d:spPr>
                    <a:xfrm rot="5400000" flipH="1">
                      <a:off x="0" y="0"/>
                      <a:ext cx="105291" cy="832384"/>
                    </a:xfrm>
                    <a:prstGeom prst="rect">
                      <a:avLst/>
                    </a:prstGeom>
                  </am3d:spPr>
                  <am3d:camera>
                    <am3d:pos x="0" y="0" z="47437879"/>
                    <am3d:up dx="0" dy="36000000" dz="0"/>
                    <am3d:lookAt x="0" y="0" z="0"/>
                    <am3d:perspective fov="2700000"/>
                  </am3d:camera>
                  <am3d:trans>
                    <am3d:meterPerModelUnit n="9926" d="1000000"/>
                    <am3d:preTrans dx="128905" dy="17918270" dz="356816"/>
                    <am3d:scale>
                      <am3d:sx n="1000000" d="1000000"/>
                      <am3d:sy n="1000000" d="1000000"/>
                      <am3d:sz n="1000000" d="1000000"/>
                    </am3d:scale>
                    <am3d:rot ax="2462776" ay="166960" az="-10654769"/>
                    <am3d:postTrans dx="0" dy="0" dz="0"/>
                  </am3d:trans>
                  <am3d:raster rName="Office3DRenderer" rVer="16.0.8326">
                    <am3d:blip r:embed="rId4"/>
                  </am3d:raster>
                  <am3d:objViewport viewportSz="863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Piece of Rope">
                <a:extLst>
                  <a:ext uri="{FF2B5EF4-FFF2-40B4-BE49-F238E27FC236}">
                    <a16:creationId xmlns:a16="http://schemas.microsoft.com/office/drawing/2014/main" id="{5947E0C8-1D62-265B-9B0C-B86097CD40DA}"/>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flipH="1">
                <a:off x="8774750" y="2655042"/>
                <a:ext cx="105291" cy="832384"/>
              </a:xfrm>
              <a:prstGeom prst="rect">
                <a:avLst/>
              </a:prstGeom>
            </p:spPr>
          </p:pic>
        </mc:Fallback>
      </mc:AlternateContent>
    </p:spTree>
    <p:extLst>
      <p:ext uri="{BB962C8B-B14F-4D97-AF65-F5344CB8AC3E}">
        <p14:creationId xmlns:p14="http://schemas.microsoft.com/office/powerpoint/2010/main" val="351536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subTnLst>
                                    <p:animClr clrSpc="rgb" dir="cw">
                                      <p:cBhvr override="childStyle">
                                        <p:cTn dur="1" fill="hold" display="0" masterRel="nextClick" afterEffect="1"/>
                                        <p:tgtEl>
                                          <p:spTgt spid="18"/>
                                        </p:tgtEl>
                                        <p:attrNameLst>
                                          <p:attrName>ppt_c</p:attrName>
                                        </p:attrNameLst>
                                      </p:cBhvr>
                                      <p:to>
                                        <a:srgbClr val="E62268"/>
                                      </p:to>
                                    </p:animClr>
                                  </p:subTnLst>
                                </p:cTn>
                              </p:par>
                            </p:childTnLst>
                          </p:cTn>
                        </p:par>
                        <p:par>
                          <p:cTn id="28" fill="hold">
                            <p:stCondLst>
                              <p:cond delay="1500"/>
                            </p:stCondLst>
                            <p:childTnLst>
                              <p:par>
                                <p:cTn id="29" presetID="21" presetClass="entr" presetSubtype="1" fill="hold" grpId="0" nodeType="afterEffect">
                                  <p:stCondLst>
                                    <p:cond delay="750"/>
                                  </p:stCondLst>
                                  <p:childTnLst>
                                    <p:set>
                                      <p:cBhvr>
                                        <p:cTn id="30" dur="1" fill="hold">
                                          <p:stCondLst>
                                            <p:cond delay="0"/>
                                          </p:stCondLst>
                                        </p:cTn>
                                        <p:tgtEl>
                                          <p:spTgt spid="8"/>
                                        </p:tgtEl>
                                        <p:attrNameLst>
                                          <p:attrName>style.visibility</p:attrName>
                                        </p:attrNameLst>
                                      </p:cBhvr>
                                      <p:to>
                                        <p:strVal val="visible"/>
                                      </p:to>
                                    </p:set>
                                    <p:animEffect transition="in" filter="wheel(1)">
                                      <p:cBhvr>
                                        <p:cTn id="31" dur="20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heel(1)">
                                      <p:cBhvr>
                                        <p:cTn id="36" dur="2000"/>
                                        <p:tgtEl>
                                          <p:spTgt spid="6"/>
                                        </p:tgtEl>
                                      </p:cBhvr>
                                    </p:animEffect>
                                  </p:childTnLst>
                                </p:cTn>
                              </p:par>
                              <p:par>
                                <p:cTn id="37" presetID="1" presetClass="exit" presetSubtype="0" fill="hold" grpId="1" nodeType="withEffect">
                                  <p:stCondLst>
                                    <p:cond delay="0"/>
                                  </p:stCondLst>
                                  <p:childTnLst>
                                    <p:set>
                                      <p:cBhvr>
                                        <p:cTn id="38" dur="1" fill="hold">
                                          <p:stCondLst>
                                            <p:cond delay="0"/>
                                          </p:stCondLst>
                                        </p:cTn>
                                        <p:tgtEl>
                                          <p:spTgt spid="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22" presetClass="exit" presetSubtype="4" fill="hold" grpId="1" nodeType="withEffect">
                                  <p:stCondLst>
                                    <p:cond delay="0"/>
                                  </p:stCondLst>
                                  <p:childTnLst>
                                    <p:animEffect transition="out" filter="wipe(down)">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2"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heel(1)">
                                      <p:cBhvr>
                                        <p:cTn id="48" dur="2000"/>
                                        <p:tgtEl>
                                          <p:spTgt spid="14"/>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heel(1)">
                                      <p:cBhvr>
                                        <p:cTn id="51" dur="20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31" presetClass="exit" presetSubtype="0" fill="hold" grpId="1" nodeType="clickEffect">
                                  <p:stCondLst>
                                    <p:cond delay="0"/>
                                  </p:stCondLst>
                                  <p:childTnLst>
                                    <p:anim calcmode="lin" valueType="num">
                                      <p:cBhvr>
                                        <p:cTn id="55" dur="1000"/>
                                        <p:tgtEl>
                                          <p:spTgt spid="2"/>
                                        </p:tgtEl>
                                        <p:attrNameLst>
                                          <p:attrName>ppt_w</p:attrName>
                                        </p:attrNameLst>
                                      </p:cBhvr>
                                      <p:tavLst>
                                        <p:tav tm="0">
                                          <p:val>
                                            <p:strVal val="ppt_w"/>
                                          </p:val>
                                        </p:tav>
                                        <p:tav tm="100000">
                                          <p:val>
                                            <p:fltVal val="0"/>
                                          </p:val>
                                        </p:tav>
                                      </p:tavLst>
                                    </p:anim>
                                    <p:anim calcmode="lin" valueType="num">
                                      <p:cBhvr>
                                        <p:cTn id="56" dur="1000"/>
                                        <p:tgtEl>
                                          <p:spTgt spid="2"/>
                                        </p:tgtEl>
                                        <p:attrNameLst>
                                          <p:attrName>ppt_h</p:attrName>
                                        </p:attrNameLst>
                                      </p:cBhvr>
                                      <p:tavLst>
                                        <p:tav tm="0">
                                          <p:val>
                                            <p:strVal val="ppt_h"/>
                                          </p:val>
                                        </p:tav>
                                        <p:tav tm="100000">
                                          <p:val>
                                            <p:fltVal val="0"/>
                                          </p:val>
                                        </p:tav>
                                      </p:tavLst>
                                    </p:anim>
                                    <p:anim calcmode="lin" valueType="num">
                                      <p:cBhvr>
                                        <p:cTn id="57" dur="1000"/>
                                        <p:tgtEl>
                                          <p:spTgt spid="2"/>
                                        </p:tgtEl>
                                        <p:attrNameLst>
                                          <p:attrName>style.rotation</p:attrName>
                                        </p:attrNameLst>
                                      </p:cBhvr>
                                      <p:tavLst>
                                        <p:tav tm="0">
                                          <p:val>
                                            <p:fltVal val="0"/>
                                          </p:val>
                                        </p:tav>
                                        <p:tav tm="100000">
                                          <p:val>
                                            <p:fltVal val="90"/>
                                          </p:val>
                                        </p:tav>
                                      </p:tavLst>
                                    </p:anim>
                                    <p:animEffect transition="out" filter="fade">
                                      <p:cBhvr>
                                        <p:cTn id="58" dur="1000"/>
                                        <p:tgtEl>
                                          <p:spTgt spid="2"/>
                                        </p:tgtEl>
                                      </p:cBhvr>
                                    </p:animEffect>
                                    <p:set>
                                      <p:cBhvr>
                                        <p:cTn id="59" dur="1" fill="hold">
                                          <p:stCondLst>
                                            <p:cond delay="999"/>
                                          </p:stCondLst>
                                        </p:cTn>
                                        <p:tgtEl>
                                          <p:spTgt spid="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4"/>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5"/>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6"/>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1000"/>
                                        <p:tgtEl>
                                          <p:spTgt spid="3"/>
                                        </p:tgtEl>
                                      </p:cBhvr>
                                    </p:animEffect>
                                    <p:anim calcmode="lin" valueType="num">
                                      <p:cBhvr>
                                        <p:cTn id="73" dur="1000" fill="hold"/>
                                        <p:tgtEl>
                                          <p:spTgt spid="3"/>
                                        </p:tgtEl>
                                        <p:attrNameLst>
                                          <p:attrName>ppt_x</p:attrName>
                                        </p:attrNameLst>
                                      </p:cBhvr>
                                      <p:tavLst>
                                        <p:tav tm="0">
                                          <p:val>
                                            <p:strVal val="#ppt_x"/>
                                          </p:val>
                                        </p:tav>
                                        <p:tav tm="100000">
                                          <p:val>
                                            <p:strVal val="#ppt_x"/>
                                          </p:val>
                                        </p:tav>
                                      </p:tavLst>
                                    </p:anim>
                                    <p:anim calcmode="lin" valueType="num">
                                      <p:cBhvr>
                                        <p:cTn id="74" dur="1000" fill="hold"/>
                                        <p:tgtEl>
                                          <p:spTgt spid="3"/>
                                        </p:tgtEl>
                                        <p:attrNameLst>
                                          <p:attrName>ppt_y</p:attrName>
                                        </p:attrNameLst>
                                      </p:cBhvr>
                                      <p:tavLst>
                                        <p:tav tm="0">
                                          <p:val>
                                            <p:strVal val="#ppt_y+.1"/>
                                          </p:val>
                                        </p:tav>
                                        <p:tav tm="100000">
                                          <p:val>
                                            <p:strVal val="#ppt_y"/>
                                          </p:val>
                                        </p:tav>
                                      </p:tavLst>
                                    </p:anim>
                                  </p:childTnLst>
                                </p:cTn>
                              </p:par>
                            </p:childTnLst>
                          </p:cTn>
                        </p:par>
                        <p:par>
                          <p:cTn id="75" fill="hold">
                            <p:stCondLst>
                              <p:cond delay="1000"/>
                            </p:stCondLst>
                            <p:childTnLst>
                              <p:par>
                                <p:cTn id="76" presetID="21" presetClass="entr" presetSubtype="1" fill="hold" grpId="0"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wheel(1)">
                                      <p:cBhvr>
                                        <p:cTn id="78" dur="2000"/>
                                        <p:tgtEl>
                                          <p:spTgt spid="9"/>
                                        </p:tgtEl>
                                      </p:cBhvr>
                                    </p:animEffect>
                                  </p:childTnLst>
                                </p:cTn>
                              </p:par>
                            </p:childTnLst>
                          </p:cTn>
                        </p:par>
                        <p:par>
                          <p:cTn id="79" fill="hold">
                            <p:stCondLst>
                              <p:cond delay="3000"/>
                            </p:stCondLst>
                            <p:childTnLst>
                              <p:par>
                                <p:cTn id="80" presetID="60" presetClass="entr" presetSubtype="128" fill="hold" nodeType="after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additive="sum">
                                        <p:cTn id="83" dur="1000" fill="hold"/>
                                        <p:tgtEl>
                                          <p:spTgt spid="19"/>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84" dur="1000" fill="hold"/>
                                        <p:tgtEl>
                                          <p:spTgt spid="1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85" dur="1000" fill="hold"/>
                                        <p:tgtEl>
                                          <p:spTgt spid="1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86" dur="1000" fill="hold"/>
                                        <p:tgtEl>
                                          <p:spTgt spid="1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grpId="0"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heel(1)">
                                      <p:cBhvr>
                                        <p:cTn id="91" dur="2000"/>
                                        <p:tgtEl>
                                          <p:spTgt spid="10"/>
                                        </p:tgtEl>
                                      </p:cBhvr>
                                    </p:animEffect>
                                  </p:childTnLst>
                                </p:cTn>
                              </p:par>
                              <p:par>
                                <p:cTn id="92" presetID="21" presetClass="entr" presetSubtype="1" fill="hold" grpId="2" nodeType="with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wheel(1)">
                                      <p:cBhvr>
                                        <p:cTn id="94" dur="2000"/>
                                        <p:tgtEl>
                                          <p:spTgt spid="8"/>
                                        </p:tgtEl>
                                      </p:cBhvr>
                                    </p:animEffect>
                                  </p:childTnLst>
                                </p:cTn>
                              </p:par>
                              <p:par>
                                <p:cTn id="95" presetID="21" presetClass="entr" presetSubtype="1"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wheel(1)">
                                      <p:cBhvr>
                                        <p:cTn id="97" dur="2000"/>
                                        <p:tgtEl>
                                          <p:spTgt spid="11"/>
                                        </p:tgtEl>
                                      </p:cBhvr>
                                    </p:animEffect>
                                  </p:childTnLst>
                                </p:cTn>
                              </p:par>
                            </p:childTnLst>
                          </p:cTn>
                        </p:par>
                      </p:childTnLst>
                    </p:cTn>
                  </p:par>
                  <p:par>
                    <p:cTn id="98" fill="hold">
                      <p:stCondLst>
                        <p:cond delay="indefinite"/>
                      </p:stCondLst>
                      <p:childTnLst>
                        <p:par>
                          <p:cTn id="99" fill="hold">
                            <p:stCondLst>
                              <p:cond delay="0"/>
                            </p:stCondLst>
                            <p:childTnLst>
                              <p:par>
                                <p:cTn id="100" presetID="21" presetClass="entr" presetSubtype="1" fill="hold" grpId="2" nodeType="click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heel(1)">
                                      <p:cBhvr>
                                        <p:cTn id="102" dur="2000"/>
                                        <p:tgtEl>
                                          <p:spTgt spid="13"/>
                                        </p:tgtEl>
                                      </p:cBhvr>
                                    </p:animEffect>
                                  </p:childTnLst>
                                </p:cTn>
                              </p:par>
                              <p:par>
                                <p:cTn id="103" presetID="21" presetClass="entr" presetSubtype="1" fill="hold" grpId="0" nodeType="with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heel(1)">
                                      <p:cBhvr>
                                        <p:cTn id="105" dur="2000"/>
                                        <p:tgtEl>
                                          <p:spTgt spid="12"/>
                                        </p:tgtEl>
                                      </p:cBhvr>
                                    </p:animEffect>
                                  </p:childTnLst>
                                </p:cTn>
                              </p:par>
                              <p:par>
                                <p:cTn id="106" presetID="1" presetClass="exit" presetSubtype="0" fill="hold" grpId="3" nodeType="withEffect">
                                  <p:stCondLst>
                                    <p:cond delay="0"/>
                                  </p:stCondLst>
                                  <p:childTnLst>
                                    <p:set>
                                      <p:cBhvr>
                                        <p:cTn id="107" dur="1" fill="hold">
                                          <p:stCondLst>
                                            <p:cond delay="0"/>
                                          </p:stCondLst>
                                        </p:cTn>
                                        <p:tgtEl>
                                          <p:spTgt spid="8"/>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1"/>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0"/>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1" nodeType="clickEffect">
                                  <p:stCondLst>
                                    <p:cond delay="0"/>
                                  </p:stCondLst>
                                  <p:childTnLst>
                                    <p:set>
                                      <p:cBhvr>
                                        <p:cTn id="115" dur="1" fill="hold">
                                          <p:stCondLst>
                                            <p:cond delay="0"/>
                                          </p:stCondLst>
                                        </p:cTn>
                                        <p:tgtEl>
                                          <p:spTgt spid="13"/>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2"/>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9"/>
                                        </p:tgtEl>
                                        <p:attrNameLst>
                                          <p:attrName>style.visibility</p:attrName>
                                        </p:attrNameLst>
                                      </p:cBhvr>
                                      <p:to>
                                        <p:strVal val="hidden"/>
                                      </p:to>
                                    </p:set>
                                  </p:childTnLst>
                                </p:cTn>
                              </p:par>
                              <p:par>
                                <p:cTn id="120" presetID="21" presetClass="entr" presetSubtype="1" fill="hold" grpId="0" nodeType="with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heel(1)">
                                      <p:cBhvr>
                                        <p:cTn id="122" dur="2000"/>
                                        <p:tgtEl>
                                          <p:spTgt spid="16"/>
                                        </p:tgtEl>
                                      </p:cBhvr>
                                    </p:animEffect>
                                  </p:childTnLst>
                                </p:cTn>
                              </p:par>
                              <p:par>
                                <p:cTn id="123" presetID="21" presetClass="entr" presetSubtype="1" fill="hold" grpId="0" nodeType="withEffect">
                                  <p:stCondLst>
                                    <p:cond delay="0"/>
                                  </p:stCondLst>
                                  <p:childTnLst>
                                    <p:set>
                                      <p:cBhvr>
                                        <p:cTn id="124" dur="1" fill="hold">
                                          <p:stCondLst>
                                            <p:cond delay="0"/>
                                          </p:stCondLst>
                                        </p:cTn>
                                        <p:tgtEl>
                                          <p:spTgt spid="17"/>
                                        </p:tgtEl>
                                        <p:attrNameLst>
                                          <p:attrName>style.visibility</p:attrName>
                                        </p:attrNameLst>
                                      </p:cBhvr>
                                      <p:to>
                                        <p:strVal val="visible"/>
                                      </p:to>
                                    </p:set>
                                    <p:animEffect transition="in" filter="wheel(1)">
                                      <p:cBhvr>
                                        <p:cTn id="125" dur="2000"/>
                                        <p:tgtEl>
                                          <p:spTgt spid="17"/>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17"/>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4" grpId="0"/>
      <p:bldP spid="5" grpId="0" animBg="1"/>
      <p:bldP spid="5" grpId="1" animBg="1"/>
      <p:bldP spid="6" grpId="0" animBg="1"/>
      <p:bldP spid="6" grpId="1" animBg="1"/>
      <p:bldP spid="7" grpId="0" animBg="1"/>
      <p:bldP spid="7" grpId="1" animBg="1"/>
      <p:bldP spid="8" grpId="0" animBg="1"/>
      <p:bldP spid="8" grpId="1" animBg="1"/>
      <p:bldP spid="8" grpId="2" animBg="1"/>
      <p:bldP spid="8" grpId="3" animBg="1"/>
      <p:bldP spid="9" grpId="0" animBg="1"/>
      <p:bldP spid="9" grpId="1" animBg="1"/>
      <p:bldP spid="10" grpId="0" animBg="1"/>
      <p:bldP spid="10" grpId="1" animBg="1"/>
      <p:bldP spid="11" grpId="0" animBg="1"/>
      <p:bldP spid="11" grpId="1" animBg="1"/>
      <p:bldP spid="12" grpId="0" animBg="1"/>
      <p:bldP spid="12" grpId="1" animBg="1"/>
      <p:bldP spid="13" grpId="1" animBg="1"/>
      <p:bldP spid="13" grpId="2" animBg="1"/>
      <p:bldP spid="14" grpId="1" animBg="1"/>
      <p:bldP spid="14" grpId="2"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13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561542" y="3265773"/>
              <a:ext cx="9408995"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800" dirty="0"/>
                <a:t>Secret LAB + Exam preparation</a:t>
              </a:r>
              <a:endParaRPr lang="en-US" sz="4800" dirty="0">
                <a:solidFill>
                  <a:schemeClr val="accent3"/>
                </a:solidFill>
              </a:endParaRPr>
            </a:p>
          </p:txBody>
        </p:sp>
      </p:grpSp>
    </p:spTree>
    <p:extLst>
      <p:ext uri="{BB962C8B-B14F-4D97-AF65-F5344CB8AC3E}">
        <p14:creationId xmlns:p14="http://schemas.microsoft.com/office/powerpoint/2010/main" val="929144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5.4|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7222825-62ea-40f3-96b5-5375c07996e2}" enabled="1" method="Privileged" siteId="{90c7a20a-f34b-40bf-bc48-b9253b6f5d20}" contentBits="0" removed="0"/>
</clbl:labelList>
</file>

<file path=docProps/app.xml><?xml version="1.0" encoding="utf-8"?>
<Properties xmlns="http://schemas.openxmlformats.org/officeDocument/2006/extended-properties" xmlns:vt="http://schemas.openxmlformats.org/officeDocument/2006/docPropsVTypes">
  <Template/>
  <TotalTime>11261</TotalTime>
  <Words>6900</Words>
  <Application>Microsoft Office PowerPoint</Application>
  <PresentationFormat>Widescreen</PresentationFormat>
  <Paragraphs>1336</Paragraphs>
  <Slides>102</Slides>
  <Notes>95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Calibri Light</vt:lpstr>
      <vt:lpstr>Courier New</vt:lpstr>
      <vt:lpstr>D</vt:lpstr>
      <vt:lpstr>Wingdings</vt:lpstr>
      <vt:lpstr>Office Theme</vt:lpstr>
      <vt:lpstr>PowerPoint Presentation</vt:lpstr>
      <vt:lpstr>Agenda of this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RANA Anish OBS/OINIS</dc:creator>
  <cp:lastModifiedBy>RANA Anish OBS/OINIS</cp:lastModifiedBy>
  <cp:revision>239</cp:revision>
  <dcterms:created xsi:type="dcterms:W3CDTF">2023-03-30T01:42:05Z</dcterms:created>
  <dcterms:modified xsi:type="dcterms:W3CDTF">2023-06-06T16:17:38Z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Text">
    <vt:lpwstr>Orange Restricted</vt:lpwstr>
  </property>
</Properties>
</file>